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 id="2147483667" r:id="rId2"/>
    <p:sldMasterId id="2147483766" r:id="rId3"/>
  </p:sldMasterIdLst>
  <p:notesMasterIdLst>
    <p:notesMasterId r:id="rId112"/>
  </p:notesMasterIdLst>
  <p:sldIdLst>
    <p:sldId id="493" r:id="rId4"/>
    <p:sldId id="384" r:id="rId5"/>
    <p:sldId id="386" r:id="rId6"/>
    <p:sldId id="387" r:id="rId7"/>
    <p:sldId id="388" r:id="rId8"/>
    <p:sldId id="471" r:id="rId9"/>
    <p:sldId id="530" r:id="rId10"/>
    <p:sldId id="494" r:id="rId11"/>
    <p:sldId id="495" r:id="rId12"/>
    <p:sldId id="496" r:id="rId13"/>
    <p:sldId id="497" r:id="rId14"/>
    <p:sldId id="498" r:id="rId15"/>
    <p:sldId id="499" r:id="rId16"/>
    <p:sldId id="500" r:id="rId17"/>
    <p:sldId id="501" r:id="rId18"/>
    <p:sldId id="502" r:id="rId19"/>
    <p:sldId id="503" r:id="rId20"/>
    <p:sldId id="504" r:id="rId21"/>
    <p:sldId id="505" r:id="rId22"/>
    <p:sldId id="506" r:id="rId23"/>
    <p:sldId id="507" r:id="rId24"/>
    <p:sldId id="508" r:id="rId25"/>
    <p:sldId id="509" r:id="rId26"/>
    <p:sldId id="510" r:id="rId27"/>
    <p:sldId id="511" r:id="rId28"/>
    <p:sldId id="512" r:id="rId29"/>
    <p:sldId id="513" r:id="rId30"/>
    <p:sldId id="514" r:id="rId31"/>
    <p:sldId id="515" r:id="rId32"/>
    <p:sldId id="516" r:id="rId33"/>
    <p:sldId id="517" r:id="rId34"/>
    <p:sldId id="518" r:id="rId35"/>
    <p:sldId id="519" r:id="rId36"/>
    <p:sldId id="520" r:id="rId37"/>
    <p:sldId id="521" r:id="rId38"/>
    <p:sldId id="522" r:id="rId39"/>
    <p:sldId id="523" r:id="rId40"/>
    <p:sldId id="524" r:id="rId41"/>
    <p:sldId id="525" r:id="rId42"/>
    <p:sldId id="526" r:id="rId43"/>
    <p:sldId id="527" r:id="rId44"/>
    <p:sldId id="528" r:id="rId45"/>
    <p:sldId id="529" r:id="rId46"/>
    <p:sldId id="531" r:id="rId47"/>
    <p:sldId id="532" r:id="rId48"/>
    <p:sldId id="533" r:id="rId49"/>
    <p:sldId id="534" r:id="rId50"/>
    <p:sldId id="535" r:id="rId51"/>
    <p:sldId id="536" r:id="rId52"/>
    <p:sldId id="537" r:id="rId53"/>
    <p:sldId id="538" r:id="rId54"/>
    <p:sldId id="539" r:id="rId55"/>
    <p:sldId id="540" r:id="rId56"/>
    <p:sldId id="541" r:id="rId57"/>
    <p:sldId id="542" r:id="rId58"/>
    <p:sldId id="543" r:id="rId59"/>
    <p:sldId id="544" r:id="rId60"/>
    <p:sldId id="545" r:id="rId61"/>
    <p:sldId id="546" r:id="rId62"/>
    <p:sldId id="547" r:id="rId63"/>
    <p:sldId id="548" r:id="rId64"/>
    <p:sldId id="549" r:id="rId65"/>
    <p:sldId id="550" r:id="rId66"/>
    <p:sldId id="425" r:id="rId67"/>
    <p:sldId id="426" r:id="rId68"/>
    <p:sldId id="427" r:id="rId69"/>
    <p:sldId id="428" r:id="rId70"/>
    <p:sldId id="429" r:id="rId71"/>
    <p:sldId id="430" r:id="rId72"/>
    <p:sldId id="431" r:id="rId73"/>
    <p:sldId id="432" r:id="rId74"/>
    <p:sldId id="433" r:id="rId75"/>
    <p:sldId id="434" r:id="rId76"/>
    <p:sldId id="435" r:id="rId77"/>
    <p:sldId id="436" r:id="rId78"/>
    <p:sldId id="437" r:id="rId79"/>
    <p:sldId id="473" r:id="rId80"/>
    <p:sldId id="551" r:id="rId81"/>
    <p:sldId id="552" r:id="rId82"/>
    <p:sldId id="553" r:id="rId83"/>
    <p:sldId id="554" r:id="rId84"/>
    <p:sldId id="555" r:id="rId85"/>
    <p:sldId id="556" r:id="rId86"/>
    <p:sldId id="557" r:id="rId87"/>
    <p:sldId id="558" r:id="rId88"/>
    <p:sldId id="559" r:id="rId89"/>
    <p:sldId id="560" r:id="rId90"/>
    <p:sldId id="561" r:id="rId91"/>
    <p:sldId id="562" r:id="rId92"/>
    <p:sldId id="563" r:id="rId93"/>
    <p:sldId id="564" r:id="rId94"/>
    <p:sldId id="565" r:id="rId95"/>
    <p:sldId id="566" r:id="rId96"/>
    <p:sldId id="567" r:id="rId97"/>
    <p:sldId id="474" r:id="rId98"/>
    <p:sldId id="451" r:id="rId99"/>
    <p:sldId id="452" r:id="rId100"/>
    <p:sldId id="492" r:id="rId101"/>
    <p:sldId id="454" r:id="rId102"/>
    <p:sldId id="455" r:id="rId103"/>
    <p:sldId id="456" r:id="rId104"/>
    <p:sldId id="457" r:id="rId105"/>
    <p:sldId id="458" r:id="rId106"/>
    <p:sldId id="459" r:id="rId107"/>
    <p:sldId id="462" r:id="rId108"/>
    <p:sldId id="463" r:id="rId109"/>
    <p:sldId id="464" r:id="rId110"/>
    <p:sldId id="466" r:id="rId111"/>
  </p:sldIdLst>
  <p:sldSz cx="9144000" cy="6858000" type="screen4x3"/>
  <p:notesSz cx="7099300" cy="1023461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FFFFCC"/>
    <a:srgbClr val="FFFF66"/>
    <a:srgbClr val="00CC00"/>
    <a:srgbClr val="D7FA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0" autoAdjust="0"/>
    <p:restoredTop sz="94453" autoAdjust="0"/>
  </p:normalViewPr>
  <p:slideViewPr>
    <p:cSldViewPr>
      <p:cViewPr varScale="1">
        <p:scale>
          <a:sx n="159" d="100"/>
          <a:sy n="159" d="100"/>
        </p:scale>
        <p:origin x="1752" y="100"/>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notesMaster" Target="notesMasters/notesMaster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slide" Target="slides/slide107.xml"/><Relationship Id="rId115"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4" Type="http://schemas.openxmlformats.org/officeDocument/2006/relationships/image" Target="../media/image2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image" Target="../media/image10.wmf"/><Relationship Id="rId7" Type="http://schemas.openxmlformats.org/officeDocument/2006/relationships/image" Target="../media/image14.wmf"/><Relationship Id="rId2" Type="http://schemas.openxmlformats.org/officeDocument/2006/relationships/image" Target="../media/image9.wmf"/><Relationship Id="rId1" Type="http://schemas.openxmlformats.org/officeDocument/2006/relationships/image" Target="../media/image8.wmf"/><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4"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4" Type="http://schemas.openxmlformats.org/officeDocument/2006/relationships/image" Target="../media/image54.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1.png"/></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3.png"/></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81.png"/></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image" Target="../media/image90.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93.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defRPr sz="1300"/>
            </a:lvl1pPr>
          </a:lstStyle>
          <a:p>
            <a:pPr>
              <a:defRPr/>
            </a:pPr>
            <a:endParaRPr lang="en-US" altLang="zh-CN"/>
          </a:p>
        </p:txBody>
      </p:sp>
      <p:sp>
        <p:nvSpPr>
          <p:cNvPr id="65539" name="Rectangle 3"/>
          <p:cNvSpPr>
            <a:spLocks noGrp="1" noChangeArrowheads="1"/>
          </p:cNvSpPr>
          <p:nvPr>
            <p:ph type="dt" idx="1"/>
          </p:nvPr>
        </p:nvSpPr>
        <p:spPr bwMode="auto">
          <a:xfrm>
            <a:off x="4021294"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lvl1pPr>
          </a:lstStyle>
          <a:p>
            <a:pPr>
              <a:defRPr/>
            </a:pPr>
            <a:endParaRPr lang="en-US" altLang="zh-CN"/>
          </a:p>
        </p:txBody>
      </p:sp>
      <p:sp>
        <p:nvSpPr>
          <p:cNvPr id="84996"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p:spPr>
      </p:sp>
      <p:sp>
        <p:nvSpPr>
          <p:cNvPr id="65541" name="Rectangle 5"/>
          <p:cNvSpPr>
            <a:spLocks noGrp="1" noChangeArrowheads="1"/>
          </p:cNvSpPr>
          <p:nvPr>
            <p:ph type="body" sz="quarter" idx="3"/>
          </p:nvPr>
        </p:nvSpPr>
        <p:spPr bwMode="auto">
          <a:xfrm>
            <a:off x="709930" y="4861441"/>
            <a:ext cx="5679440"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5542" name="Rectangle 6"/>
          <p:cNvSpPr>
            <a:spLocks noGrp="1" noChangeArrowheads="1"/>
          </p:cNvSpPr>
          <p:nvPr>
            <p:ph type="ftr" sz="quarter" idx="4"/>
          </p:nvPr>
        </p:nvSpPr>
        <p:spPr bwMode="auto">
          <a:xfrm>
            <a:off x="0"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defRPr sz="1300"/>
            </a:lvl1pPr>
          </a:lstStyle>
          <a:p>
            <a:pPr>
              <a:defRPr/>
            </a:pPr>
            <a:endParaRPr lang="en-US" altLang="zh-CN"/>
          </a:p>
        </p:txBody>
      </p:sp>
      <p:sp>
        <p:nvSpPr>
          <p:cNvPr id="65543" name="Rectangle 7"/>
          <p:cNvSpPr>
            <a:spLocks noGrp="1" noChangeArrowheads="1"/>
          </p:cNvSpPr>
          <p:nvPr>
            <p:ph type="sldNum" sz="quarter" idx="5"/>
          </p:nvPr>
        </p:nvSpPr>
        <p:spPr bwMode="auto">
          <a:xfrm>
            <a:off x="4021294"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lvl1pPr>
          </a:lstStyle>
          <a:p>
            <a:pPr>
              <a:defRPr/>
            </a:pPr>
            <a:fld id="{1FA7D159-9DC5-4A10-853F-2758867FF0A0}" type="slidenum">
              <a:rPr lang="en-US" altLang="zh-CN"/>
              <a:pPr>
                <a:defRPr/>
              </a:pPr>
              <a:t>‹#›</a:t>
            </a:fld>
            <a:endParaRPr lang="en-US" altLang="zh-CN"/>
          </a:p>
        </p:txBody>
      </p:sp>
    </p:spTree>
    <p:extLst>
      <p:ext uri="{BB962C8B-B14F-4D97-AF65-F5344CB8AC3E}">
        <p14:creationId xmlns:p14="http://schemas.microsoft.com/office/powerpoint/2010/main" val="41939610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ChangeArrowheads="1" noTextEdit="1"/>
          </p:cNvSpPr>
          <p:nvPr>
            <p:ph type="sldImg"/>
          </p:nvPr>
        </p:nvSpPr>
        <p:spPr>
          <a:ln/>
        </p:spPr>
      </p:sp>
      <p:sp>
        <p:nvSpPr>
          <p:cNvPr id="225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tLang="zh-CN">
              <a:latin typeface="Arial" charset="0"/>
              <a:ea typeface="宋体" charset="-122"/>
            </a:endParaRPr>
          </a:p>
        </p:txBody>
      </p:sp>
    </p:spTree>
    <p:extLst>
      <p:ext uri="{BB962C8B-B14F-4D97-AF65-F5344CB8AC3E}">
        <p14:creationId xmlns:p14="http://schemas.microsoft.com/office/powerpoint/2010/main" val="815122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FA7D159-9DC5-4A10-853F-2758867FF0A0}" type="slidenum">
              <a:rPr lang="en-US" altLang="zh-CN" smtClean="0"/>
              <a:pPr>
                <a:defRPr/>
              </a:pPr>
              <a:t>3</a:t>
            </a:fld>
            <a:endParaRPr lang="en-US" altLang="zh-CN"/>
          </a:p>
        </p:txBody>
      </p:sp>
    </p:spTree>
    <p:extLst>
      <p:ext uri="{BB962C8B-B14F-4D97-AF65-F5344CB8AC3E}">
        <p14:creationId xmlns:p14="http://schemas.microsoft.com/office/powerpoint/2010/main" val="3763092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88D6B35-E2CC-4BD8-B8C7-1F3391446F9C}" type="slidenum">
              <a:rPr lang="zh-CN" altLang="en-US" smtClean="0"/>
              <a:pPr>
                <a:defRPr/>
              </a:pPr>
              <a:t>4</a:t>
            </a:fld>
            <a:endParaRPr lang="en-US" altLang="zh-CN"/>
          </a:p>
        </p:txBody>
      </p:sp>
    </p:spTree>
    <p:extLst>
      <p:ext uri="{BB962C8B-B14F-4D97-AF65-F5344CB8AC3E}">
        <p14:creationId xmlns:p14="http://schemas.microsoft.com/office/powerpoint/2010/main" val="3236251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09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142EC7C-3FCB-4B0A-89BD-3F973A5B8F9E}" type="slidenum">
              <a:rPr lang="en-US" altLang="zh-CN" smtClean="0"/>
              <a:pPr/>
              <a:t>20</a:t>
            </a:fld>
            <a:endParaRPr lang="en-US" altLang="zh-CN" smtClean="0"/>
          </a:p>
        </p:txBody>
      </p:sp>
    </p:spTree>
    <p:extLst>
      <p:ext uri="{BB962C8B-B14F-4D97-AF65-F5344CB8AC3E}">
        <p14:creationId xmlns:p14="http://schemas.microsoft.com/office/powerpoint/2010/main" val="1668633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624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6F2BE9C-9BFF-496A-8878-49284BA8C1A6}" type="slidenum">
              <a:rPr lang="en-US" altLang="zh-CN" smtClean="0"/>
              <a:pPr/>
              <a:t>40</a:t>
            </a:fld>
            <a:endParaRPr lang="en-US" altLang="zh-CN" smtClean="0"/>
          </a:p>
        </p:txBody>
      </p:sp>
    </p:spTree>
    <p:extLst>
      <p:ext uri="{BB962C8B-B14F-4D97-AF65-F5344CB8AC3E}">
        <p14:creationId xmlns:p14="http://schemas.microsoft.com/office/powerpoint/2010/main" val="1675278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188A39-452B-4853-A111-70BC43F1C327}" type="slidenum">
              <a:rPr lang="en-US" altLang="zh-CN"/>
              <a:pPr/>
              <a:t>98</a:t>
            </a:fld>
            <a:endParaRPr lang="en-US" altLang="zh-CN"/>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xfrm>
            <a:off x="946997" y="4271010"/>
            <a:ext cx="5208482" cy="4046220"/>
          </a:xfrm>
        </p:spPr>
        <p:txBody>
          <a:bodyPr/>
          <a:lstStyle/>
          <a:p>
            <a:endParaRPr lang="zh-CN" altLang="zh-CN"/>
          </a:p>
        </p:txBody>
      </p:sp>
    </p:spTree>
    <p:extLst>
      <p:ext uri="{BB962C8B-B14F-4D97-AF65-F5344CB8AC3E}">
        <p14:creationId xmlns:p14="http://schemas.microsoft.com/office/powerpoint/2010/main" val="3077125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圆角矩形 3"/>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prstClr val="white"/>
              </a:solidFill>
            </a:endParaRPr>
          </a:p>
        </p:txBody>
      </p:sp>
      <p:sp>
        <p:nvSpPr>
          <p:cNvPr id="9" name="标题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800" b="1">
                <a:ln>
                  <a:noFill/>
                </a:ln>
                <a:solidFill>
                  <a:srgbClr val="C00000"/>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5" name="日期占位符 29"/>
          <p:cNvSpPr>
            <a:spLocks noGrp="1"/>
          </p:cNvSpPr>
          <p:nvPr>
            <p:ph type="dt" sz="half" idx="10"/>
          </p:nvPr>
        </p:nvSpPr>
        <p:spPr/>
        <p:txBody>
          <a:bodyPr/>
          <a:lstStyle>
            <a:lvl1pPr>
              <a:defRPr/>
            </a:lvl1pPr>
          </a:lstStyle>
          <a:p>
            <a:pPr>
              <a:defRPr/>
            </a:pPr>
            <a:fld id="{CDB90D94-BA15-4809-8C17-F5210FAF70F7}" type="datetimeFigureOut">
              <a:rPr lang="en-US">
                <a:solidFill>
                  <a:srgbClr val="04617B">
                    <a:shade val="90000"/>
                  </a:srgbClr>
                </a:solidFill>
              </a:rPr>
              <a:pPr>
                <a:defRPr/>
              </a:pPr>
              <a:t>3/25/2024</a:t>
            </a:fld>
            <a:endParaRPr lang="en-US">
              <a:solidFill>
                <a:srgbClr val="04617B">
                  <a:shade val="90000"/>
                </a:srgbClr>
              </a:solidFill>
            </a:endParaRPr>
          </a:p>
        </p:txBody>
      </p:sp>
      <p:sp>
        <p:nvSpPr>
          <p:cNvPr id="6" name="页脚占位符 18"/>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7" name="灯片编号占位符 26"/>
          <p:cNvSpPr>
            <a:spLocks noGrp="1"/>
          </p:cNvSpPr>
          <p:nvPr>
            <p:ph type="sldNum" sz="quarter" idx="12"/>
          </p:nvPr>
        </p:nvSpPr>
        <p:spPr/>
        <p:txBody>
          <a:bodyPr/>
          <a:lstStyle>
            <a:lvl1pPr>
              <a:defRPr/>
            </a:lvl1pPr>
          </a:lstStyle>
          <a:p>
            <a:pPr>
              <a:defRPr/>
            </a:pPr>
            <a:fld id="{2D485608-977D-4EEE-8EDF-66D12BEF4D67}" type="slidenum">
              <a:rPr lang="en-US">
                <a:solidFill>
                  <a:prstClr val="black"/>
                </a:solidFill>
              </a:rPr>
              <a:pPr>
                <a:defRPr/>
              </a:pPr>
              <a:t>‹#›</a:t>
            </a:fld>
            <a:endParaRPr lang="en-US">
              <a:solidFill>
                <a:prstClr val="black"/>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圆角矩形 3"/>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prstClr val="white"/>
              </a:solidFill>
            </a:endParaRPr>
          </a:p>
        </p:txBody>
      </p:sp>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9"/>
          <p:cNvSpPr>
            <a:spLocks noGrp="1"/>
          </p:cNvSpPr>
          <p:nvPr>
            <p:ph type="dt" sz="half" idx="10"/>
          </p:nvPr>
        </p:nvSpPr>
        <p:spPr/>
        <p:txBody>
          <a:bodyPr/>
          <a:lstStyle>
            <a:lvl1pPr>
              <a:defRPr/>
            </a:lvl1pPr>
          </a:lstStyle>
          <a:p>
            <a:pPr>
              <a:defRPr/>
            </a:pPr>
            <a:fld id="{4015415C-77CF-42D1-B3D0-3F71018F6E0E}" type="datetimeFigureOut">
              <a:rPr lang="en-US">
                <a:solidFill>
                  <a:srgbClr val="04617B">
                    <a:shade val="90000"/>
                  </a:srgbClr>
                </a:solidFill>
              </a:rPr>
              <a:pPr>
                <a:defRPr/>
              </a:pPr>
              <a:t>3/25/2024</a:t>
            </a:fld>
            <a:endParaRPr lang="en-US" dirty="0">
              <a:solidFill>
                <a:srgbClr val="04617B">
                  <a:shade val="90000"/>
                </a:srgbClr>
              </a:solidFill>
            </a:endParaRPr>
          </a:p>
        </p:txBody>
      </p:sp>
      <p:sp>
        <p:nvSpPr>
          <p:cNvPr id="6" name="页脚占位符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7" name="灯片编号占位符 17"/>
          <p:cNvSpPr>
            <a:spLocks noGrp="1"/>
          </p:cNvSpPr>
          <p:nvPr>
            <p:ph type="sldNum" sz="quarter" idx="12"/>
          </p:nvPr>
        </p:nvSpPr>
        <p:spPr/>
        <p:txBody>
          <a:bodyPr/>
          <a:lstStyle>
            <a:lvl1pPr algn="ctr">
              <a:defRPr sz="1600">
                <a:solidFill>
                  <a:schemeClr val="tx1"/>
                </a:solidFill>
              </a:defRPr>
            </a:lvl1pPr>
          </a:lstStyle>
          <a:p>
            <a:pPr>
              <a:defRPr/>
            </a:pPr>
            <a:fld id="{2E4D24B0-AF4D-4010-8EBD-455E469BE068}" type="slidenum">
              <a:rPr lang="en-US">
                <a:solidFill>
                  <a:prstClr val="black"/>
                </a:solidFill>
              </a:rPr>
              <a:pPr>
                <a:defRPr/>
              </a:pPr>
              <a:t>‹#›</a:t>
            </a:fld>
            <a:endParaRPr lang="en-US" dirty="0">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圆角矩形 3"/>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prstClr val="white"/>
              </a:solidFill>
            </a:endParaRPr>
          </a:p>
        </p:txBody>
      </p:sp>
      <p:sp>
        <p:nvSpPr>
          <p:cNvPr id="2" name="标题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44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dirty="0"/>
              <a:t>单击此处编辑母版标题样式</a:t>
            </a:r>
            <a:endParaRPr lang="en-US" dirty="0"/>
          </a:p>
        </p:txBody>
      </p:sp>
      <p:sp>
        <p:nvSpPr>
          <p:cNvPr id="3" name="文本占位符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4FA9380-FC16-4FBA-A406-54DC88F9E0DC}" type="datetimeFigureOut">
              <a:rPr lang="en-US">
                <a:solidFill>
                  <a:srgbClr val="04617B">
                    <a:shade val="90000"/>
                  </a:srgbClr>
                </a:solidFill>
              </a:rPr>
              <a:pPr>
                <a:defRPr/>
              </a:pPr>
              <a:t>3/25/2024</a:t>
            </a:fld>
            <a:endParaRPr lang="en-US">
              <a:solidFill>
                <a:srgbClr val="04617B">
                  <a:shade val="90000"/>
                </a:srgbClr>
              </a:solidFill>
            </a:endParaRPr>
          </a:p>
        </p:txBody>
      </p:sp>
      <p:sp>
        <p:nvSpPr>
          <p:cNvPr id="6" name="页脚占位符 4"/>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7" name="灯片编号占位符 5"/>
          <p:cNvSpPr>
            <a:spLocks noGrp="1"/>
          </p:cNvSpPr>
          <p:nvPr>
            <p:ph type="sldNum" sz="quarter" idx="12"/>
          </p:nvPr>
        </p:nvSpPr>
        <p:spPr/>
        <p:txBody>
          <a:bodyPr/>
          <a:lstStyle>
            <a:lvl1pPr>
              <a:defRPr/>
            </a:lvl1pPr>
          </a:lstStyle>
          <a:p>
            <a:pPr>
              <a:defRPr/>
            </a:pPr>
            <a:fld id="{EE2FD728-8A4C-4869-BDF6-47D33FABF010}" type="slidenum">
              <a:rPr lang="en-US">
                <a:solidFill>
                  <a:prstClr val="black"/>
                </a:solidFill>
              </a:rPr>
              <a:pPr>
                <a:defRPr/>
              </a:pPr>
              <a:t>‹#›</a:t>
            </a:fld>
            <a:endParaRPr 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圆角矩形 4"/>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prstClr val="white"/>
              </a:solidFill>
            </a:endParaRPr>
          </a:p>
        </p:txBody>
      </p:sp>
      <p:sp>
        <p:nvSpPr>
          <p:cNvPr id="2" name="标题 1"/>
          <p:cNvSpPr>
            <a:spLocks noGrp="1"/>
          </p:cNvSpPr>
          <p:nvPr>
            <p:ph type="title"/>
          </p:nvPr>
        </p:nvSpPr>
        <p:spPr>
          <a:xfrm>
            <a:off x="457200" y="704088"/>
            <a:ext cx="8229600" cy="1143000"/>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日期占位符 9"/>
          <p:cNvSpPr>
            <a:spLocks noGrp="1"/>
          </p:cNvSpPr>
          <p:nvPr>
            <p:ph type="dt" sz="half" idx="10"/>
          </p:nvPr>
        </p:nvSpPr>
        <p:spPr/>
        <p:txBody>
          <a:bodyPr/>
          <a:lstStyle>
            <a:lvl1pPr>
              <a:defRPr/>
            </a:lvl1pPr>
          </a:lstStyle>
          <a:p>
            <a:pPr>
              <a:defRPr/>
            </a:pPr>
            <a:fld id="{2FF82DFA-C6BF-4150-AD0D-8DEB73DF1D40}" type="datetimeFigureOut">
              <a:rPr lang="en-US">
                <a:solidFill>
                  <a:srgbClr val="04617B">
                    <a:shade val="90000"/>
                  </a:srgbClr>
                </a:solidFill>
              </a:rPr>
              <a:pPr>
                <a:defRPr/>
              </a:pPr>
              <a:t>3/25/2024</a:t>
            </a:fld>
            <a:endParaRPr lang="en-US" dirty="0">
              <a:solidFill>
                <a:srgbClr val="04617B">
                  <a:shade val="90000"/>
                </a:srgbClr>
              </a:solidFill>
            </a:endParaRPr>
          </a:p>
        </p:txBody>
      </p:sp>
      <p:sp>
        <p:nvSpPr>
          <p:cNvPr id="7" name="页脚占位符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8" name="灯片编号占位符 17"/>
          <p:cNvSpPr>
            <a:spLocks noGrp="1"/>
          </p:cNvSpPr>
          <p:nvPr>
            <p:ph type="sldNum" sz="quarter" idx="12"/>
          </p:nvPr>
        </p:nvSpPr>
        <p:spPr/>
        <p:txBody>
          <a:bodyPr/>
          <a:lstStyle>
            <a:lvl1pPr>
              <a:defRPr/>
            </a:lvl1pPr>
          </a:lstStyle>
          <a:p>
            <a:pPr>
              <a:defRPr/>
            </a:pPr>
            <a:fld id="{9785C987-5DA2-46DA-B8D5-B5E1FBEF31F2}" type="slidenum">
              <a:rPr lang="en-US">
                <a:solidFill>
                  <a:prstClr val="black"/>
                </a:solidFill>
              </a:rPr>
              <a:pPr>
                <a:defRPr/>
              </a:pPr>
              <a:t>‹#›</a:t>
            </a:fld>
            <a:endParaRPr lang="en-US" dirty="0">
              <a:solidFill>
                <a:prstClr val="black"/>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圆角矩形 6"/>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prstClr val="white"/>
              </a:solidFill>
            </a:endParaRPr>
          </a:p>
        </p:txBody>
      </p:sp>
      <p:sp>
        <p:nvSpPr>
          <p:cNvPr id="2" name="标题 1"/>
          <p:cNvSpPr>
            <a:spLocks noGrp="1"/>
          </p:cNvSpPr>
          <p:nvPr>
            <p:ph type="title"/>
          </p:nvPr>
        </p:nvSpPr>
        <p:spPr>
          <a:xfrm>
            <a:off x="457200" y="704088"/>
            <a:ext cx="8229600" cy="114300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4" name="文本占位符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5" name="内容占位符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内容占位符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8" name="日期占位符 9"/>
          <p:cNvSpPr>
            <a:spLocks noGrp="1"/>
          </p:cNvSpPr>
          <p:nvPr>
            <p:ph type="dt" sz="half" idx="10"/>
          </p:nvPr>
        </p:nvSpPr>
        <p:spPr/>
        <p:txBody>
          <a:bodyPr/>
          <a:lstStyle>
            <a:lvl1pPr>
              <a:defRPr/>
            </a:lvl1pPr>
          </a:lstStyle>
          <a:p>
            <a:pPr>
              <a:defRPr/>
            </a:pPr>
            <a:fld id="{E11CECDB-50A9-4ABF-B0BD-B0DA28665376}" type="datetimeFigureOut">
              <a:rPr lang="en-US">
                <a:solidFill>
                  <a:srgbClr val="04617B">
                    <a:shade val="90000"/>
                  </a:srgbClr>
                </a:solidFill>
              </a:rPr>
              <a:pPr>
                <a:defRPr/>
              </a:pPr>
              <a:t>3/25/2024</a:t>
            </a:fld>
            <a:endParaRPr lang="en-US" dirty="0">
              <a:solidFill>
                <a:srgbClr val="04617B">
                  <a:shade val="90000"/>
                </a:srgbClr>
              </a:solidFill>
            </a:endParaRPr>
          </a:p>
        </p:txBody>
      </p:sp>
      <p:sp>
        <p:nvSpPr>
          <p:cNvPr id="9" name="页脚占位符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10" name="灯片编号占位符 17"/>
          <p:cNvSpPr>
            <a:spLocks noGrp="1"/>
          </p:cNvSpPr>
          <p:nvPr>
            <p:ph type="sldNum" sz="quarter" idx="12"/>
          </p:nvPr>
        </p:nvSpPr>
        <p:spPr/>
        <p:txBody>
          <a:bodyPr/>
          <a:lstStyle>
            <a:lvl1pPr>
              <a:defRPr/>
            </a:lvl1pPr>
          </a:lstStyle>
          <a:p>
            <a:pPr>
              <a:defRPr/>
            </a:pPr>
            <a:fld id="{88CC1D90-D31B-4D80-A584-AE69E5CB8209}" type="slidenum">
              <a:rPr lang="en-US">
                <a:solidFill>
                  <a:prstClr val="black"/>
                </a:solidFill>
              </a:rPr>
              <a:pPr>
                <a:defRPr/>
              </a:pPr>
              <a:t>‹#›</a:t>
            </a:fld>
            <a:endParaRPr lang="en-US" dirty="0">
              <a:solidFill>
                <a:prstClr val="black"/>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圆角矩形 2"/>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prstClr val="white"/>
              </a:solidFill>
            </a:endParaRPr>
          </a:p>
        </p:txBody>
      </p:sp>
      <p:sp>
        <p:nvSpPr>
          <p:cNvPr id="2" name="标题 1"/>
          <p:cNvSpPr>
            <a:spLocks noGrp="1"/>
          </p:cNvSpPr>
          <p:nvPr>
            <p:ph type="title"/>
          </p:nvPr>
        </p:nvSpPr>
        <p:spPr>
          <a:xfrm>
            <a:off x="357158" y="285728"/>
            <a:ext cx="8305800" cy="642942"/>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200" b="0">
                <a:ln>
                  <a:noFill/>
                </a:ln>
                <a:solidFill>
                  <a:srgbClr val="C00000"/>
                </a:solidFill>
                <a:effectLst/>
                <a:latin typeface="+mj-lt"/>
                <a:ea typeface="+mj-ea"/>
                <a:cs typeface="+mj-cs"/>
              </a:defRPr>
            </a:lvl1pPr>
          </a:lstStyle>
          <a:p>
            <a:r>
              <a:rPr lang="zh-CN" altLang="en-US" dirty="0"/>
              <a:t>单击此处编辑母版标题样式</a:t>
            </a:r>
            <a:endParaRPr lang="en-US" dirty="0"/>
          </a:p>
        </p:txBody>
      </p:sp>
      <p:sp>
        <p:nvSpPr>
          <p:cNvPr id="4" name="日期占位符 9"/>
          <p:cNvSpPr>
            <a:spLocks noGrp="1"/>
          </p:cNvSpPr>
          <p:nvPr>
            <p:ph type="dt" sz="half" idx="10"/>
          </p:nvPr>
        </p:nvSpPr>
        <p:spPr/>
        <p:txBody>
          <a:bodyPr/>
          <a:lstStyle>
            <a:lvl1pPr>
              <a:defRPr/>
            </a:lvl1pPr>
          </a:lstStyle>
          <a:p>
            <a:pPr>
              <a:defRPr/>
            </a:pPr>
            <a:fld id="{C67A7D75-689A-4E18-97FB-F85A14075D35}" type="datetimeFigureOut">
              <a:rPr lang="en-US">
                <a:solidFill>
                  <a:srgbClr val="04617B">
                    <a:shade val="90000"/>
                  </a:srgbClr>
                </a:solidFill>
              </a:rPr>
              <a:pPr>
                <a:defRPr/>
              </a:pPr>
              <a:t>3/25/2024</a:t>
            </a:fld>
            <a:endParaRPr lang="en-US" dirty="0">
              <a:solidFill>
                <a:srgbClr val="04617B">
                  <a:shade val="90000"/>
                </a:srgbClr>
              </a:solidFill>
            </a:endParaRPr>
          </a:p>
        </p:txBody>
      </p:sp>
      <p:sp>
        <p:nvSpPr>
          <p:cNvPr id="5" name="页脚占位符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6" name="灯片编号占位符 17"/>
          <p:cNvSpPr>
            <a:spLocks noGrp="1"/>
          </p:cNvSpPr>
          <p:nvPr>
            <p:ph type="sldNum" sz="quarter" idx="12"/>
          </p:nvPr>
        </p:nvSpPr>
        <p:spPr/>
        <p:txBody>
          <a:bodyPr/>
          <a:lstStyle>
            <a:lvl1pPr>
              <a:defRPr/>
            </a:lvl1pPr>
          </a:lstStyle>
          <a:p>
            <a:pPr>
              <a:defRPr/>
            </a:pPr>
            <a:fld id="{3967B06D-1182-46C9-B81F-8FF173DF0DE2}" type="slidenum">
              <a:rPr lang="en-US">
                <a:solidFill>
                  <a:prstClr val="black"/>
                </a:solidFill>
              </a:rPr>
              <a:pPr>
                <a:defRPr/>
              </a:pPr>
              <a:t>‹#›</a:t>
            </a:fld>
            <a:endParaRPr lang="en-US" dirty="0">
              <a:solidFill>
                <a:prstClr val="black"/>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圆角矩形 1"/>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prstClr val="white"/>
              </a:solidFill>
            </a:endParaRPr>
          </a:p>
        </p:txBody>
      </p:sp>
      <p:sp>
        <p:nvSpPr>
          <p:cNvPr id="3" name="日期占位符 9"/>
          <p:cNvSpPr>
            <a:spLocks noGrp="1"/>
          </p:cNvSpPr>
          <p:nvPr>
            <p:ph type="dt" sz="half" idx="10"/>
          </p:nvPr>
        </p:nvSpPr>
        <p:spPr/>
        <p:txBody>
          <a:bodyPr/>
          <a:lstStyle>
            <a:lvl1pPr>
              <a:defRPr/>
            </a:lvl1pPr>
          </a:lstStyle>
          <a:p>
            <a:pPr>
              <a:defRPr/>
            </a:pPr>
            <a:fld id="{7F4D5839-1F32-4390-A6F8-B8709716D84A}" type="datetimeFigureOut">
              <a:rPr lang="en-US">
                <a:solidFill>
                  <a:srgbClr val="04617B">
                    <a:shade val="90000"/>
                  </a:srgbClr>
                </a:solidFill>
              </a:rPr>
              <a:pPr>
                <a:defRPr/>
              </a:pPr>
              <a:t>3/25/2024</a:t>
            </a:fld>
            <a:endParaRPr lang="en-US" dirty="0">
              <a:solidFill>
                <a:srgbClr val="04617B">
                  <a:shade val="90000"/>
                </a:srgbClr>
              </a:solidFill>
            </a:endParaRPr>
          </a:p>
        </p:txBody>
      </p:sp>
      <p:sp>
        <p:nvSpPr>
          <p:cNvPr id="4" name="页脚占位符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5" name="灯片编号占位符 17"/>
          <p:cNvSpPr>
            <a:spLocks noGrp="1"/>
          </p:cNvSpPr>
          <p:nvPr>
            <p:ph type="sldNum" sz="quarter" idx="12"/>
          </p:nvPr>
        </p:nvSpPr>
        <p:spPr/>
        <p:txBody>
          <a:bodyPr/>
          <a:lstStyle>
            <a:lvl1pPr>
              <a:defRPr/>
            </a:lvl1pPr>
          </a:lstStyle>
          <a:p>
            <a:pPr>
              <a:defRPr/>
            </a:pPr>
            <a:fld id="{18758D9D-804D-497A-8AE0-76E3640A910F}" type="slidenum">
              <a:rPr lang="en-US">
                <a:solidFill>
                  <a:prstClr val="black"/>
                </a:solidFill>
              </a:rPr>
              <a:pPr>
                <a:defRPr/>
              </a:pPr>
              <a:t>‹#›</a:t>
            </a:fld>
            <a:endParaRPr lang="en-US" dirty="0">
              <a:solidFill>
                <a:prstClr val="black"/>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圆角矩形 4"/>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prstClr val="white"/>
              </a:solidFill>
            </a:endParaRPr>
          </a:p>
        </p:txBody>
      </p:sp>
      <p:sp>
        <p:nvSpPr>
          <p:cNvPr id="2" name="标题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文本占位符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a:t>单击此处编辑母版文本样式</a:t>
            </a:r>
          </a:p>
        </p:txBody>
      </p:sp>
      <p:sp>
        <p:nvSpPr>
          <p:cNvPr id="4" name="内容占位符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日期占位符 9"/>
          <p:cNvSpPr>
            <a:spLocks noGrp="1"/>
          </p:cNvSpPr>
          <p:nvPr>
            <p:ph type="dt" sz="half" idx="10"/>
          </p:nvPr>
        </p:nvSpPr>
        <p:spPr/>
        <p:txBody>
          <a:bodyPr/>
          <a:lstStyle>
            <a:lvl1pPr>
              <a:defRPr/>
            </a:lvl1pPr>
          </a:lstStyle>
          <a:p>
            <a:pPr>
              <a:defRPr/>
            </a:pPr>
            <a:fld id="{FDDD75E4-FB6E-466C-8ED1-9DF203BA417F}" type="datetimeFigureOut">
              <a:rPr lang="en-US">
                <a:solidFill>
                  <a:srgbClr val="04617B">
                    <a:shade val="90000"/>
                  </a:srgbClr>
                </a:solidFill>
              </a:rPr>
              <a:pPr>
                <a:defRPr/>
              </a:pPr>
              <a:t>3/25/2024</a:t>
            </a:fld>
            <a:endParaRPr lang="en-US" dirty="0">
              <a:solidFill>
                <a:srgbClr val="04617B">
                  <a:shade val="90000"/>
                </a:srgbClr>
              </a:solidFill>
            </a:endParaRPr>
          </a:p>
        </p:txBody>
      </p:sp>
      <p:sp>
        <p:nvSpPr>
          <p:cNvPr id="7" name="页脚占位符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8" name="灯片编号占位符 17"/>
          <p:cNvSpPr>
            <a:spLocks noGrp="1"/>
          </p:cNvSpPr>
          <p:nvPr>
            <p:ph type="sldNum" sz="quarter" idx="12"/>
          </p:nvPr>
        </p:nvSpPr>
        <p:spPr/>
        <p:txBody>
          <a:bodyPr/>
          <a:lstStyle>
            <a:lvl1pPr>
              <a:defRPr/>
            </a:lvl1pPr>
          </a:lstStyle>
          <a:p>
            <a:pPr>
              <a:defRPr/>
            </a:pPr>
            <a:fld id="{3D876F69-D77C-4E7B-8F1C-D741802E83E6}" type="slidenum">
              <a:rPr lang="en-US">
                <a:solidFill>
                  <a:prstClr val="black"/>
                </a:solidFill>
              </a:rPr>
              <a:pPr>
                <a:defRPr/>
              </a:pPr>
              <a:t>‹#›</a:t>
            </a:fld>
            <a:endParaRPr lang="en-US" dirty="0">
              <a:solidFill>
                <a:prstClr val="black"/>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单圆角矩形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2800">
              <a:solidFill>
                <a:prstClr val="white"/>
              </a:solidFill>
            </a:endParaRPr>
          </a:p>
        </p:txBody>
      </p:sp>
      <p:sp>
        <p:nvSpPr>
          <p:cNvPr id="6" name="直角三角形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2800">
              <a:solidFill>
                <a:prstClr val="white"/>
              </a:solidFill>
            </a:endParaRPr>
          </a:p>
        </p:txBody>
      </p:sp>
      <p:sp>
        <p:nvSpPr>
          <p:cNvPr id="7" name="任意多边形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sz="2800">
              <a:solidFill>
                <a:prstClr val="black"/>
              </a:solidFill>
              <a:latin typeface="Franklin Gothic Book"/>
            </a:endParaRPr>
          </a:p>
        </p:txBody>
      </p:sp>
      <p:sp>
        <p:nvSpPr>
          <p:cNvPr id="8" name="任意多边形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sz="2800">
              <a:solidFill>
                <a:prstClr val="black"/>
              </a:solidFill>
              <a:latin typeface="Franklin Gothic Book"/>
            </a:endParaRPr>
          </a:p>
        </p:txBody>
      </p:sp>
      <p:sp>
        <p:nvSpPr>
          <p:cNvPr id="9" name="圆角矩形 8"/>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prstClr val="white"/>
              </a:solidFill>
            </a:endParaRPr>
          </a:p>
        </p:txBody>
      </p:sp>
      <p:sp>
        <p:nvSpPr>
          <p:cNvPr id="2" name="标题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a:t>单击此处编辑母版标题样式</a:t>
            </a:r>
            <a:endParaRPr lang="en-US"/>
          </a:p>
        </p:txBody>
      </p:sp>
      <p:sp>
        <p:nvSpPr>
          <p:cNvPr id="4" name="文本占位符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a:t>单击此处编辑母版文本样式</a:t>
            </a:r>
          </a:p>
        </p:txBody>
      </p:sp>
      <p:sp>
        <p:nvSpPr>
          <p:cNvPr id="3" name="图片占位符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a:t>单击图标添加图片</a:t>
            </a:r>
            <a:endParaRPr lang="en-US" noProof="0" dirty="0"/>
          </a:p>
        </p:txBody>
      </p:sp>
      <p:sp>
        <p:nvSpPr>
          <p:cNvPr id="10" name="日期占位符 4"/>
          <p:cNvSpPr>
            <a:spLocks noGrp="1"/>
          </p:cNvSpPr>
          <p:nvPr>
            <p:ph type="dt" sz="half" idx="10"/>
          </p:nvPr>
        </p:nvSpPr>
        <p:spPr/>
        <p:txBody>
          <a:bodyPr/>
          <a:lstStyle>
            <a:lvl1pPr>
              <a:defRPr/>
            </a:lvl1pPr>
          </a:lstStyle>
          <a:p>
            <a:pPr>
              <a:defRPr/>
            </a:pPr>
            <a:fld id="{4291AF2C-484D-4A53-A292-5AE37DB66319}" type="datetimeFigureOut">
              <a:rPr lang="en-US">
                <a:solidFill>
                  <a:srgbClr val="04617B">
                    <a:shade val="90000"/>
                  </a:srgbClr>
                </a:solidFill>
              </a:rPr>
              <a:pPr>
                <a:defRPr/>
              </a:pPr>
              <a:t>3/25/2024</a:t>
            </a:fld>
            <a:endParaRPr lang="en-US">
              <a:solidFill>
                <a:srgbClr val="04617B">
                  <a:shade val="90000"/>
                </a:srgbClr>
              </a:solidFill>
            </a:endParaRPr>
          </a:p>
        </p:txBody>
      </p:sp>
      <p:sp>
        <p:nvSpPr>
          <p:cNvPr id="11" name="页脚占位符 5"/>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12" name="灯片编号占位符 6"/>
          <p:cNvSpPr>
            <a:spLocks noGrp="1"/>
          </p:cNvSpPr>
          <p:nvPr>
            <p:ph type="sldNum" sz="quarter" idx="12"/>
          </p:nvPr>
        </p:nvSpPr>
        <p:spPr>
          <a:xfrm>
            <a:off x="8077200" y="6356350"/>
            <a:ext cx="609600" cy="365125"/>
          </a:xfrm>
        </p:spPr>
        <p:txBody>
          <a:bodyPr/>
          <a:lstStyle>
            <a:lvl1pPr>
              <a:defRPr/>
            </a:lvl1pPr>
          </a:lstStyle>
          <a:p>
            <a:pPr>
              <a:defRPr/>
            </a:pPr>
            <a:fld id="{C6454D08-5448-475A-80D8-A7A19F55A10A}" type="slidenum">
              <a:rPr lang="en-US">
                <a:solidFill>
                  <a:prstClr val="black"/>
                </a:solidFill>
              </a:rPr>
              <a:pPr>
                <a:defRPr/>
              </a:pPr>
              <a:t>‹#›</a:t>
            </a:fld>
            <a:endParaRPr lang="en-US">
              <a:solidFill>
                <a:prstClr val="black"/>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圆角矩形 3"/>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prstClr val="white"/>
              </a:solidFill>
            </a:endParaRPr>
          </a:p>
        </p:txBody>
      </p:sp>
      <p:sp>
        <p:nvSpPr>
          <p:cNvPr id="2" name="标题 1"/>
          <p:cNvSpPr>
            <a:spLocks noGrp="1"/>
          </p:cNvSpPr>
          <p:nvPr>
            <p:ph type="title"/>
          </p:nvPr>
        </p:nvSpPr>
        <p:spPr/>
        <p:txBody>
          <a:bodyPr/>
          <a:lstStyle>
            <a:lvl1pPr>
              <a:defRPr sz="3600"/>
            </a:lvl1p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9"/>
          <p:cNvSpPr>
            <a:spLocks noGrp="1"/>
          </p:cNvSpPr>
          <p:nvPr>
            <p:ph type="dt" sz="half" idx="10"/>
          </p:nvPr>
        </p:nvSpPr>
        <p:spPr/>
        <p:txBody>
          <a:bodyPr/>
          <a:lstStyle>
            <a:lvl1pPr>
              <a:defRPr/>
            </a:lvl1pPr>
          </a:lstStyle>
          <a:p>
            <a:pPr>
              <a:defRPr/>
            </a:pPr>
            <a:fld id="{A7BA87F9-5EB6-4051-87E2-8507B2B9D9EC}" type="datetimeFigureOut">
              <a:rPr lang="en-US">
                <a:solidFill>
                  <a:srgbClr val="04617B">
                    <a:shade val="90000"/>
                  </a:srgbClr>
                </a:solidFill>
              </a:rPr>
              <a:pPr>
                <a:defRPr/>
              </a:pPr>
              <a:t>3/25/2024</a:t>
            </a:fld>
            <a:endParaRPr lang="en-US" dirty="0">
              <a:solidFill>
                <a:srgbClr val="04617B">
                  <a:shade val="90000"/>
                </a:srgbClr>
              </a:solidFill>
            </a:endParaRPr>
          </a:p>
        </p:txBody>
      </p:sp>
      <p:sp>
        <p:nvSpPr>
          <p:cNvPr id="6" name="页脚占位符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7" name="灯片编号占位符 17"/>
          <p:cNvSpPr>
            <a:spLocks noGrp="1"/>
          </p:cNvSpPr>
          <p:nvPr>
            <p:ph type="sldNum" sz="quarter" idx="12"/>
          </p:nvPr>
        </p:nvSpPr>
        <p:spPr/>
        <p:txBody>
          <a:bodyPr/>
          <a:lstStyle>
            <a:lvl1pPr>
              <a:defRPr/>
            </a:lvl1pPr>
          </a:lstStyle>
          <a:p>
            <a:pPr>
              <a:defRPr/>
            </a:pPr>
            <a:fld id="{22853A6E-A672-4D31-8118-8C39FB4F6228}" type="slidenum">
              <a:rPr lang="en-US">
                <a:solidFill>
                  <a:prstClr val="black"/>
                </a:solidFill>
              </a:rPr>
              <a:pPr>
                <a:defRPr/>
              </a:pPr>
              <a:t>‹#›</a:t>
            </a:fld>
            <a:endParaRPr lang="en-US" dirty="0">
              <a:solidFill>
                <a:prstClr val="black"/>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4" name="圆角矩形 3"/>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prstClr val="white"/>
              </a:solidFill>
            </a:endParaRPr>
          </a:p>
        </p:txBody>
      </p:sp>
      <p:sp>
        <p:nvSpPr>
          <p:cNvPr id="2" name="竖排标题 1"/>
          <p:cNvSpPr>
            <a:spLocks noGrp="1"/>
          </p:cNvSpPr>
          <p:nvPr>
            <p:ph type="title" orient="vert"/>
          </p:nvPr>
        </p:nvSpPr>
        <p:spPr>
          <a:xfrm>
            <a:off x="6629400" y="914401"/>
            <a:ext cx="2057400" cy="5211763"/>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914401"/>
            <a:ext cx="6019800" cy="5211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9"/>
          <p:cNvSpPr>
            <a:spLocks noGrp="1"/>
          </p:cNvSpPr>
          <p:nvPr>
            <p:ph type="dt" sz="half" idx="10"/>
          </p:nvPr>
        </p:nvSpPr>
        <p:spPr/>
        <p:txBody>
          <a:bodyPr/>
          <a:lstStyle>
            <a:lvl1pPr>
              <a:defRPr/>
            </a:lvl1pPr>
          </a:lstStyle>
          <a:p>
            <a:pPr>
              <a:defRPr/>
            </a:pPr>
            <a:fld id="{00EB39BC-5690-4764-84F9-A3B794990155}" type="datetimeFigureOut">
              <a:rPr lang="en-US">
                <a:solidFill>
                  <a:srgbClr val="04617B">
                    <a:shade val="90000"/>
                  </a:srgbClr>
                </a:solidFill>
              </a:rPr>
              <a:pPr>
                <a:defRPr/>
              </a:pPr>
              <a:t>3/25/2024</a:t>
            </a:fld>
            <a:endParaRPr lang="en-US" dirty="0">
              <a:solidFill>
                <a:srgbClr val="04617B">
                  <a:shade val="90000"/>
                </a:srgbClr>
              </a:solidFill>
            </a:endParaRPr>
          </a:p>
        </p:txBody>
      </p:sp>
      <p:sp>
        <p:nvSpPr>
          <p:cNvPr id="6" name="页脚占位符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7" name="灯片编号占位符 17"/>
          <p:cNvSpPr>
            <a:spLocks noGrp="1"/>
          </p:cNvSpPr>
          <p:nvPr>
            <p:ph type="sldNum" sz="quarter" idx="12"/>
          </p:nvPr>
        </p:nvSpPr>
        <p:spPr/>
        <p:txBody>
          <a:bodyPr/>
          <a:lstStyle>
            <a:lvl1pPr>
              <a:defRPr/>
            </a:lvl1pPr>
          </a:lstStyle>
          <a:p>
            <a:pPr>
              <a:defRPr/>
            </a:pPr>
            <a:fld id="{23F12A93-B927-4C20-94A9-6F1D25603CFB}" type="slidenum">
              <a:rPr lang="en-US">
                <a:solidFill>
                  <a:prstClr val="black"/>
                </a:solidFill>
              </a:rPr>
              <a:pPr>
                <a:defRPr/>
              </a:pPr>
              <a:t>‹#›</a:t>
            </a:fld>
            <a:endParaRPr lang="en-US" dirty="0">
              <a:solidFill>
                <a:prstClr val="black"/>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381000"/>
            <a:ext cx="8540750" cy="5641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301625" y="6172200"/>
            <a:ext cx="2289175" cy="476250"/>
          </a:xfrm>
        </p:spPr>
        <p:txBody>
          <a:bodyPr/>
          <a:lstStyle>
            <a:lvl1pPr>
              <a:defRPr/>
            </a:lvl1pPr>
          </a:lstStyle>
          <a:p>
            <a:pPr>
              <a:defRPr/>
            </a:pPr>
            <a:endParaRPr lang="en-US" altLang="zh-CN"/>
          </a:p>
        </p:txBody>
      </p:sp>
      <p:sp>
        <p:nvSpPr>
          <p:cNvPr id="4" name="页脚占位符 3"/>
          <p:cNvSpPr>
            <a:spLocks noGrp="1"/>
          </p:cNvSpPr>
          <p:nvPr>
            <p:ph type="ftr" sz="quarter" idx="11"/>
          </p:nvPr>
        </p:nvSpPr>
        <p:spPr>
          <a:xfrm>
            <a:off x="3124200" y="6172200"/>
            <a:ext cx="2895600" cy="476250"/>
          </a:xfrm>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a:xfrm>
            <a:off x="6891338" y="6553200"/>
            <a:ext cx="2289175" cy="476250"/>
          </a:xfrm>
        </p:spPr>
        <p:txBody>
          <a:bodyPr/>
          <a:lstStyle>
            <a:lvl1pPr>
              <a:defRPr smtClean="0"/>
            </a:lvl1pPr>
          </a:lstStyle>
          <a:p>
            <a:pPr>
              <a:defRPr/>
            </a:pPr>
            <a:fld id="{0A34C3D2-60C0-478A-A27A-913C5DDECB02}" type="slidenum">
              <a:rPr lang="en-US" altLang="zh-CN"/>
              <a:pPr>
                <a:defRPr/>
              </a:pPr>
              <a:t>‹#›</a:t>
            </a:fld>
            <a:endParaRPr lang="en-US" altLang="zh-CN"/>
          </a:p>
        </p:txBody>
      </p:sp>
    </p:spTree>
    <p:extLst>
      <p:ext uri="{BB962C8B-B14F-4D97-AF65-F5344CB8AC3E}">
        <p14:creationId xmlns:p14="http://schemas.microsoft.com/office/powerpoint/2010/main" val="6184125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A4B1681-90B7-774C-B580-53B9523601DE}"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A2DB7E8-9474-E34E-9263-80709229E357}"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F812419-BE2E-3F4B-97A5-ABACAAB4AF7C}"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267D59F-8D7D-BF43-A9A5-43827E5928BC}"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90A2D1B3-8C15-384D-8D11-F64EB5BF9791}"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DD0B5FFF-7EC7-DA49-A55B-F4B287B5F9C8}"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B660F524-4283-BD41-873B-3ECF3554B19B}"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A2ED4B-B50F-0C48-B13F-AE1E7FEB39A1}"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1D59E64-0F0B-6C4B-93BD-6B450741C6B1}"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AD011EB-DC32-B64A-8C7C-B14F2B018721}"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F19F4DB-D35B-3042-B128-0B2F440B8277}"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B3E4662-F651-A049-9336-68E70C06CF6C}"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35A25BF-EC34-B047-9FCC-54F314C8497E}"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BC857AE-3701-AF42-8078-8F694BE1C790}"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AA749249-F68A-1049-B65E-E18B7F518C9B}"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227776B-BEE2-474C-A32D-6A7CA37A1386}"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06F67376-FB13-6446-91AB-C21D4663C863}"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rgbClr val="99CCFF"/>
            </a:gs>
          </a:gsLst>
          <a:lin ang="2700000" scaled="1"/>
        </a:gradFill>
        <a:effectLst/>
      </p:bgPr>
    </p:bg>
    <p:spTree>
      <p:nvGrpSpPr>
        <p:cNvPr id="1" name=""/>
        <p:cNvGrpSpPr/>
        <p:nvPr/>
      </p:nvGrpSpPr>
      <p:grpSpPr>
        <a:xfrm>
          <a:off x="0" y="0"/>
          <a:ext cx="0" cy="0"/>
          <a:chOff x="0" y="0"/>
          <a:chExt cx="0" cy="0"/>
        </a:xfrm>
      </p:grpSpPr>
      <p:sp>
        <p:nvSpPr>
          <p:cNvPr id="406530" name="Rectangle 2"/>
          <p:cNvSpPr>
            <a:spLocks noChangeArrowheads="1"/>
          </p:cNvSpPr>
          <p:nvPr/>
        </p:nvSpPr>
        <p:spPr bwMode="auto">
          <a:xfrm>
            <a:off x="0" y="679450"/>
            <a:ext cx="9144000" cy="5892800"/>
          </a:xfrm>
          <a:prstGeom prst="rect">
            <a:avLst/>
          </a:prstGeom>
          <a:solidFill>
            <a:schemeClr val="bg1"/>
          </a:solidFill>
          <a:ln w="9525" algn="ctr">
            <a:noFill/>
            <a:miter lim="800000"/>
            <a:headEnd/>
            <a:tailEnd/>
          </a:ln>
          <a:effectLst/>
        </p:spPr>
        <p:txBody>
          <a:bodyPr wrap="none" anchor="ctr"/>
          <a:lstStyle/>
          <a:p>
            <a:pPr>
              <a:defRPr/>
            </a:pPr>
            <a:endParaRPr lang="zh-CN" altLang="en-US"/>
          </a:p>
        </p:txBody>
      </p:sp>
      <p:pic>
        <p:nvPicPr>
          <p:cNvPr id="44035" name="Picture 3"/>
          <p:cNvPicPr>
            <a:picLocks noChangeAspect="1" noChangeArrowheads="1"/>
          </p:cNvPicPr>
          <p:nvPr/>
        </p:nvPicPr>
        <p:blipFill>
          <a:blip r:embed="rId13" cstate="print"/>
          <a:srcRect/>
          <a:stretch>
            <a:fillRect/>
          </a:stretch>
        </p:blipFill>
        <p:spPr bwMode="auto">
          <a:xfrm>
            <a:off x="2852738" y="1665288"/>
            <a:ext cx="3854450" cy="3775075"/>
          </a:xfrm>
          <a:prstGeom prst="rect">
            <a:avLst/>
          </a:prstGeom>
          <a:noFill/>
          <a:ln w="9525">
            <a:noFill/>
            <a:miter lim="800000"/>
            <a:headEnd/>
            <a:tailEnd/>
          </a:ln>
        </p:spPr>
      </p:pic>
      <p:grpSp>
        <p:nvGrpSpPr>
          <p:cNvPr id="44036" name="Group 4"/>
          <p:cNvGrpSpPr>
            <a:grpSpLocks/>
          </p:cNvGrpSpPr>
          <p:nvPr/>
        </p:nvGrpSpPr>
        <p:grpSpPr bwMode="auto">
          <a:xfrm>
            <a:off x="0" y="0"/>
            <a:ext cx="9159875" cy="6604000"/>
            <a:chOff x="0" y="0"/>
            <a:chExt cx="5770" cy="4160"/>
          </a:xfrm>
        </p:grpSpPr>
        <p:sp>
          <p:nvSpPr>
            <p:cNvPr id="406533" name="Text Box 5"/>
            <p:cNvSpPr txBox="1">
              <a:spLocks noChangeArrowheads="1"/>
            </p:cNvSpPr>
            <p:nvPr userDrawn="1"/>
          </p:nvSpPr>
          <p:spPr bwMode="auto">
            <a:xfrm>
              <a:off x="209" y="142"/>
              <a:ext cx="1295" cy="243"/>
            </a:xfrm>
            <a:prstGeom prst="rect">
              <a:avLst/>
            </a:prstGeom>
            <a:noFill/>
            <a:ln w="9525">
              <a:noFill/>
              <a:miter lim="800000"/>
              <a:headEnd/>
              <a:tailEnd/>
            </a:ln>
            <a:effectLst/>
          </p:spPr>
          <p:txBody>
            <a:bodyPr>
              <a:spAutoFit/>
            </a:bodyPr>
            <a:lstStyle/>
            <a:p>
              <a:pPr>
                <a:lnSpc>
                  <a:spcPct val="120000"/>
                </a:lnSpc>
                <a:spcBef>
                  <a:spcPct val="80000"/>
                </a:spcBef>
                <a:defRPr/>
              </a:pPr>
              <a:r>
                <a:rPr lang="en-US" altLang="zh-CN" sz="1600" b="1" i="1">
                  <a:solidFill>
                    <a:srgbClr val="0000FF"/>
                  </a:solidFill>
                  <a:latin typeface="Times New Roman" pitchFamily="18" charset="0"/>
                </a:rPr>
                <a:t>Analytical Chemistry</a:t>
              </a:r>
              <a:endParaRPr lang="en-US" altLang="zh-CN" sz="1600" b="1">
                <a:solidFill>
                  <a:srgbClr val="0000FF"/>
                </a:solidFill>
                <a:latin typeface="Times New Roman" pitchFamily="18" charset="0"/>
                <a:ea typeface="楷体_GB2312" pitchFamily="49" charset="-122"/>
              </a:endParaRPr>
            </a:p>
          </p:txBody>
        </p:sp>
        <p:pic>
          <p:nvPicPr>
            <p:cNvPr id="44038" name="Picture 6"/>
            <p:cNvPicPr>
              <a:picLocks noChangeAspect="1" noChangeArrowheads="1"/>
            </p:cNvPicPr>
            <p:nvPr userDrawn="1"/>
          </p:nvPicPr>
          <p:blipFill>
            <a:blip r:embed="rId14" cstate="print"/>
            <a:srcRect/>
            <a:stretch>
              <a:fillRect/>
            </a:stretch>
          </p:blipFill>
          <p:spPr bwMode="auto">
            <a:xfrm>
              <a:off x="1661" y="0"/>
              <a:ext cx="2971" cy="468"/>
            </a:xfrm>
            <a:prstGeom prst="rect">
              <a:avLst/>
            </a:prstGeom>
            <a:noFill/>
            <a:ln w="9525">
              <a:noFill/>
              <a:miter lim="800000"/>
              <a:headEnd/>
              <a:tailEnd/>
            </a:ln>
          </p:spPr>
        </p:pic>
        <p:sp>
          <p:nvSpPr>
            <p:cNvPr id="406535" name="Rectangle 7"/>
            <p:cNvSpPr>
              <a:spLocks noChangeArrowheads="1"/>
            </p:cNvSpPr>
            <p:nvPr userDrawn="1"/>
          </p:nvSpPr>
          <p:spPr bwMode="auto">
            <a:xfrm>
              <a:off x="0" y="446"/>
              <a:ext cx="5760" cy="3714"/>
            </a:xfrm>
            <a:prstGeom prst="rect">
              <a:avLst/>
            </a:prstGeom>
            <a:solidFill>
              <a:schemeClr val="bg1">
                <a:alpha val="92000"/>
              </a:schemeClr>
            </a:solidFill>
            <a:ln w="9525" algn="ctr">
              <a:solidFill>
                <a:schemeClr val="tx1"/>
              </a:solidFill>
              <a:miter lim="800000"/>
              <a:headEnd/>
              <a:tailEnd/>
            </a:ln>
            <a:effectLst/>
          </p:spPr>
          <p:txBody>
            <a:bodyPr wrap="none" anchor="ctr"/>
            <a:lstStyle/>
            <a:p>
              <a:pPr>
                <a:defRPr/>
              </a:pPr>
              <a:endParaRPr lang="zh-CN" altLang="en-US"/>
            </a:p>
          </p:txBody>
        </p:sp>
        <p:pic>
          <p:nvPicPr>
            <p:cNvPr id="44040" name="Picture 8"/>
            <p:cNvPicPr>
              <a:picLocks noChangeAspect="1" noChangeArrowheads="1"/>
            </p:cNvPicPr>
            <p:nvPr userDrawn="1"/>
          </p:nvPicPr>
          <p:blipFill>
            <a:blip r:embed="rId15" cstate="print"/>
            <a:srcRect/>
            <a:stretch>
              <a:fillRect/>
            </a:stretch>
          </p:blipFill>
          <p:spPr bwMode="auto">
            <a:xfrm>
              <a:off x="4618" y="0"/>
              <a:ext cx="1152" cy="450"/>
            </a:xfrm>
            <a:prstGeom prst="rect">
              <a:avLst/>
            </a:prstGeom>
            <a:noFill/>
            <a:ln w="9525">
              <a:noFill/>
              <a:miter lim="800000"/>
              <a:headEnd/>
              <a:tailEnd/>
            </a:ln>
          </p:spPr>
        </p:pic>
      </p:gr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ransition>
    <p:random/>
  </p:transition>
  <p:txStyles>
    <p:titleStyle>
      <a:lvl1pPr algn="l" rtl="0" eaLnBrk="0" fontAlgn="base" hangingPunct="0">
        <a:spcBef>
          <a:spcPct val="0"/>
        </a:spcBef>
        <a:spcAft>
          <a:spcPct val="0"/>
        </a:spcAft>
        <a:defRPr sz="2800" b="1">
          <a:solidFill>
            <a:srgbClr val="660033"/>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2800" b="1">
          <a:solidFill>
            <a:srgbClr val="660033"/>
          </a:solidFill>
          <a:effectLst>
            <a:outerShdw blurRad="38100" dist="38100" dir="2700000" algn="tl">
              <a:srgbClr val="000000"/>
            </a:outerShdw>
          </a:effectLst>
          <a:latin typeface="Arial" charset="0"/>
          <a:ea typeface="宋体" pitchFamily="2" charset="-122"/>
        </a:defRPr>
      </a:lvl2pPr>
      <a:lvl3pPr algn="l" rtl="0" eaLnBrk="0" fontAlgn="base" hangingPunct="0">
        <a:spcBef>
          <a:spcPct val="0"/>
        </a:spcBef>
        <a:spcAft>
          <a:spcPct val="0"/>
        </a:spcAft>
        <a:defRPr sz="2800" b="1">
          <a:solidFill>
            <a:srgbClr val="660033"/>
          </a:solidFill>
          <a:effectLst>
            <a:outerShdw blurRad="38100" dist="38100" dir="2700000" algn="tl">
              <a:srgbClr val="000000"/>
            </a:outerShdw>
          </a:effectLst>
          <a:latin typeface="Arial" charset="0"/>
          <a:ea typeface="宋体" pitchFamily="2" charset="-122"/>
        </a:defRPr>
      </a:lvl3pPr>
      <a:lvl4pPr algn="l" rtl="0" eaLnBrk="0" fontAlgn="base" hangingPunct="0">
        <a:spcBef>
          <a:spcPct val="0"/>
        </a:spcBef>
        <a:spcAft>
          <a:spcPct val="0"/>
        </a:spcAft>
        <a:defRPr sz="2800" b="1">
          <a:solidFill>
            <a:srgbClr val="660033"/>
          </a:solidFill>
          <a:effectLst>
            <a:outerShdw blurRad="38100" dist="38100" dir="2700000" algn="tl">
              <a:srgbClr val="000000"/>
            </a:outerShdw>
          </a:effectLst>
          <a:latin typeface="Arial" charset="0"/>
          <a:ea typeface="宋体" pitchFamily="2" charset="-122"/>
        </a:defRPr>
      </a:lvl4pPr>
      <a:lvl5pPr algn="l" rtl="0" eaLnBrk="0" fontAlgn="base" hangingPunct="0">
        <a:spcBef>
          <a:spcPct val="0"/>
        </a:spcBef>
        <a:spcAft>
          <a:spcPct val="0"/>
        </a:spcAft>
        <a:defRPr sz="2800" b="1">
          <a:solidFill>
            <a:srgbClr val="660033"/>
          </a:solidFill>
          <a:effectLst>
            <a:outerShdw blurRad="38100" dist="38100" dir="2700000" algn="tl">
              <a:srgbClr val="000000"/>
            </a:outerShdw>
          </a:effectLst>
          <a:latin typeface="Arial" charset="0"/>
          <a:ea typeface="宋体" pitchFamily="2" charset="-122"/>
        </a:defRPr>
      </a:lvl5pPr>
      <a:lvl6pPr marL="457200" algn="l" rtl="0" fontAlgn="base">
        <a:spcBef>
          <a:spcPct val="0"/>
        </a:spcBef>
        <a:spcAft>
          <a:spcPct val="0"/>
        </a:spcAft>
        <a:defRPr sz="2800" b="1">
          <a:solidFill>
            <a:srgbClr val="660033"/>
          </a:solidFill>
          <a:effectLst>
            <a:outerShdw blurRad="38100" dist="38100" dir="2700000" algn="tl">
              <a:srgbClr val="000000"/>
            </a:outerShdw>
          </a:effectLst>
          <a:latin typeface="Arial" charset="0"/>
          <a:ea typeface="宋体" pitchFamily="2" charset="-122"/>
        </a:defRPr>
      </a:lvl6pPr>
      <a:lvl7pPr marL="914400" algn="l" rtl="0" fontAlgn="base">
        <a:spcBef>
          <a:spcPct val="0"/>
        </a:spcBef>
        <a:spcAft>
          <a:spcPct val="0"/>
        </a:spcAft>
        <a:defRPr sz="2800" b="1">
          <a:solidFill>
            <a:srgbClr val="660033"/>
          </a:solidFill>
          <a:effectLst>
            <a:outerShdw blurRad="38100" dist="38100" dir="2700000" algn="tl">
              <a:srgbClr val="000000"/>
            </a:outerShdw>
          </a:effectLst>
          <a:latin typeface="Arial" charset="0"/>
          <a:ea typeface="宋体" pitchFamily="2" charset="-122"/>
        </a:defRPr>
      </a:lvl7pPr>
      <a:lvl8pPr marL="1371600" algn="l" rtl="0" fontAlgn="base">
        <a:spcBef>
          <a:spcPct val="0"/>
        </a:spcBef>
        <a:spcAft>
          <a:spcPct val="0"/>
        </a:spcAft>
        <a:defRPr sz="2800" b="1">
          <a:solidFill>
            <a:srgbClr val="660033"/>
          </a:solidFill>
          <a:effectLst>
            <a:outerShdw blurRad="38100" dist="38100" dir="2700000" algn="tl">
              <a:srgbClr val="000000"/>
            </a:outerShdw>
          </a:effectLst>
          <a:latin typeface="Arial" charset="0"/>
          <a:ea typeface="宋体" pitchFamily="2" charset="-122"/>
        </a:defRPr>
      </a:lvl8pPr>
      <a:lvl9pPr marL="1828800" algn="l" rtl="0" fontAlgn="base">
        <a:spcBef>
          <a:spcPct val="0"/>
        </a:spcBef>
        <a:spcAft>
          <a:spcPct val="0"/>
        </a:spcAft>
        <a:defRPr sz="2800" b="1">
          <a:solidFill>
            <a:srgbClr val="660033"/>
          </a:solidFill>
          <a:effectLst>
            <a:outerShdw blurRad="38100" dist="38100" dir="2700000" algn="tl">
              <a:srgbClr val="000000"/>
            </a:outerShdw>
          </a:effectLst>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b="1">
          <a:solidFill>
            <a:srgbClr val="003366"/>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b="1">
          <a:solidFill>
            <a:srgbClr val="003366"/>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har char="•"/>
        <a:defRPr sz="2400" b="1">
          <a:solidFill>
            <a:srgbClr val="003366"/>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har char="–"/>
        <a:defRPr sz="2000" b="1">
          <a:solidFill>
            <a:srgbClr val="003366"/>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har char="»"/>
        <a:defRPr sz="2000" b="1">
          <a:solidFill>
            <a:srgbClr val="003366"/>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har char="»"/>
        <a:defRPr sz="2000" b="1">
          <a:solidFill>
            <a:srgbClr val="003366"/>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har char="»"/>
        <a:defRPr sz="2000" b="1">
          <a:solidFill>
            <a:srgbClr val="003366"/>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har char="»"/>
        <a:defRPr sz="2000" b="1">
          <a:solidFill>
            <a:srgbClr val="003366"/>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har char="»"/>
        <a:defRPr sz="2000" b="1">
          <a:solidFill>
            <a:srgbClr val="003366"/>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标题占位符 8"/>
          <p:cNvSpPr>
            <a:spLocks noGrp="1"/>
          </p:cNvSpPr>
          <p:nvPr>
            <p:ph type="title"/>
          </p:nvPr>
        </p:nvSpPr>
        <p:spPr bwMode="auto">
          <a:xfrm>
            <a:off x="428625" y="428625"/>
            <a:ext cx="8229600" cy="5715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zh-CN" altLang="en-US"/>
              <a:t>单击此处编辑母版标题样式</a:t>
            </a:r>
          </a:p>
        </p:txBody>
      </p:sp>
      <p:sp>
        <p:nvSpPr>
          <p:cNvPr id="88067" name="文本占位符 29"/>
          <p:cNvSpPr>
            <a:spLocks noGrp="1"/>
          </p:cNvSpPr>
          <p:nvPr>
            <p:ph type="body" idx="1"/>
          </p:nvPr>
        </p:nvSpPr>
        <p:spPr bwMode="auto">
          <a:xfrm>
            <a:off x="428625" y="1285875"/>
            <a:ext cx="8229600" cy="43894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ea typeface="楷体_GB2312" pitchFamily="49" charset="-122"/>
                <a:cs typeface="+mn-cs"/>
              </a:defRPr>
            </a:lvl1pPr>
          </a:lstStyle>
          <a:p>
            <a:pPr>
              <a:defRPr/>
            </a:pPr>
            <a:fld id="{0BC703AB-02AF-43A6-9935-670283D7DF69}" type="datetimeFigureOut">
              <a:rPr lang="en-US">
                <a:solidFill>
                  <a:srgbClr val="04617B">
                    <a:shade val="90000"/>
                  </a:srgbClr>
                </a:solidFill>
              </a:rPr>
              <a:pPr>
                <a:defRPr/>
              </a:pPr>
              <a:t>3/25/2024</a:t>
            </a:fld>
            <a:endParaRPr lang="en-US" dirty="0">
              <a:solidFill>
                <a:srgbClr val="04617B">
                  <a:shade val="90000"/>
                </a:srgbClr>
              </a:solidFill>
            </a:endParaRPr>
          </a:p>
        </p:txBody>
      </p:sp>
      <p:sp>
        <p:nvSpPr>
          <p:cNvPr id="22" name="页脚占位符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ea typeface="楷体_GB2312" pitchFamily="49" charset="-122"/>
                <a:cs typeface="+mn-cs"/>
              </a:defRPr>
            </a:lvl1pPr>
          </a:lstStyle>
          <a:p>
            <a:pPr>
              <a:defRPr/>
            </a:pPr>
            <a:endParaRPr lang="en-US">
              <a:solidFill>
                <a:srgbClr val="04617B">
                  <a:shade val="90000"/>
                </a:srgbClr>
              </a:solidFill>
            </a:endParaRPr>
          </a:p>
        </p:txBody>
      </p:sp>
      <p:sp>
        <p:nvSpPr>
          <p:cNvPr id="18" name="灯片编号占位符 17"/>
          <p:cNvSpPr>
            <a:spLocks noGrp="1"/>
          </p:cNvSpPr>
          <p:nvPr>
            <p:ph type="sldNum" sz="quarter" idx="4"/>
          </p:nvPr>
        </p:nvSpPr>
        <p:spPr>
          <a:xfrm>
            <a:off x="8596313" y="6492875"/>
            <a:ext cx="762000" cy="365125"/>
          </a:xfrm>
          <a:prstGeom prst="rect">
            <a:avLst/>
          </a:prstGeom>
        </p:spPr>
        <p:txBody>
          <a:bodyPr vert="horz" lIns="0" tIns="0" rIns="0" bIns="0" anchor="b"/>
          <a:lstStyle>
            <a:lvl1pPr algn="ctr" eaLnBrk="1" latinLnBrk="0" hangingPunct="1">
              <a:defRPr kumimoji="0" sz="1600">
                <a:solidFill>
                  <a:schemeClr val="tx1"/>
                </a:solidFill>
                <a:latin typeface="Arial" charset="0"/>
                <a:ea typeface="楷体_GB2312" pitchFamily="49" charset="-122"/>
                <a:cs typeface="+mn-cs"/>
              </a:defRPr>
            </a:lvl1pPr>
          </a:lstStyle>
          <a:p>
            <a:pPr>
              <a:defRPr/>
            </a:pPr>
            <a:fld id="{E13C3E6A-E54F-4184-A5B9-F6DC8C3B458D}" type="slidenum">
              <a:rPr lang="en-US">
                <a:solidFill>
                  <a:prstClr val="black"/>
                </a:solidFill>
              </a:rPr>
              <a:pPr>
                <a:defRPr/>
              </a:pPr>
              <a:t>‹#›</a:t>
            </a:fld>
            <a:endParaRPr lang="en-US" dirty="0">
              <a:solidFill>
                <a:prstClr val="black"/>
              </a:solidFill>
            </a:endParaRPr>
          </a:p>
        </p:txBody>
      </p:sp>
      <p:sp>
        <p:nvSpPr>
          <p:cNvPr id="14" name="圆角矩形 13"/>
          <p:cNvSpPr/>
          <p:nvPr userDrawn="1"/>
        </p:nvSpPr>
        <p:spPr>
          <a:xfrm>
            <a:off x="214313" y="142875"/>
            <a:ext cx="8715375" cy="6572250"/>
          </a:xfrm>
          <a:prstGeom prst="roundRect">
            <a:avLst>
              <a:gd name="adj" fmla="val 5272"/>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prstClr val="white"/>
              </a:solidFill>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784" r:id="rId12"/>
  </p:sldLayoutIdLst>
  <p:txStyles>
    <p:titleStyle>
      <a:lvl1pPr algn="l" rtl="0" eaLnBrk="0" fontAlgn="base" hangingPunct="0">
        <a:spcBef>
          <a:spcPct val="0"/>
        </a:spcBef>
        <a:spcAft>
          <a:spcPct val="0"/>
        </a:spcAft>
        <a:defRPr sz="3200" kern="1200">
          <a:solidFill>
            <a:srgbClr val="C00000"/>
          </a:solidFill>
          <a:latin typeface="+mj-lt"/>
          <a:ea typeface="+mj-ea"/>
          <a:cs typeface="+mj-cs"/>
        </a:defRPr>
      </a:lvl1pPr>
      <a:lvl2pPr algn="l" rtl="0" eaLnBrk="0" fontAlgn="base" hangingPunct="0">
        <a:spcBef>
          <a:spcPct val="0"/>
        </a:spcBef>
        <a:spcAft>
          <a:spcPct val="0"/>
        </a:spcAft>
        <a:defRPr sz="3200">
          <a:solidFill>
            <a:srgbClr val="C00000"/>
          </a:solidFill>
          <a:latin typeface="Franklin Gothic Medium" pitchFamily="34" charset="0"/>
        </a:defRPr>
      </a:lvl2pPr>
      <a:lvl3pPr algn="l" rtl="0" eaLnBrk="0" fontAlgn="base" hangingPunct="0">
        <a:spcBef>
          <a:spcPct val="0"/>
        </a:spcBef>
        <a:spcAft>
          <a:spcPct val="0"/>
        </a:spcAft>
        <a:defRPr sz="3200">
          <a:solidFill>
            <a:srgbClr val="C00000"/>
          </a:solidFill>
          <a:latin typeface="Franklin Gothic Medium" pitchFamily="34" charset="0"/>
        </a:defRPr>
      </a:lvl3pPr>
      <a:lvl4pPr algn="l" rtl="0" eaLnBrk="0" fontAlgn="base" hangingPunct="0">
        <a:spcBef>
          <a:spcPct val="0"/>
        </a:spcBef>
        <a:spcAft>
          <a:spcPct val="0"/>
        </a:spcAft>
        <a:defRPr sz="3200">
          <a:solidFill>
            <a:srgbClr val="C00000"/>
          </a:solidFill>
          <a:latin typeface="Franklin Gothic Medium" pitchFamily="34" charset="0"/>
        </a:defRPr>
      </a:lvl4pPr>
      <a:lvl5pPr algn="l" rtl="0" eaLnBrk="0" fontAlgn="base" hangingPunct="0">
        <a:spcBef>
          <a:spcPct val="0"/>
        </a:spcBef>
        <a:spcAft>
          <a:spcPct val="0"/>
        </a:spcAft>
        <a:defRPr sz="3200">
          <a:solidFill>
            <a:srgbClr val="C00000"/>
          </a:solidFill>
          <a:latin typeface="Franklin Gothic Medium"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8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4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2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i="0">
                <a:latin typeface="Arial" pitchFamily="34" charset="0"/>
                <a:ea typeface="宋体" pitchFamily="2" charset="-122"/>
              </a:defRPr>
            </a:lvl1pPr>
          </a:lstStyle>
          <a:p>
            <a:pPr>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i="0">
                <a:latin typeface="Arial" pitchFamily="34" charset="0"/>
                <a:ea typeface="宋体" pitchFamily="2" charset="-122"/>
              </a:defRPr>
            </a:lvl1pPr>
          </a:lstStyle>
          <a:p>
            <a:pPr>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i="0">
                <a:latin typeface="Arial" panose="020B0604020202020204" pitchFamily="34" charset="0"/>
                <a:ea typeface="宋体" panose="02010600030101010101" pitchFamily="2" charset="-122"/>
              </a:defRPr>
            </a:lvl1pPr>
          </a:lstStyle>
          <a:p>
            <a:pPr>
              <a:defRPr/>
            </a:pPr>
            <a:fld id="{77EE5280-9B52-914F-9E7A-61612D46F58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30539090"/>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7.xml"/><Relationship Id="rId1" Type="http://schemas.openxmlformats.org/officeDocument/2006/relationships/vmlDrawing" Target="../drawings/vmlDrawing4.vml"/><Relationship Id="rId6" Type="http://schemas.openxmlformats.org/officeDocument/2006/relationships/image" Target="../media/image17.wmf"/><Relationship Id="rId5" Type="http://schemas.openxmlformats.org/officeDocument/2006/relationships/oleObject" Target="../embeddings/oleObject15.bin"/><Relationship Id="rId4" Type="http://schemas.openxmlformats.org/officeDocument/2006/relationships/image" Target="../media/image16.wmf"/></Relationships>
</file>

<file path=ppt/slides/_rels/slide10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13.xml"/><Relationship Id="rId1" Type="http://schemas.openxmlformats.org/officeDocument/2006/relationships/vmlDrawing" Target="../drawings/vmlDrawing42.vml"/><Relationship Id="rId4" Type="http://schemas.openxmlformats.org/officeDocument/2006/relationships/image" Target="../media/image89.w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18.xml"/><Relationship Id="rId1" Type="http://schemas.openxmlformats.org/officeDocument/2006/relationships/vmlDrawing" Target="../drawings/vmlDrawing43.vml"/><Relationship Id="rId6" Type="http://schemas.openxmlformats.org/officeDocument/2006/relationships/image" Target="../media/image91.png"/><Relationship Id="rId5" Type="http://schemas.openxmlformats.org/officeDocument/2006/relationships/oleObject" Target="../embeddings/oleObject70.bin"/><Relationship Id="rId4" Type="http://schemas.openxmlformats.org/officeDocument/2006/relationships/image" Target="../media/image90.w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18.xml"/><Relationship Id="rId1" Type="http://schemas.openxmlformats.org/officeDocument/2006/relationships/vmlDrawing" Target="../drawings/vmlDrawing44.vml"/><Relationship Id="rId4" Type="http://schemas.openxmlformats.org/officeDocument/2006/relationships/image" Target="../media/image93.png"/></Relationships>
</file>

<file path=ppt/slides/_rels/slide10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7.xml"/><Relationship Id="rId1" Type="http://schemas.openxmlformats.org/officeDocument/2006/relationships/vmlDrawing" Target="../drawings/vmlDrawing5.vml"/><Relationship Id="rId6" Type="http://schemas.openxmlformats.org/officeDocument/2006/relationships/image" Target="../media/image17.wmf"/><Relationship Id="rId5" Type="http://schemas.openxmlformats.org/officeDocument/2006/relationships/oleObject" Target="../embeddings/oleObject17.bin"/><Relationship Id="rId4" Type="http://schemas.openxmlformats.org/officeDocument/2006/relationships/image" Target="../media/image16.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7.xml"/><Relationship Id="rId1" Type="http://schemas.openxmlformats.org/officeDocument/2006/relationships/vmlDrawing" Target="../drawings/vmlDrawing6.vml"/><Relationship Id="rId6" Type="http://schemas.openxmlformats.org/officeDocument/2006/relationships/image" Target="../media/image17.wmf"/><Relationship Id="rId5" Type="http://schemas.openxmlformats.org/officeDocument/2006/relationships/oleObject" Target="../embeddings/oleObject19.bin"/><Relationship Id="rId4" Type="http://schemas.openxmlformats.org/officeDocument/2006/relationships/image" Target="../media/image16.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7.xml"/><Relationship Id="rId1" Type="http://schemas.openxmlformats.org/officeDocument/2006/relationships/vmlDrawing" Target="../drawings/vmlDrawing7.vml"/><Relationship Id="rId6" Type="http://schemas.openxmlformats.org/officeDocument/2006/relationships/image" Target="../media/image17.wmf"/><Relationship Id="rId5" Type="http://schemas.openxmlformats.org/officeDocument/2006/relationships/oleObject" Target="../embeddings/oleObject21.bin"/><Relationship Id="rId4" Type="http://schemas.openxmlformats.org/officeDocument/2006/relationships/image" Target="../media/image16.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7.xml"/><Relationship Id="rId1" Type="http://schemas.openxmlformats.org/officeDocument/2006/relationships/vmlDrawing" Target="../drawings/vmlDrawing8.vml"/><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8.xml"/><Relationship Id="rId1" Type="http://schemas.openxmlformats.org/officeDocument/2006/relationships/vmlDrawing" Target="../drawings/vmlDrawing9.vml"/><Relationship Id="rId6" Type="http://schemas.openxmlformats.org/officeDocument/2006/relationships/image" Target="../media/image20.wmf"/><Relationship Id="rId5" Type="http://schemas.openxmlformats.org/officeDocument/2006/relationships/oleObject" Target="../embeddings/oleObject24.bin"/><Relationship Id="rId4" Type="http://schemas.openxmlformats.org/officeDocument/2006/relationships/image" Target="../media/image19.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3.xml"/><Relationship Id="rId1" Type="http://schemas.openxmlformats.org/officeDocument/2006/relationships/vmlDrawing" Target="../drawings/vmlDrawing10.vml"/><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4.xml"/><Relationship Id="rId7" Type="http://schemas.openxmlformats.org/officeDocument/2006/relationships/image" Target="../media/image23.wmf"/><Relationship Id="rId2" Type="http://schemas.openxmlformats.org/officeDocument/2006/relationships/slideLayout" Target="../slideLayouts/slideLayout17.xml"/><Relationship Id="rId1" Type="http://schemas.openxmlformats.org/officeDocument/2006/relationships/vmlDrawing" Target="../drawings/vmlDrawing11.vml"/><Relationship Id="rId6" Type="http://schemas.openxmlformats.org/officeDocument/2006/relationships/oleObject" Target="../embeddings/oleObject27.bin"/><Relationship Id="rId11" Type="http://schemas.openxmlformats.org/officeDocument/2006/relationships/image" Target="../media/image25.wmf"/><Relationship Id="rId5" Type="http://schemas.openxmlformats.org/officeDocument/2006/relationships/image" Target="../media/image22.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24.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7.xml"/><Relationship Id="rId1" Type="http://schemas.openxmlformats.org/officeDocument/2006/relationships/vmlDrawing" Target="../drawings/vmlDrawing12.vml"/><Relationship Id="rId4" Type="http://schemas.openxmlformats.org/officeDocument/2006/relationships/image" Target="../media/image26.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3.xml"/><Relationship Id="rId1" Type="http://schemas.openxmlformats.org/officeDocument/2006/relationships/vmlDrawing" Target="../drawings/vmlDrawing13.vml"/><Relationship Id="rId4" Type="http://schemas.openxmlformats.org/officeDocument/2006/relationships/image" Target="../media/image27.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8.xml"/><Relationship Id="rId1" Type="http://schemas.openxmlformats.org/officeDocument/2006/relationships/vmlDrawing" Target="../drawings/vmlDrawing14.vml"/><Relationship Id="rId6" Type="http://schemas.openxmlformats.org/officeDocument/2006/relationships/image" Target="../media/image29.wmf"/><Relationship Id="rId5" Type="http://schemas.openxmlformats.org/officeDocument/2006/relationships/oleObject" Target="../embeddings/oleObject33.bin"/><Relationship Id="rId4" Type="http://schemas.openxmlformats.org/officeDocument/2006/relationships/image" Target="../media/image28.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8.xml"/><Relationship Id="rId1" Type="http://schemas.openxmlformats.org/officeDocument/2006/relationships/vmlDrawing" Target="../drawings/vmlDrawing15.vml"/><Relationship Id="rId6" Type="http://schemas.openxmlformats.org/officeDocument/2006/relationships/image" Target="../media/image31.wmf"/><Relationship Id="rId5" Type="http://schemas.openxmlformats.org/officeDocument/2006/relationships/oleObject" Target="../embeddings/oleObject35.bin"/><Relationship Id="rId4" Type="http://schemas.openxmlformats.org/officeDocument/2006/relationships/image" Target="../media/image30.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8.xml"/><Relationship Id="rId1" Type="http://schemas.openxmlformats.org/officeDocument/2006/relationships/vmlDrawing" Target="../drawings/vmlDrawing16.vml"/><Relationship Id="rId6" Type="http://schemas.openxmlformats.org/officeDocument/2006/relationships/image" Target="../media/image33.wmf"/><Relationship Id="rId5" Type="http://schemas.openxmlformats.org/officeDocument/2006/relationships/oleObject" Target="../embeddings/oleObject37.bin"/><Relationship Id="rId4" Type="http://schemas.openxmlformats.org/officeDocument/2006/relationships/image" Target="../media/image32.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8.xml"/><Relationship Id="rId1" Type="http://schemas.openxmlformats.org/officeDocument/2006/relationships/vmlDrawing" Target="../drawings/vmlDrawing17.vml"/><Relationship Id="rId4" Type="http://schemas.openxmlformats.org/officeDocument/2006/relationships/image" Target="../media/image34.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3.xml"/><Relationship Id="rId1" Type="http://schemas.openxmlformats.org/officeDocument/2006/relationships/vmlDrawing" Target="../drawings/vmlDrawing18.vml"/><Relationship Id="rId4" Type="http://schemas.openxmlformats.org/officeDocument/2006/relationships/image" Target="../media/image35.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13.xml"/><Relationship Id="rId1" Type="http://schemas.openxmlformats.org/officeDocument/2006/relationships/vmlDrawing" Target="../drawings/vmlDrawing19.vml"/><Relationship Id="rId4" Type="http://schemas.openxmlformats.org/officeDocument/2006/relationships/image" Target="../media/image36.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18.xml"/><Relationship Id="rId1" Type="http://schemas.openxmlformats.org/officeDocument/2006/relationships/vmlDrawing" Target="../drawings/vmlDrawing20.vml"/><Relationship Id="rId4" Type="http://schemas.openxmlformats.org/officeDocument/2006/relationships/image" Target="../media/image37.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17.xml"/><Relationship Id="rId1" Type="http://schemas.openxmlformats.org/officeDocument/2006/relationships/vmlDrawing" Target="../drawings/vmlDrawing21.vml"/><Relationship Id="rId4" Type="http://schemas.openxmlformats.org/officeDocument/2006/relationships/image" Target="../media/image38.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17.xml"/><Relationship Id="rId1" Type="http://schemas.openxmlformats.org/officeDocument/2006/relationships/vmlDrawing" Target="../drawings/vmlDrawing22.vml"/><Relationship Id="rId4" Type="http://schemas.openxmlformats.org/officeDocument/2006/relationships/image" Target="../media/image39.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17.xml"/><Relationship Id="rId1" Type="http://schemas.openxmlformats.org/officeDocument/2006/relationships/vmlDrawing" Target="../drawings/vmlDrawing23.vml"/><Relationship Id="rId4" Type="http://schemas.openxmlformats.org/officeDocument/2006/relationships/image" Target="../media/image41.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7.xml"/><Relationship Id="rId1" Type="http://schemas.openxmlformats.org/officeDocument/2006/relationships/vmlDrawing" Target="../drawings/vmlDrawing24.vml"/><Relationship Id="rId4" Type="http://schemas.openxmlformats.org/officeDocument/2006/relationships/image" Target="../media/image42.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7.xml"/><Relationship Id="rId1" Type="http://schemas.openxmlformats.org/officeDocument/2006/relationships/vmlDrawing" Target="../drawings/vmlDrawing25.vml"/><Relationship Id="rId4" Type="http://schemas.openxmlformats.org/officeDocument/2006/relationships/image" Target="../media/image4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17.xml"/><Relationship Id="rId1" Type="http://schemas.openxmlformats.org/officeDocument/2006/relationships/vmlDrawing" Target="../drawings/vmlDrawing26.vml"/><Relationship Id="rId4" Type="http://schemas.openxmlformats.org/officeDocument/2006/relationships/image" Target="../media/image44.w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17.xml"/><Relationship Id="rId1" Type="http://schemas.openxmlformats.org/officeDocument/2006/relationships/vmlDrawing" Target="../drawings/vmlDrawing27.vml"/><Relationship Id="rId4" Type="http://schemas.openxmlformats.org/officeDocument/2006/relationships/image" Target="../media/image45.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17.xml"/><Relationship Id="rId1" Type="http://schemas.openxmlformats.org/officeDocument/2006/relationships/vmlDrawing" Target="../drawings/vmlDrawing28.vml"/><Relationship Id="rId4" Type="http://schemas.openxmlformats.org/officeDocument/2006/relationships/image" Target="../media/image46.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17.xml"/><Relationship Id="rId1" Type="http://schemas.openxmlformats.org/officeDocument/2006/relationships/vmlDrawing" Target="../drawings/vmlDrawing29.vml"/><Relationship Id="rId4" Type="http://schemas.openxmlformats.org/officeDocument/2006/relationships/image" Target="../media/image47.wmf"/></Relationships>
</file>

<file path=ppt/slides/_rels/slide54.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slideLayout" Target="../slideLayouts/slideLayout17.xml"/><Relationship Id="rId1" Type="http://schemas.openxmlformats.org/officeDocument/2006/relationships/vmlDrawing" Target="../drawings/vmlDrawing30.vml"/><Relationship Id="rId6" Type="http://schemas.openxmlformats.org/officeDocument/2006/relationships/image" Target="../media/image49.wmf"/><Relationship Id="rId5" Type="http://schemas.openxmlformats.org/officeDocument/2006/relationships/oleObject" Target="../embeddings/oleObject52.bin"/><Relationship Id="rId4" Type="http://schemas.openxmlformats.org/officeDocument/2006/relationships/image" Target="../media/image48.wmf"/></Relationships>
</file>

<file path=ppt/slides/_rels/slide55.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slideLayout" Target="../slideLayouts/slideLayout17.xml"/><Relationship Id="rId1" Type="http://schemas.openxmlformats.org/officeDocument/2006/relationships/vmlDrawing" Target="../drawings/vmlDrawing31.vml"/><Relationship Id="rId6" Type="http://schemas.openxmlformats.org/officeDocument/2006/relationships/image" Target="../media/image52.wmf"/><Relationship Id="rId5" Type="http://schemas.openxmlformats.org/officeDocument/2006/relationships/oleObject" Target="../embeddings/oleObject55.bin"/><Relationship Id="rId10" Type="http://schemas.openxmlformats.org/officeDocument/2006/relationships/image" Target="../media/image54.wmf"/><Relationship Id="rId4" Type="http://schemas.openxmlformats.org/officeDocument/2006/relationships/image" Target="../media/image51.wmf"/><Relationship Id="rId9" Type="http://schemas.openxmlformats.org/officeDocument/2006/relationships/oleObject" Target="../embeddings/oleObject57.bin"/></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7.xml"/><Relationship Id="rId1" Type="http://schemas.openxmlformats.org/officeDocument/2006/relationships/vmlDrawing" Target="../drawings/vmlDrawing32.vml"/><Relationship Id="rId6" Type="http://schemas.openxmlformats.org/officeDocument/2006/relationships/image" Target="../media/image54.wmf"/><Relationship Id="rId5" Type="http://schemas.openxmlformats.org/officeDocument/2006/relationships/oleObject" Target="../embeddings/oleObject58.bin"/><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7.xml"/><Relationship Id="rId1" Type="http://schemas.openxmlformats.org/officeDocument/2006/relationships/vmlDrawing" Target="../drawings/vmlDrawing33.vml"/><Relationship Id="rId6" Type="http://schemas.openxmlformats.org/officeDocument/2006/relationships/image" Target="../media/image54.wmf"/><Relationship Id="rId5" Type="http://schemas.openxmlformats.org/officeDocument/2006/relationships/oleObject" Target="../embeddings/oleObject59.bin"/><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8.xml"/><Relationship Id="rId1" Type="http://schemas.openxmlformats.org/officeDocument/2006/relationships/vmlDrawing" Target="../drawings/vmlDrawing34.vml"/><Relationship Id="rId5" Type="http://schemas.openxmlformats.org/officeDocument/2006/relationships/image" Target="../media/image61.wmf"/><Relationship Id="rId4" Type="http://schemas.openxmlformats.org/officeDocument/2006/relationships/oleObject" Target="../embeddings/oleObject60.bin"/></Relationships>
</file>

<file path=ppt/slides/_rels/slide6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18.xml"/><Relationship Id="rId1" Type="http://schemas.openxmlformats.org/officeDocument/2006/relationships/vmlDrawing" Target="../drawings/vmlDrawing35.vml"/><Relationship Id="rId6" Type="http://schemas.openxmlformats.org/officeDocument/2006/relationships/image" Target="../media/image67.png"/><Relationship Id="rId5" Type="http://schemas.openxmlformats.org/officeDocument/2006/relationships/image" Target="../media/image65.png"/><Relationship Id="rId4" Type="http://schemas.openxmlformats.org/officeDocument/2006/relationships/oleObject" Target="../embeddings/oleObject61.bin"/></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18.xml"/><Relationship Id="rId1" Type="http://schemas.openxmlformats.org/officeDocument/2006/relationships/vmlDrawing" Target="../drawings/vmlDrawing36.vml"/><Relationship Id="rId5" Type="http://schemas.openxmlformats.org/officeDocument/2006/relationships/image" Target="../media/image71.png"/><Relationship Id="rId4" Type="http://schemas.openxmlformats.org/officeDocument/2006/relationships/oleObject" Target="../embeddings/oleObject62.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18.xml"/><Relationship Id="rId1" Type="http://schemas.openxmlformats.org/officeDocument/2006/relationships/vmlDrawing" Target="../drawings/vmlDrawing37.vml"/><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17.xml"/><Relationship Id="rId1" Type="http://schemas.openxmlformats.org/officeDocument/2006/relationships/vmlDrawing" Target="../drawings/vmlDrawing38.vml"/><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oleObject" Target="../embeddings/oleObject7.bin"/><Relationship Id="rId18" Type="http://schemas.openxmlformats.org/officeDocument/2006/relationships/image" Target="../media/image15.w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12.wmf"/><Relationship Id="rId17" Type="http://schemas.openxmlformats.org/officeDocument/2006/relationships/oleObject" Target="../embeddings/oleObject9.bin"/><Relationship Id="rId2" Type="http://schemas.openxmlformats.org/officeDocument/2006/relationships/slideLayout" Target="../slideLayouts/slideLayout17.xml"/><Relationship Id="rId16" Type="http://schemas.openxmlformats.org/officeDocument/2006/relationships/image" Target="../media/image14.wmf"/><Relationship Id="rId1" Type="http://schemas.openxmlformats.org/officeDocument/2006/relationships/vmlDrawing" Target="../drawings/vmlDrawing2.vml"/><Relationship Id="rId6" Type="http://schemas.openxmlformats.org/officeDocument/2006/relationships/image" Target="../media/image9.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11.wmf"/><Relationship Id="rId4" Type="http://schemas.openxmlformats.org/officeDocument/2006/relationships/image" Target="../media/image8.wmf"/><Relationship Id="rId9" Type="http://schemas.openxmlformats.org/officeDocument/2006/relationships/oleObject" Target="../embeddings/oleObject5.bin"/><Relationship Id="rId14" Type="http://schemas.openxmlformats.org/officeDocument/2006/relationships/image" Target="../media/image13.w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17.xml"/><Relationship Id="rId1" Type="http://schemas.openxmlformats.org/officeDocument/2006/relationships/vmlDrawing" Target="../drawings/vmlDrawing39.vml"/><Relationship Id="rId4" Type="http://schemas.openxmlformats.org/officeDocument/2006/relationships/image" Target="../media/image82.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17.xml"/><Relationship Id="rId1" Type="http://schemas.openxmlformats.org/officeDocument/2006/relationships/vmlDrawing" Target="../drawings/vmlDrawing40.vml"/><Relationship Id="rId4" Type="http://schemas.openxmlformats.org/officeDocument/2006/relationships/image" Target="../media/image83.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17.xml"/><Relationship Id="rId1" Type="http://schemas.openxmlformats.org/officeDocument/2006/relationships/vmlDrawing" Target="../drawings/vmlDrawing41.vml"/><Relationship Id="rId4" Type="http://schemas.openxmlformats.org/officeDocument/2006/relationships/image" Target="../media/image84.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slide" Target="slide71.xml"/><Relationship Id="rId1" Type="http://schemas.openxmlformats.org/officeDocument/2006/relationships/slideLayout" Target="../slideLayouts/slideLayout17.xml"/><Relationship Id="rId6" Type="http://schemas.openxmlformats.org/officeDocument/2006/relationships/slide" Target="slide79.xml"/><Relationship Id="rId5" Type="http://schemas.openxmlformats.org/officeDocument/2006/relationships/slide" Target="slide77.xml"/><Relationship Id="rId4" Type="http://schemas.openxmlformats.org/officeDocument/2006/relationships/slide" Target="slide76.xml"/></Relationships>
</file>

<file path=ppt/slides/_rels/slide88.xml.rels><?xml version="1.0" encoding="UTF-8" standalone="yes"?>
<Relationships xmlns="http://schemas.openxmlformats.org/package/2006/relationships"><Relationship Id="rId2" Type="http://schemas.openxmlformats.org/officeDocument/2006/relationships/slide" Target="slide72.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17.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11.bin"/><Relationship Id="rId10" Type="http://schemas.openxmlformats.org/officeDocument/2006/relationships/image" Target="../media/image12.wmf"/><Relationship Id="rId4" Type="http://schemas.openxmlformats.org/officeDocument/2006/relationships/image" Target="../media/image8.wmf"/><Relationship Id="rId9" Type="http://schemas.openxmlformats.org/officeDocument/2006/relationships/oleObject" Target="../embeddings/oleObject13.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1506" name="Rectangle 8"/>
          <p:cNvSpPr>
            <a:spLocks noGrp="1" noChangeArrowheads="1"/>
          </p:cNvSpPr>
          <p:nvPr>
            <p:ph type="ctrTitle"/>
          </p:nvPr>
        </p:nvSpPr>
        <p:spPr>
          <a:xfrm>
            <a:off x="609600" y="914400"/>
            <a:ext cx="7772400" cy="1676400"/>
          </a:xfrm>
        </p:spPr>
        <p:txBody>
          <a:bodyPr/>
          <a:lstStyle/>
          <a:p>
            <a:pPr eaLnBrk="1" hangingPunct="1">
              <a:lnSpc>
                <a:spcPct val="150000"/>
              </a:lnSpc>
            </a:pPr>
            <a:r>
              <a:rPr lang="zh-CN" altLang="en-US" sz="4000" dirty="0" smtClean="0">
                <a:latin typeface="黑体" charset="-122"/>
                <a:ea typeface="黑体" charset="-122"/>
              </a:rPr>
              <a:t>第</a:t>
            </a:r>
            <a:r>
              <a:rPr lang="en-US" altLang="zh-CN" sz="4000" dirty="0" smtClean="0">
                <a:latin typeface="黑体" charset="-122"/>
                <a:ea typeface="黑体" charset="-122"/>
              </a:rPr>
              <a:t>11</a:t>
            </a:r>
            <a:r>
              <a:rPr lang="zh-CN" altLang="en-US" sz="4000" dirty="0" smtClean="0">
                <a:latin typeface="黑体" charset="-122"/>
                <a:ea typeface="黑体" charset="-122"/>
              </a:rPr>
              <a:t>章 分离与富集</a:t>
            </a:r>
            <a:endParaRPr lang="zh-CN" altLang="en-US" sz="4000" dirty="0">
              <a:latin typeface="黑体" charset="-122"/>
              <a:ea typeface="黑体" charset="-122"/>
            </a:endParaRPr>
          </a:p>
        </p:txBody>
      </p:sp>
      <p:sp>
        <p:nvSpPr>
          <p:cNvPr id="21507" name="Rectangle 9"/>
          <p:cNvSpPr>
            <a:spLocks noChangeArrowheads="1"/>
          </p:cNvSpPr>
          <p:nvPr/>
        </p:nvSpPr>
        <p:spPr bwMode="auto">
          <a:xfrm>
            <a:off x="533400" y="3733800"/>
            <a:ext cx="80772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nSpc>
                <a:spcPct val="95000"/>
              </a:lnSpc>
              <a:spcBef>
                <a:spcPct val="0"/>
              </a:spcBef>
              <a:buFontTx/>
              <a:buNone/>
            </a:pPr>
            <a:r>
              <a:rPr lang="en-US" altLang="zh-CN" b="1" smtClean="0">
                <a:solidFill>
                  <a:srgbClr val="5F5F5F"/>
                </a:solidFill>
                <a:ea typeface="楷体_GB2312" charset="0"/>
              </a:rPr>
              <a:t> </a:t>
            </a:r>
            <a:r>
              <a:rPr lang="zh-CN" altLang="en-US" b="1" smtClean="0">
                <a:solidFill>
                  <a:srgbClr val="5F5F5F"/>
                </a:solidFill>
                <a:ea typeface="楷体_GB2312" charset="0"/>
              </a:rPr>
              <a:t>张元庆  教授</a:t>
            </a:r>
            <a:r>
              <a:rPr lang="zh-CN" altLang="en-US" sz="3600" b="1" smtClean="0">
                <a:solidFill>
                  <a:srgbClr val="5F5F5F"/>
                </a:solidFill>
                <a:ea typeface="楷体_GB2312" charset="0"/>
              </a:rPr>
              <a:t/>
            </a:r>
            <a:br>
              <a:rPr lang="zh-CN" altLang="en-US" sz="3600" b="1" smtClean="0">
                <a:solidFill>
                  <a:srgbClr val="5F5F5F"/>
                </a:solidFill>
                <a:ea typeface="楷体_GB2312" charset="0"/>
              </a:rPr>
            </a:br>
            <a:r>
              <a:rPr lang="zh-CN" altLang="en-US" sz="2800" b="1" smtClean="0">
                <a:solidFill>
                  <a:srgbClr val="5F5F5F"/>
                </a:solidFill>
                <a:ea typeface="楷体_GB2312" charset="0"/>
              </a:rPr>
              <a:t>中山大学药学院</a:t>
            </a:r>
            <a:r>
              <a:rPr lang="zh-CN" altLang="en-US" b="1" smtClean="0">
                <a:solidFill>
                  <a:srgbClr val="5F5F5F"/>
                </a:solidFill>
                <a:ea typeface="楷体_GB2312" charset="0"/>
              </a:rPr>
              <a:t/>
            </a:r>
            <a:br>
              <a:rPr lang="zh-CN" altLang="en-US" b="1" smtClean="0">
                <a:solidFill>
                  <a:srgbClr val="5F5F5F"/>
                </a:solidFill>
                <a:ea typeface="楷体_GB2312" charset="0"/>
              </a:rPr>
            </a:br>
            <a:r>
              <a:rPr lang="zh-CN" altLang="en-US" b="1" smtClean="0">
                <a:solidFill>
                  <a:srgbClr val="5F5F5F"/>
                </a:solidFill>
                <a:ea typeface="楷体_GB2312" charset="0"/>
              </a:rPr>
              <a:t/>
            </a:r>
            <a:br>
              <a:rPr lang="zh-CN" altLang="en-US" b="1" smtClean="0">
                <a:solidFill>
                  <a:srgbClr val="5F5F5F"/>
                </a:solidFill>
                <a:ea typeface="楷体_GB2312" charset="0"/>
              </a:rPr>
            </a:br>
            <a:r>
              <a:rPr lang="en-US" altLang="zh-CN" sz="2800" b="1" smtClean="0">
                <a:solidFill>
                  <a:srgbClr val="5F5F5F"/>
                </a:solidFill>
              </a:rPr>
              <a:t>E-mail: zhangyq65@mail.sysu.edu.cn</a:t>
            </a:r>
            <a:endParaRPr lang="en-US" altLang="zh-CN" sz="4000" b="1" smtClean="0">
              <a:solidFill>
                <a:srgbClr val="5F5F5F"/>
              </a:solidFill>
            </a:endParaRPr>
          </a:p>
        </p:txBody>
      </p:sp>
      <p:sp>
        <p:nvSpPr>
          <p:cNvPr id="21508" name="Text Box 11"/>
          <p:cNvSpPr txBox="1">
            <a:spLocks noChangeArrowheads="1"/>
          </p:cNvSpPr>
          <p:nvPr/>
        </p:nvSpPr>
        <p:spPr bwMode="auto">
          <a:xfrm>
            <a:off x="457200" y="381000"/>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50000"/>
              </a:spcBef>
              <a:buFontTx/>
              <a:buNone/>
            </a:pPr>
            <a:r>
              <a:rPr lang="zh-CN" altLang="en-US" sz="2400" b="1" smtClean="0">
                <a:solidFill>
                  <a:srgbClr val="000000"/>
                </a:solidFill>
                <a:ea typeface="黑体" charset="-122"/>
              </a:rPr>
              <a:t>分析化学</a:t>
            </a:r>
          </a:p>
        </p:txBody>
      </p:sp>
      <p:sp>
        <p:nvSpPr>
          <p:cNvPr id="21509" name="Text Box 12"/>
          <p:cNvSpPr txBox="1">
            <a:spLocks noChangeArrowheads="1"/>
          </p:cNvSpPr>
          <p:nvPr/>
        </p:nvSpPr>
        <p:spPr bwMode="auto">
          <a:xfrm>
            <a:off x="762000" y="2971800"/>
            <a:ext cx="75438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a:spcBef>
                <a:spcPct val="0"/>
              </a:spcBef>
              <a:buFontTx/>
              <a:buNone/>
            </a:pPr>
            <a:r>
              <a:rPr lang="en-US" altLang="zh-CN" sz="4400" dirty="0">
                <a:solidFill>
                  <a:srgbClr val="000000"/>
                </a:solidFill>
              </a:rPr>
              <a:t>Separation &amp; Enrichment</a:t>
            </a:r>
          </a:p>
        </p:txBody>
      </p:sp>
    </p:spTree>
    <p:extLst>
      <p:ext uri="{BB962C8B-B14F-4D97-AF65-F5344CB8AC3E}">
        <p14:creationId xmlns:p14="http://schemas.microsoft.com/office/powerpoint/2010/main" val="4316662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2E3EB71-9D9F-4435-8BED-A1948E6868FE}" type="slidenum">
              <a:rPr lang="en-US" altLang="zh-CN" sz="1400" smtClean="0"/>
              <a:pPr>
                <a:spcBef>
                  <a:spcPct val="0"/>
                </a:spcBef>
                <a:buFontTx/>
                <a:buNone/>
              </a:pPr>
              <a:t>10</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沉淀</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219200"/>
            <a:ext cx="86868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(1)</a:t>
            </a:r>
            <a:r>
              <a:rPr lang="zh-CN" altLang="en-US" sz="2800" b="1" dirty="0" smtClean="0">
                <a:solidFill>
                  <a:srgbClr val="0000FF"/>
                </a:solidFill>
                <a:latin typeface="+mn-ea"/>
                <a:ea typeface="+mn-ea"/>
              </a:rPr>
              <a:t>氢氧化物沉淀法</a:t>
            </a:r>
          </a:p>
        </p:txBody>
      </p:sp>
      <p:sp>
        <p:nvSpPr>
          <p:cNvPr id="26" name="Text Box 8"/>
          <p:cNvSpPr txBox="1">
            <a:spLocks noChangeArrowheads="1"/>
          </p:cNvSpPr>
          <p:nvPr/>
        </p:nvSpPr>
        <p:spPr bwMode="auto">
          <a:xfrm>
            <a:off x="3505200" y="2209800"/>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1">
                <a:latin typeface="Times New Roman" panose="02020603050405020304" pitchFamily="18" charset="0"/>
              </a:rPr>
              <a:t>K</a:t>
            </a:r>
            <a:r>
              <a:rPr lang="en-US" altLang="zh-CN" sz="2800" b="1" baseline="-25000">
                <a:latin typeface="Times New Roman" panose="02020603050405020304" pitchFamily="18" charset="0"/>
              </a:rPr>
              <a:t>sp</a:t>
            </a:r>
            <a:r>
              <a:rPr lang="en-US" altLang="zh-CN" sz="2800" b="1">
                <a:latin typeface="Times New Roman" panose="02020603050405020304" pitchFamily="18" charset="0"/>
              </a:rPr>
              <a:t>,Fe(OH)</a:t>
            </a:r>
            <a:r>
              <a:rPr lang="en-US" altLang="zh-CN" sz="2800" b="1" baseline="-25000">
                <a:latin typeface="Times New Roman" panose="02020603050405020304" pitchFamily="18" charset="0"/>
              </a:rPr>
              <a:t>3</a:t>
            </a:r>
            <a:r>
              <a:rPr lang="en-US" altLang="zh-CN" sz="2800" b="1">
                <a:latin typeface="Times New Roman" panose="02020603050405020304" pitchFamily="18" charset="0"/>
              </a:rPr>
              <a:t> = 2.79×10</a:t>
            </a:r>
            <a:r>
              <a:rPr lang="en-US" altLang="zh-CN" sz="2800" b="1" baseline="30000">
                <a:latin typeface="Times New Roman" panose="02020603050405020304" pitchFamily="18" charset="0"/>
              </a:rPr>
              <a:t>-39</a:t>
            </a:r>
          </a:p>
        </p:txBody>
      </p:sp>
      <p:sp>
        <p:nvSpPr>
          <p:cNvPr id="27" name="Text Box 9"/>
          <p:cNvSpPr txBox="1">
            <a:spLocks noChangeArrowheads="1"/>
          </p:cNvSpPr>
          <p:nvPr/>
        </p:nvSpPr>
        <p:spPr bwMode="auto">
          <a:xfrm>
            <a:off x="3581400" y="3200400"/>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1">
                <a:latin typeface="Times New Roman" panose="02020603050405020304" pitchFamily="18" charset="0"/>
              </a:rPr>
              <a:t>K</a:t>
            </a:r>
            <a:r>
              <a:rPr lang="en-US" altLang="zh-CN" sz="2800" b="1" baseline="-25000">
                <a:latin typeface="Times New Roman" panose="02020603050405020304" pitchFamily="18" charset="0"/>
              </a:rPr>
              <a:t>sp</a:t>
            </a:r>
            <a:r>
              <a:rPr lang="en-US" altLang="zh-CN" sz="2800" b="1">
                <a:latin typeface="Times New Roman" panose="02020603050405020304" pitchFamily="18" charset="0"/>
              </a:rPr>
              <a:t>,Mg(OH)</a:t>
            </a:r>
            <a:r>
              <a:rPr lang="en-US" altLang="zh-CN" sz="2800" b="1" baseline="-25000">
                <a:latin typeface="Times New Roman" panose="02020603050405020304" pitchFamily="18" charset="0"/>
              </a:rPr>
              <a:t>2</a:t>
            </a:r>
            <a:r>
              <a:rPr lang="en-US" altLang="zh-CN" sz="2800" b="1">
                <a:latin typeface="Times New Roman" panose="02020603050405020304" pitchFamily="18" charset="0"/>
              </a:rPr>
              <a:t> = 5.65×10</a:t>
            </a:r>
            <a:r>
              <a:rPr lang="en-US" altLang="zh-CN" sz="2800" b="1" baseline="30000">
                <a:latin typeface="Times New Roman" panose="02020603050405020304" pitchFamily="18" charset="0"/>
              </a:rPr>
              <a:t>-12</a:t>
            </a:r>
          </a:p>
        </p:txBody>
      </p:sp>
      <p:sp>
        <p:nvSpPr>
          <p:cNvPr id="31" name="Text Box 13"/>
          <p:cNvSpPr txBox="1">
            <a:spLocks noChangeArrowheads="1"/>
          </p:cNvSpPr>
          <p:nvPr/>
        </p:nvSpPr>
        <p:spPr bwMode="auto">
          <a:xfrm>
            <a:off x="228600" y="1676400"/>
            <a:ext cx="106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FF0000"/>
                </a:solidFill>
              </a:rPr>
              <a:t>解：</a:t>
            </a:r>
          </a:p>
        </p:txBody>
      </p:sp>
      <p:graphicFrame>
        <p:nvGraphicFramePr>
          <p:cNvPr id="86032" name="Object 3"/>
          <p:cNvGraphicFramePr>
            <a:graphicFrameLocks noChangeAspect="1"/>
          </p:cNvGraphicFramePr>
          <p:nvPr/>
        </p:nvGraphicFramePr>
        <p:xfrm>
          <a:off x="1412875" y="1676400"/>
          <a:ext cx="5967413" cy="641350"/>
        </p:xfrm>
        <a:graphic>
          <a:graphicData uri="http://schemas.openxmlformats.org/presentationml/2006/ole">
            <mc:AlternateContent xmlns:mc="http://schemas.openxmlformats.org/markup-compatibility/2006">
              <mc:Choice xmlns:v="urn:schemas-microsoft-com:vml" Requires="v">
                <p:oleObj spid="_x0000_s32778" name="Equation" r:id="rId3" imgW="2362200" imgH="254000" progId="Equation.DSMT4">
                  <p:embed/>
                </p:oleObj>
              </mc:Choice>
              <mc:Fallback>
                <p:oleObj name="Equation" r:id="rId3" imgW="2362200" imgH="254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2875" y="1676400"/>
                        <a:ext cx="59674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33" name="Object 4"/>
          <p:cNvGraphicFramePr>
            <a:graphicFrameLocks noChangeAspect="1"/>
          </p:cNvGraphicFramePr>
          <p:nvPr/>
        </p:nvGraphicFramePr>
        <p:xfrm>
          <a:off x="1290638" y="2667000"/>
          <a:ext cx="6288087" cy="641350"/>
        </p:xfrm>
        <a:graphic>
          <a:graphicData uri="http://schemas.openxmlformats.org/presentationml/2006/ole">
            <mc:AlternateContent xmlns:mc="http://schemas.openxmlformats.org/markup-compatibility/2006">
              <mc:Choice xmlns:v="urn:schemas-microsoft-com:vml" Requires="v">
                <p:oleObj spid="_x0000_s32779" name="Equation" r:id="rId5" imgW="2489200" imgH="254000" progId="Equation.DSMT4">
                  <p:embed/>
                </p:oleObj>
              </mc:Choice>
              <mc:Fallback>
                <p:oleObj name="Equation" r:id="rId5" imgW="2489200" imgH="254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0638" y="2667000"/>
                        <a:ext cx="62880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 Box 9"/>
          <p:cNvSpPr txBox="1">
            <a:spLocks noChangeArrowheads="1"/>
          </p:cNvSpPr>
          <p:nvPr/>
        </p:nvSpPr>
        <p:spPr bwMode="auto">
          <a:xfrm>
            <a:off x="381000" y="3733800"/>
            <a:ext cx="8534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latin typeface="Times New Roman" panose="02020603050405020304" pitchFamily="18" charset="0"/>
              </a:rPr>
              <a:t>     </a:t>
            </a:r>
            <a:r>
              <a:rPr lang="zh-CN" altLang="en-US" sz="2800" b="1">
                <a:latin typeface="Times New Roman" panose="02020603050405020304" pitchFamily="18" charset="0"/>
              </a:rPr>
              <a:t>若不考虑因加入试剂而造成溶液体积的改变，根据溶度积规则，</a:t>
            </a:r>
            <a:endParaRPr lang="en-US" altLang="zh-CN" sz="2800" b="1">
              <a:latin typeface="Times New Roman" panose="02020603050405020304" pitchFamily="18" charset="0"/>
            </a:endParaRPr>
          </a:p>
          <a:p>
            <a:pPr eaLnBrk="1" hangingPunct="1">
              <a:spcBef>
                <a:spcPct val="0"/>
              </a:spcBef>
              <a:buFontTx/>
              <a:buNone/>
            </a:pPr>
            <a:r>
              <a:rPr lang="en-US" altLang="zh-CN" sz="2800" b="1">
                <a:latin typeface="Times New Roman" panose="02020603050405020304" pitchFamily="18" charset="0"/>
              </a:rPr>
              <a:t>     </a:t>
            </a:r>
            <a:r>
              <a:rPr lang="en-US" altLang="zh-CN" sz="2800" b="1">
                <a:solidFill>
                  <a:srgbClr val="FF0000"/>
                </a:solidFill>
                <a:latin typeface="Times New Roman" panose="02020603050405020304" pitchFamily="18" charset="0"/>
              </a:rPr>
              <a:t>Fe </a:t>
            </a:r>
            <a:r>
              <a:rPr lang="en-US" altLang="zh-CN" sz="2800" b="1" baseline="30000">
                <a:solidFill>
                  <a:srgbClr val="FF0000"/>
                </a:solidFill>
                <a:latin typeface="Times New Roman" panose="02020603050405020304" pitchFamily="18" charset="0"/>
              </a:rPr>
              <a:t>3+</a:t>
            </a:r>
            <a:r>
              <a:rPr lang="en-US" altLang="zh-CN" sz="2800" b="1">
                <a:solidFill>
                  <a:srgbClr val="FF0000"/>
                </a:solidFill>
                <a:latin typeface="Times New Roman" panose="02020603050405020304" pitchFamily="18" charset="0"/>
              </a:rPr>
              <a:t> </a:t>
            </a:r>
            <a:r>
              <a:rPr lang="zh-CN" altLang="en-US" sz="2800" b="1">
                <a:solidFill>
                  <a:srgbClr val="FF0000"/>
                </a:solidFill>
                <a:latin typeface="Times New Roman" panose="02020603050405020304" pitchFamily="18" charset="0"/>
              </a:rPr>
              <a:t>开始沉淀时</a:t>
            </a:r>
            <a:r>
              <a:rPr lang="zh-CN" altLang="en-US" sz="2800" b="1">
                <a:latin typeface="Times New Roman" panose="02020603050405020304" pitchFamily="18" charset="0"/>
              </a:rPr>
              <a:t>：</a:t>
            </a:r>
          </a:p>
        </p:txBody>
      </p:sp>
      <p:sp>
        <p:nvSpPr>
          <p:cNvPr id="13" name="Text Box 10"/>
          <p:cNvSpPr txBox="1">
            <a:spLocks noChangeArrowheads="1"/>
          </p:cNvSpPr>
          <p:nvPr/>
        </p:nvSpPr>
        <p:spPr bwMode="auto">
          <a:xfrm>
            <a:off x="457200" y="5087938"/>
            <a:ext cx="82296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Times New Roman" panose="02020603050405020304" pitchFamily="18" charset="0"/>
              </a:rPr>
              <a:t>[OH </a:t>
            </a:r>
            <a:r>
              <a:rPr lang="en-US" altLang="zh-CN" sz="2800" b="1" baseline="30000">
                <a:latin typeface="Times New Roman" panose="02020603050405020304" pitchFamily="18" charset="0"/>
              </a:rPr>
              <a:t>-</a:t>
            </a:r>
            <a:r>
              <a:rPr lang="en-US" altLang="zh-CN" sz="2800" b="1">
                <a:latin typeface="Times New Roman" panose="02020603050405020304" pitchFamily="18" charset="0"/>
              </a:rPr>
              <a:t> ]</a:t>
            </a:r>
            <a:r>
              <a:rPr lang="en-US" altLang="zh-CN" sz="2800" b="1" baseline="30000">
                <a:latin typeface="Times New Roman" panose="02020603050405020304" pitchFamily="18" charset="0"/>
              </a:rPr>
              <a:t>3</a:t>
            </a:r>
            <a:r>
              <a:rPr lang="en-US" altLang="zh-CN" sz="2800" b="1">
                <a:latin typeface="Times New Roman" panose="02020603050405020304" pitchFamily="18" charset="0"/>
              </a:rPr>
              <a:t> = </a:t>
            </a:r>
            <a:r>
              <a:rPr lang="en-US" altLang="zh-CN" sz="2800" b="1" i="1">
                <a:latin typeface="Times New Roman" panose="02020603050405020304" pitchFamily="18" charset="0"/>
              </a:rPr>
              <a:t>K</a:t>
            </a:r>
            <a:r>
              <a:rPr lang="en-US" altLang="zh-CN" sz="2800" b="1">
                <a:latin typeface="Times New Roman" panose="02020603050405020304" pitchFamily="18" charset="0"/>
              </a:rPr>
              <a:t>sp,Fe(OH)</a:t>
            </a:r>
            <a:r>
              <a:rPr lang="en-US" altLang="zh-CN" sz="2800" b="1" baseline="-25000">
                <a:latin typeface="Times New Roman" panose="02020603050405020304" pitchFamily="18" charset="0"/>
              </a:rPr>
              <a:t>3 </a:t>
            </a:r>
            <a:r>
              <a:rPr lang="en-US" altLang="zh-CN" sz="2800" b="1">
                <a:latin typeface="Times New Roman" panose="02020603050405020304" pitchFamily="18" charset="0"/>
              </a:rPr>
              <a:t>/ [Fe </a:t>
            </a:r>
            <a:r>
              <a:rPr lang="en-US" altLang="zh-CN" sz="2800" b="1" baseline="30000">
                <a:latin typeface="Times New Roman" panose="02020603050405020304" pitchFamily="18" charset="0"/>
              </a:rPr>
              <a:t>3+</a:t>
            </a:r>
            <a:r>
              <a:rPr lang="en-US" altLang="zh-CN" sz="2800" b="1">
                <a:latin typeface="Times New Roman" panose="02020603050405020304" pitchFamily="18" charset="0"/>
              </a:rPr>
              <a:t> ] = 2.79×10</a:t>
            </a:r>
            <a:r>
              <a:rPr lang="en-US" altLang="zh-CN" sz="2800" b="1" baseline="30000">
                <a:latin typeface="Times New Roman" panose="02020603050405020304" pitchFamily="18" charset="0"/>
              </a:rPr>
              <a:t>-39</a:t>
            </a:r>
            <a:r>
              <a:rPr lang="en-US" altLang="zh-CN" sz="2800" b="1">
                <a:latin typeface="Times New Roman" panose="02020603050405020304" pitchFamily="18" charset="0"/>
              </a:rPr>
              <a:t> / 0.01</a:t>
            </a:r>
          </a:p>
          <a:p>
            <a:pPr eaLnBrk="1" hangingPunct="1">
              <a:spcBef>
                <a:spcPct val="50000"/>
              </a:spcBef>
              <a:buFontTx/>
              <a:buNone/>
            </a:pPr>
            <a:r>
              <a:rPr lang="en-US" altLang="zh-CN" sz="2800" b="1">
                <a:latin typeface="Times New Roman" panose="02020603050405020304" pitchFamily="18" charset="0"/>
              </a:rPr>
              <a:t>[OH</a:t>
            </a:r>
            <a:r>
              <a:rPr lang="en-US" altLang="zh-CN" sz="2800" b="1" baseline="30000">
                <a:latin typeface="Times New Roman" panose="02020603050405020304" pitchFamily="18" charset="0"/>
              </a:rPr>
              <a:t> -</a:t>
            </a:r>
            <a:r>
              <a:rPr lang="en-US" altLang="zh-CN" sz="2800" b="1">
                <a:latin typeface="Times New Roman" panose="02020603050405020304" pitchFamily="18" charset="0"/>
              </a:rPr>
              <a:t> ] = 6.53×10</a:t>
            </a:r>
            <a:r>
              <a:rPr lang="en-US" altLang="zh-CN" sz="2800" b="1" baseline="30000">
                <a:latin typeface="Times New Roman" panose="02020603050405020304" pitchFamily="18" charset="0"/>
              </a:rPr>
              <a:t>-13</a:t>
            </a:r>
            <a:r>
              <a:rPr lang="en-US" altLang="zh-CN" sz="2800" b="1">
                <a:latin typeface="Times New Roman" panose="02020603050405020304" pitchFamily="18" charset="0"/>
              </a:rPr>
              <a:t> ,  pOH = 12.18  ,  </a:t>
            </a:r>
            <a:r>
              <a:rPr lang="en-US" altLang="zh-CN" sz="2800" b="1">
                <a:solidFill>
                  <a:srgbClr val="FF0000"/>
                </a:solidFill>
                <a:latin typeface="Times New Roman" panose="02020603050405020304" pitchFamily="18" charset="0"/>
              </a:rPr>
              <a:t>pH = 1.82</a:t>
            </a:r>
          </a:p>
        </p:txBody>
      </p:sp>
    </p:spTree>
    <p:extLst>
      <p:ext uri="{BB962C8B-B14F-4D97-AF65-F5344CB8AC3E}">
        <p14:creationId xmlns:p14="http://schemas.microsoft.com/office/powerpoint/2010/main" val="26231436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slide(fromBottom)">
                                      <p:cBhvr>
                                        <p:cTn id="7" dur="2000"/>
                                        <p:tgtEl>
                                          <p:spTgt spid="31"/>
                                        </p:tgtEl>
                                      </p:cBhvr>
                                    </p:animEffect>
                                  </p:childTnLst>
                                </p:cTn>
                              </p:par>
                            </p:childTnLst>
                          </p:cTn>
                        </p:par>
                        <p:par>
                          <p:cTn id="8" fill="hold" nodeType="afterGroup">
                            <p:stCondLst>
                              <p:cond delay="2000"/>
                            </p:stCondLst>
                            <p:childTnLst>
                              <p:par>
                                <p:cTn id="9" presetID="12" presetClass="entr" presetSubtype="4"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slide(fromBottom)">
                                      <p:cBhvr>
                                        <p:cTn id="11" dur="500"/>
                                        <p:tgtEl>
                                          <p:spTgt spid="2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5" fill="hold" nodeType="clickEffect">
                                  <p:stCondLst>
                                    <p:cond delay="0"/>
                                  </p:stCondLst>
                                  <p:childTnLst>
                                    <p:set>
                                      <p:cBhvr>
                                        <p:cTn id="15" dur="1" fill="hold">
                                          <p:stCondLst>
                                            <p:cond delay="0"/>
                                          </p:stCondLst>
                                        </p:cTn>
                                        <p:tgtEl>
                                          <p:spTgt spid="86032"/>
                                        </p:tgtEl>
                                        <p:attrNameLst>
                                          <p:attrName>style.visibility</p:attrName>
                                        </p:attrNameLst>
                                      </p:cBhvr>
                                      <p:to>
                                        <p:strVal val="visible"/>
                                      </p:to>
                                    </p:set>
                                    <p:animEffect transition="in" filter="blinds(vertical)">
                                      <p:cBhvr>
                                        <p:cTn id="16" dur="500"/>
                                        <p:tgtEl>
                                          <p:spTgt spid="8603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10" fill="hold" nodeType="clickEffect">
                                  <p:stCondLst>
                                    <p:cond delay="0"/>
                                  </p:stCondLst>
                                  <p:childTnLst>
                                    <p:set>
                                      <p:cBhvr>
                                        <p:cTn id="20" dur="1" fill="hold">
                                          <p:stCondLst>
                                            <p:cond delay="0"/>
                                          </p:stCondLst>
                                        </p:cTn>
                                        <p:tgtEl>
                                          <p:spTgt spid="86033"/>
                                        </p:tgtEl>
                                        <p:attrNameLst>
                                          <p:attrName>style.visibility</p:attrName>
                                        </p:attrNameLst>
                                      </p:cBhvr>
                                      <p:to>
                                        <p:strVal val="visible"/>
                                      </p:to>
                                    </p:set>
                                    <p:anim calcmode="lin" valueType="num">
                                      <p:cBhvr>
                                        <p:cTn id="21" dur="500" fill="hold"/>
                                        <p:tgtEl>
                                          <p:spTgt spid="86033"/>
                                        </p:tgtEl>
                                        <p:attrNameLst>
                                          <p:attrName>ppt_w</p:attrName>
                                        </p:attrNameLst>
                                      </p:cBhvr>
                                      <p:tavLst>
                                        <p:tav tm="0">
                                          <p:val>
                                            <p:fltVal val="0"/>
                                          </p:val>
                                        </p:tav>
                                        <p:tav tm="100000">
                                          <p:val>
                                            <p:strVal val="#ppt_w"/>
                                          </p:val>
                                        </p:tav>
                                      </p:tavLst>
                                    </p:anim>
                                    <p:anim calcmode="lin" valueType="num">
                                      <p:cBhvr>
                                        <p:cTn id="22" dur="500" fill="hold"/>
                                        <p:tgtEl>
                                          <p:spTgt spid="86033"/>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slide(fromBottom)">
                                      <p:cBhvr>
                                        <p:cTn id="26" dur="500"/>
                                        <p:tgtEl>
                                          <p:spTgt spid="2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slide(fromBottom)">
                                      <p:cBhvr>
                                        <p:cTn id="31" dur="500"/>
                                        <p:tgtEl>
                                          <p:spTgt spid="12">
                                            <p:txEl>
                                              <p:pRg st="0" end="0"/>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12">
                                            <p:txEl>
                                              <p:pRg st="1" end="1"/>
                                            </p:txEl>
                                          </p:spTgt>
                                        </p:tgtEl>
                                        <p:attrNameLst>
                                          <p:attrName>style.visibility</p:attrName>
                                        </p:attrNameLst>
                                      </p:cBhvr>
                                      <p:to>
                                        <p:strVal val="visible"/>
                                      </p:to>
                                    </p:set>
                                    <p:animEffect transition="in" filter="slide(fromBottom)">
                                      <p:cBhvr>
                                        <p:cTn id="36" dur="500"/>
                                        <p:tgtEl>
                                          <p:spTgt spid="12">
                                            <p:txEl>
                                              <p:pRg st="1" end="1"/>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slide(fromBottom)">
                                      <p:cBhvr>
                                        <p:cTn id="41" dur="500"/>
                                        <p:tgtEl>
                                          <p:spTgt spid="13">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13">
                                            <p:txEl>
                                              <p:pRg st="1" end="1"/>
                                            </p:txEl>
                                          </p:spTgt>
                                        </p:tgtEl>
                                        <p:attrNameLst>
                                          <p:attrName>style.visibility</p:attrName>
                                        </p:attrNameLst>
                                      </p:cBhvr>
                                      <p:to>
                                        <p:strVal val="visible"/>
                                      </p:to>
                                    </p:set>
                                    <p:animEffect transition="in" filter="slide(fromBottom)">
                                      <p:cBhvr>
                                        <p:cTn id="46"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1" grpId="0"/>
      <p:bldP spid="12" grpId="0" build="p"/>
      <p:bldP spid="1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ext Box 2"/>
          <p:cNvSpPr>
            <a:spLocks noGrp="1" noChangeArrowheads="1"/>
          </p:cNvSpPr>
          <p:nvPr>
            <p:ph type="title"/>
          </p:nvPr>
        </p:nvSpPr>
        <p:spPr>
          <a:xfrm>
            <a:off x="714348" y="681042"/>
            <a:ext cx="7194550" cy="500063"/>
          </a:xfrm>
          <a:solidFill>
            <a:srgbClr val="FFFFFF"/>
          </a:solidFill>
        </p:spPr>
        <p:txBody>
          <a:bodyPr/>
          <a:lstStyle/>
          <a:p>
            <a:pPr eaLnBrk="1" hangingPunct="1">
              <a:spcBef>
                <a:spcPct val="50000"/>
              </a:spcBef>
            </a:pPr>
            <a:r>
              <a:rPr lang="zh-CN" altLang="en-US" sz="2800" b="1" dirty="0">
                <a:solidFill>
                  <a:srgbClr val="0000FF"/>
                </a:solidFill>
                <a:effectLst/>
              </a:rPr>
              <a:t>色谱分离法的分类（支撑体形状）</a:t>
            </a:r>
          </a:p>
        </p:txBody>
      </p:sp>
      <p:sp>
        <p:nvSpPr>
          <p:cNvPr id="1571843" name="Text Box 3"/>
          <p:cNvSpPr txBox="1">
            <a:spLocks noChangeArrowheads="1"/>
          </p:cNvSpPr>
          <p:nvPr/>
        </p:nvSpPr>
        <p:spPr bwMode="auto">
          <a:xfrm>
            <a:off x="1382730" y="1412875"/>
            <a:ext cx="6046790" cy="461665"/>
          </a:xfrm>
          <a:prstGeom prst="rect">
            <a:avLst/>
          </a:prstGeom>
          <a:noFill/>
          <a:ln w="9525" algn="ctr">
            <a:noFill/>
            <a:miter lim="800000"/>
            <a:headEnd/>
            <a:tailEnd/>
          </a:ln>
          <a:effectLst/>
        </p:spPr>
        <p:txBody>
          <a:bodyPr wrap="square">
            <a:spAutoFit/>
          </a:bodyPr>
          <a:lstStyle/>
          <a:p>
            <a:pPr>
              <a:defRPr/>
            </a:pPr>
            <a:r>
              <a:rPr kumimoji="1" lang="zh-CN" altLang="en-US" sz="2400" b="1" dirty="0">
                <a:latin typeface="Times New Roman" pitchFamily="18" charset="0"/>
                <a:ea typeface="+mn-ea"/>
                <a:cs typeface="Times New Roman" pitchFamily="18" charset="0"/>
              </a:rPr>
              <a:t>柱色谱   </a:t>
            </a:r>
            <a:r>
              <a:rPr kumimoji="1" lang="en-US" altLang="zh-CN" sz="2400" b="1" dirty="0" err="1">
                <a:latin typeface="Times New Roman" pitchFamily="18" charset="0"/>
                <a:ea typeface="+mn-ea"/>
                <a:cs typeface="Times New Roman" pitchFamily="18" charset="0"/>
              </a:rPr>
              <a:t>columu</a:t>
            </a:r>
            <a:r>
              <a:rPr kumimoji="1" lang="en-US" altLang="zh-CN" sz="2400" b="1" dirty="0">
                <a:latin typeface="Times New Roman" pitchFamily="18" charset="0"/>
                <a:ea typeface="+mn-ea"/>
                <a:cs typeface="Times New Roman" pitchFamily="18" charset="0"/>
              </a:rPr>
              <a:t> chromatography </a:t>
            </a:r>
          </a:p>
        </p:txBody>
      </p:sp>
      <p:sp>
        <p:nvSpPr>
          <p:cNvPr id="1571844" name="Text Box 4"/>
          <p:cNvSpPr txBox="1">
            <a:spLocks noChangeArrowheads="1"/>
          </p:cNvSpPr>
          <p:nvPr/>
        </p:nvSpPr>
        <p:spPr bwMode="auto">
          <a:xfrm>
            <a:off x="1382729" y="2133600"/>
            <a:ext cx="6046791" cy="461665"/>
          </a:xfrm>
          <a:prstGeom prst="rect">
            <a:avLst/>
          </a:prstGeom>
          <a:noFill/>
          <a:ln w="9525" algn="ctr">
            <a:noFill/>
            <a:miter lim="800000"/>
            <a:headEnd/>
            <a:tailEnd/>
          </a:ln>
          <a:effectLst/>
        </p:spPr>
        <p:txBody>
          <a:bodyPr wrap="square">
            <a:spAutoFit/>
          </a:bodyPr>
          <a:lstStyle/>
          <a:p>
            <a:pPr>
              <a:defRPr/>
            </a:pPr>
            <a:r>
              <a:rPr kumimoji="1" lang="zh-CN" altLang="en-US" sz="2400" b="1">
                <a:latin typeface="Times New Roman" pitchFamily="18" charset="0"/>
                <a:ea typeface="+mn-ea"/>
                <a:cs typeface="Times New Roman" pitchFamily="18" charset="0"/>
              </a:rPr>
              <a:t>薄层色谱  </a:t>
            </a:r>
            <a:r>
              <a:rPr kumimoji="1" lang="en-US" altLang="zh-CN" sz="2400" b="1">
                <a:latin typeface="Times New Roman" pitchFamily="18" charset="0"/>
                <a:ea typeface="+mn-ea"/>
                <a:cs typeface="Times New Roman" pitchFamily="18" charset="0"/>
              </a:rPr>
              <a:t>thin-layer chromatography</a:t>
            </a:r>
          </a:p>
        </p:txBody>
      </p:sp>
      <p:sp>
        <p:nvSpPr>
          <p:cNvPr id="1571845" name="Text Box 5"/>
          <p:cNvSpPr txBox="1">
            <a:spLocks noChangeArrowheads="1"/>
          </p:cNvSpPr>
          <p:nvPr/>
        </p:nvSpPr>
        <p:spPr bwMode="auto">
          <a:xfrm>
            <a:off x="1382731" y="2781300"/>
            <a:ext cx="5970144" cy="461665"/>
          </a:xfrm>
          <a:prstGeom prst="rect">
            <a:avLst/>
          </a:prstGeom>
          <a:noFill/>
          <a:ln w="9525" algn="ctr">
            <a:noFill/>
            <a:miter lim="800000"/>
            <a:headEnd/>
            <a:tailEnd/>
          </a:ln>
          <a:effectLst/>
        </p:spPr>
        <p:txBody>
          <a:bodyPr wrap="square">
            <a:spAutoFit/>
          </a:bodyPr>
          <a:lstStyle/>
          <a:p>
            <a:pPr>
              <a:defRPr/>
            </a:pPr>
            <a:r>
              <a:rPr kumimoji="1" lang="zh-CN" altLang="en-US" sz="2400" b="1">
                <a:latin typeface="Times New Roman" pitchFamily="18" charset="0"/>
                <a:ea typeface="+mn-ea"/>
                <a:cs typeface="Times New Roman" pitchFamily="18" charset="0"/>
              </a:rPr>
              <a:t>纸色谱   </a:t>
            </a:r>
            <a:r>
              <a:rPr kumimoji="1" lang="en-US" altLang="zh-CN" sz="2400" b="1">
                <a:latin typeface="Times New Roman" pitchFamily="18" charset="0"/>
                <a:ea typeface="+mn-ea"/>
                <a:cs typeface="Times New Roman" pitchFamily="18" charset="0"/>
              </a:rPr>
              <a:t>paper chromatography</a:t>
            </a:r>
          </a:p>
        </p:txBody>
      </p:sp>
      <p:sp>
        <p:nvSpPr>
          <p:cNvPr id="1571846" name="Text Box 6"/>
          <p:cNvSpPr txBox="1">
            <a:spLocks noChangeArrowheads="1"/>
          </p:cNvSpPr>
          <p:nvPr/>
        </p:nvSpPr>
        <p:spPr bwMode="auto">
          <a:xfrm>
            <a:off x="714348" y="3556005"/>
            <a:ext cx="5902325" cy="515937"/>
          </a:xfrm>
          <a:prstGeom prst="rect">
            <a:avLst/>
          </a:prstGeom>
          <a:solidFill>
            <a:srgbClr val="FFFFFF"/>
          </a:solidFill>
          <a:ln w="9525">
            <a:noFill/>
            <a:miter lim="800000"/>
            <a:headEnd/>
            <a:tailEnd/>
          </a:ln>
        </p:spPr>
        <p:txBody>
          <a:bodyPr anchor="ctr"/>
          <a:lstStyle/>
          <a:p>
            <a:r>
              <a:rPr lang="zh-CN" altLang="en-US" sz="2800" b="1" dirty="0">
                <a:solidFill>
                  <a:srgbClr val="0000FF"/>
                </a:solidFill>
                <a:latin typeface="+mj-ea"/>
                <a:ea typeface="+mj-ea"/>
              </a:rPr>
              <a:t>色谱分离法的分类（作用）</a:t>
            </a:r>
          </a:p>
        </p:txBody>
      </p:sp>
      <p:sp>
        <p:nvSpPr>
          <p:cNvPr id="1571847" name="Text Box 7"/>
          <p:cNvSpPr txBox="1">
            <a:spLocks noChangeArrowheads="1"/>
          </p:cNvSpPr>
          <p:nvPr/>
        </p:nvSpPr>
        <p:spPr bwMode="auto">
          <a:xfrm>
            <a:off x="1539882" y="4437063"/>
            <a:ext cx="4595378" cy="461665"/>
          </a:xfrm>
          <a:prstGeom prst="rect">
            <a:avLst/>
          </a:prstGeom>
          <a:noFill/>
          <a:ln w="9525" algn="ctr">
            <a:noFill/>
            <a:miter lim="800000"/>
            <a:headEnd/>
            <a:tailEnd/>
          </a:ln>
          <a:effectLst/>
        </p:spPr>
        <p:txBody>
          <a:bodyPr wrap="square">
            <a:spAutoFit/>
          </a:bodyPr>
          <a:lstStyle/>
          <a:p>
            <a:pPr>
              <a:defRPr/>
            </a:pPr>
            <a:r>
              <a:rPr kumimoji="1" lang="zh-CN" altLang="en-US" sz="2400" b="1" dirty="0">
                <a:latin typeface="Times New Roman" pitchFamily="18" charset="0"/>
                <a:ea typeface="+mn-ea"/>
                <a:cs typeface="Times New Roman" pitchFamily="18" charset="0"/>
              </a:rPr>
              <a:t>分离分析  </a:t>
            </a:r>
            <a:r>
              <a:rPr kumimoji="1" lang="en-US" altLang="zh-CN" sz="2400" b="1" dirty="0">
                <a:latin typeface="Times New Roman" pitchFamily="18" charset="0"/>
                <a:ea typeface="+mn-ea"/>
                <a:cs typeface="Times New Roman" pitchFamily="18" charset="0"/>
              </a:rPr>
              <a:t>Analysis</a:t>
            </a:r>
            <a:endParaRPr kumimoji="1" lang="zh-CN" altLang="en-US" sz="2400" b="1" dirty="0">
              <a:latin typeface="Times New Roman" pitchFamily="18" charset="0"/>
              <a:ea typeface="+mn-ea"/>
              <a:cs typeface="Times New Roman" pitchFamily="18" charset="0"/>
            </a:endParaRPr>
          </a:p>
        </p:txBody>
      </p:sp>
      <p:sp>
        <p:nvSpPr>
          <p:cNvPr id="1571848" name="Text Box 8"/>
          <p:cNvSpPr txBox="1">
            <a:spLocks noChangeArrowheads="1"/>
          </p:cNvSpPr>
          <p:nvPr/>
        </p:nvSpPr>
        <p:spPr bwMode="auto">
          <a:xfrm>
            <a:off x="1539882" y="5157788"/>
            <a:ext cx="5246696" cy="461665"/>
          </a:xfrm>
          <a:prstGeom prst="rect">
            <a:avLst/>
          </a:prstGeom>
          <a:noFill/>
          <a:ln w="9525" algn="ctr">
            <a:noFill/>
            <a:miter lim="800000"/>
            <a:headEnd/>
            <a:tailEnd/>
          </a:ln>
          <a:effectLst/>
        </p:spPr>
        <p:txBody>
          <a:bodyPr wrap="square">
            <a:spAutoFit/>
          </a:bodyPr>
          <a:lstStyle/>
          <a:p>
            <a:pPr>
              <a:defRPr/>
            </a:pPr>
            <a:r>
              <a:rPr kumimoji="1" lang="zh-CN" altLang="en-US" sz="2400" b="1" dirty="0">
                <a:latin typeface="Times New Roman" pitchFamily="18" charset="0"/>
                <a:ea typeface="+mn-ea"/>
                <a:cs typeface="Times New Roman" pitchFamily="18" charset="0"/>
              </a:rPr>
              <a:t>分离制备 </a:t>
            </a:r>
            <a:r>
              <a:rPr kumimoji="1" lang="en-US" altLang="zh-CN" sz="2400" b="1" dirty="0">
                <a:latin typeface="Times New Roman" pitchFamily="18" charset="0"/>
                <a:ea typeface="+mn-ea"/>
                <a:cs typeface="Times New Roman" pitchFamily="18" charset="0"/>
              </a:rPr>
              <a:t>Separation &amp; purification</a:t>
            </a:r>
            <a:endParaRPr kumimoji="1" lang="zh-CN" altLang="en-US" sz="2400" b="1" dirty="0">
              <a:latin typeface="Times New Roman" pitchFamily="18" charset="0"/>
              <a:ea typeface="+mn-ea"/>
              <a:cs typeface="Times New Roman" pitchFamily="18" charset="0"/>
            </a:endParaRPr>
          </a:p>
        </p:txBody>
      </p:sp>
      <p:pic>
        <p:nvPicPr>
          <p:cNvPr id="230401" name="Picture 1"/>
          <p:cNvPicPr>
            <a:picLocks noChangeAspect="1" noChangeArrowheads="1"/>
          </p:cNvPicPr>
          <p:nvPr/>
        </p:nvPicPr>
        <p:blipFill>
          <a:blip r:embed="rId2"/>
          <a:srcRect/>
          <a:stretch>
            <a:fillRect/>
          </a:stretch>
        </p:blipFill>
        <p:spPr bwMode="auto">
          <a:xfrm>
            <a:off x="6858016" y="1643050"/>
            <a:ext cx="1857388" cy="3297138"/>
          </a:xfrm>
          <a:prstGeom prst="rect">
            <a:avLst/>
          </a:prstGeom>
          <a:noFill/>
          <a:ln w="9525">
            <a:noFill/>
            <a:miter lim="800000"/>
            <a:headEnd/>
            <a:tailEnd/>
          </a:ln>
          <a:effectLst/>
        </p:spPr>
      </p:pic>
    </p:spTree>
    <p:extLst>
      <p:ext uri="{BB962C8B-B14F-4D97-AF65-F5344CB8AC3E}">
        <p14:creationId xmlns:p14="http://schemas.microsoft.com/office/powerpoint/2010/main" val="163734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71843"/>
                                        </p:tgtEl>
                                        <p:attrNameLst>
                                          <p:attrName>style.visibility</p:attrName>
                                        </p:attrNameLst>
                                      </p:cBhvr>
                                      <p:to>
                                        <p:strVal val="visible"/>
                                      </p:to>
                                    </p:set>
                                    <p:animEffect transition="in" filter="wipe(left)">
                                      <p:cBhvr>
                                        <p:cTn id="7" dur="2000"/>
                                        <p:tgtEl>
                                          <p:spTgt spid="15718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71844"/>
                                        </p:tgtEl>
                                        <p:attrNameLst>
                                          <p:attrName>style.visibility</p:attrName>
                                        </p:attrNameLst>
                                      </p:cBhvr>
                                      <p:to>
                                        <p:strVal val="visible"/>
                                      </p:to>
                                    </p:set>
                                    <p:animEffect transition="in" filter="wipe(left)">
                                      <p:cBhvr>
                                        <p:cTn id="12" dur="2000"/>
                                        <p:tgtEl>
                                          <p:spTgt spid="15718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71845"/>
                                        </p:tgtEl>
                                        <p:attrNameLst>
                                          <p:attrName>style.visibility</p:attrName>
                                        </p:attrNameLst>
                                      </p:cBhvr>
                                      <p:to>
                                        <p:strVal val="visible"/>
                                      </p:to>
                                    </p:set>
                                    <p:animEffect transition="in" filter="wipe(left)">
                                      <p:cBhvr>
                                        <p:cTn id="17" dur="2000"/>
                                        <p:tgtEl>
                                          <p:spTgt spid="15718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71846"/>
                                        </p:tgtEl>
                                        <p:attrNameLst>
                                          <p:attrName>style.visibility</p:attrName>
                                        </p:attrNameLst>
                                      </p:cBhvr>
                                      <p:to>
                                        <p:strVal val="visible"/>
                                      </p:to>
                                    </p:set>
                                    <p:animEffect transition="in" filter="wipe(left)">
                                      <p:cBhvr>
                                        <p:cTn id="22" dur="2000"/>
                                        <p:tgtEl>
                                          <p:spTgt spid="15718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71847"/>
                                        </p:tgtEl>
                                        <p:attrNameLst>
                                          <p:attrName>style.visibility</p:attrName>
                                        </p:attrNameLst>
                                      </p:cBhvr>
                                      <p:to>
                                        <p:strVal val="visible"/>
                                      </p:to>
                                    </p:set>
                                    <p:animEffect transition="in" filter="wipe(left)">
                                      <p:cBhvr>
                                        <p:cTn id="27" dur="2000"/>
                                        <p:tgtEl>
                                          <p:spTgt spid="15718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71848"/>
                                        </p:tgtEl>
                                        <p:attrNameLst>
                                          <p:attrName>style.visibility</p:attrName>
                                        </p:attrNameLst>
                                      </p:cBhvr>
                                      <p:to>
                                        <p:strVal val="visible"/>
                                      </p:to>
                                    </p:set>
                                    <p:animEffect transition="in" filter="wipe(left)">
                                      <p:cBhvr>
                                        <p:cTn id="32" dur="2000"/>
                                        <p:tgtEl>
                                          <p:spTgt spid="1571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1843" grpId="0"/>
      <p:bldP spid="1571844" grpId="0"/>
      <p:bldP spid="1571845" grpId="0"/>
      <p:bldP spid="1571846" grpId="0" animBg="1"/>
      <p:bldP spid="1571847" grpId="0"/>
      <p:bldP spid="157184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2082" name="Rectangle 2"/>
          <p:cNvSpPr>
            <a:spLocks noGrp="1" noChangeArrowheads="1"/>
          </p:cNvSpPr>
          <p:nvPr>
            <p:ph type="title"/>
          </p:nvPr>
        </p:nvSpPr>
        <p:spPr>
          <a:xfrm>
            <a:off x="857225" y="428604"/>
            <a:ext cx="1714512" cy="534988"/>
          </a:xfrm>
          <a:solidFill>
            <a:srgbClr val="FFFFFF"/>
          </a:solidFill>
        </p:spPr>
        <p:txBody>
          <a:bodyPr/>
          <a:lstStyle/>
          <a:p>
            <a:pPr eaLnBrk="1" hangingPunct="1">
              <a:defRPr/>
            </a:pPr>
            <a:r>
              <a:rPr lang="zh-CN" altLang="en-US" sz="3200" b="1" dirty="0">
                <a:solidFill>
                  <a:srgbClr val="0000FF"/>
                </a:solidFill>
                <a:effectLst>
                  <a:outerShdw blurRad="38100" dist="38100" dir="2700000" algn="tl">
                    <a:srgbClr val="C0C0C0"/>
                  </a:outerShdw>
                </a:effectLst>
              </a:rPr>
              <a:t>柱色谱</a:t>
            </a:r>
          </a:p>
        </p:txBody>
      </p:sp>
      <p:sp>
        <p:nvSpPr>
          <p:cNvPr id="1582083" name="Text Box 3"/>
          <p:cNvSpPr txBox="1">
            <a:spLocks noChangeArrowheads="1"/>
          </p:cNvSpPr>
          <p:nvPr/>
        </p:nvSpPr>
        <p:spPr bwMode="auto">
          <a:xfrm>
            <a:off x="2643174" y="571480"/>
            <a:ext cx="4419600" cy="461665"/>
          </a:xfrm>
          <a:prstGeom prst="rect">
            <a:avLst/>
          </a:prstGeom>
          <a:noFill/>
          <a:ln w="9525">
            <a:noFill/>
            <a:miter lim="800000"/>
            <a:headEnd/>
            <a:tailEnd/>
          </a:ln>
          <a:effectLst/>
        </p:spPr>
        <p:txBody>
          <a:bodyPr>
            <a:spAutoFit/>
          </a:bodyPr>
          <a:lstStyle/>
          <a:p>
            <a:pPr>
              <a:defRPr/>
            </a:pPr>
            <a:r>
              <a:rPr kumimoji="1" lang="zh-CN" altLang="en-US" sz="2400" b="1" dirty="0"/>
              <a:t>以吸附柱色谱为例进行讨论</a:t>
            </a:r>
          </a:p>
        </p:txBody>
      </p:sp>
      <p:sp>
        <p:nvSpPr>
          <p:cNvPr id="1582084" name="Text Box 4"/>
          <p:cNvSpPr txBox="1">
            <a:spLocks noChangeArrowheads="1"/>
          </p:cNvSpPr>
          <p:nvPr/>
        </p:nvSpPr>
        <p:spPr bwMode="auto">
          <a:xfrm>
            <a:off x="530224" y="1398346"/>
            <a:ext cx="3505200" cy="461665"/>
          </a:xfrm>
          <a:prstGeom prst="rect">
            <a:avLst/>
          </a:prstGeom>
          <a:noFill/>
          <a:ln w="9525">
            <a:noFill/>
            <a:miter lim="800000"/>
            <a:headEnd/>
            <a:tailEnd/>
          </a:ln>
          <a:effectLst/>
        </p:spPr>
        <p:txBody>
          <a:bodyPr>
            <a:spAutoFit/>
          </a:bodyPr>
          <a:lstStyle/>
          <a:p>
            <a:pPr>
              <a:defRPr/>
            </a:pPr>
            <a:r>
              <a:rPr kumimoji="1" lang="zh-CN" altLang="en-US" sz="2400" b="1">
                <a:ea typeface="宋体" pitchFamily="2" charset="-122"/>
              </a:rPr>
              <a:t>固定相，如</a:t>
            </a:r>
            <a:r>
              <a:rPr kumimoji="1" lang="en-US" altLang="zh-CN" sz="2400" b="1">
                <a:ea typeface="宋体" pitchFamily="2" charset="-122"/>
              </a:rPr>
              <a:t>Al</a:t>
            </a:r>
            <a:r>
              <a:rPr kumimoji="1" lang="en-US" altLang="zh-CN" sz="2400" b="1" baseline="-25000">
                <a:ea typeface="宋体" pitchFamily="2" charset="-122"/>
              </a:rPr>
              <a:t>2</a:t>
            </a:r>
            <a:r>
              <a:rPr kumimoji="1" lang="en-US" altLang="zh-CN" sz="2400" b="1">
                <a:ea typeface="宋体" pitchFamily="2" charset="-122"/>
              </a:rPr>
              <a:t>O</a:t>
            </a:r>
            <a:r>
              <a:rPr kumimoji="1" lang="en-US" altLang="zh-CN" sz="2400" b="1" baseline="-25000">
                <a:ea typeface="宋体" pitchFamily="2" charset="-122"/>
              </a:rPr>
              <a:t>3</a:t>
            </a:r>
            <a:r>
              <a:rPr kumimoji="1" lang="zh-CN" altLang="en-US" sz="2400" b="1">
                <a:ea typeface="宋体" pitchFamily="2" charset="-122"/>
              </a:rPr>
              <a:t>，装柱</a:t>
            </a:r>
            <a:endParaRPr kumimoji="1" lang="zh-CN" altLang="en-US" sz="2400" b="1" baseline="-25000">
              <a:ea typeface="宋体" pitchFamily="2" charset="-122"/>
            </a:endParaRPr>
          </a:p>
        </p:txBody>
      </p:sp>
      <p:sp>
        <p:nvSpPr>
          <p:cNvPr id="1582085" name="Text Box 5"/>
          <p:cNvSpPr txBox="1">
            <a:spLocks noChangeArrowheads="1"/>
          </p:cNvSpPr>
          <p:nvPr/>
        </p:nvSpPr>
        <p:spPr bwMode="auto">
          <a:xfrm>
            <a:off x="530224" y="2007946"/>
            <a:ext cx="2971800" cy="461665"/>
          </a:xfrm>
          <a:prstGeom prst="rect">
            <a:avLst/>
          </a:prstGeom>
          <a:noFill/>
          <a:ln w="9525">
            <a:noFill/>
            <a:miter lim="800000"/>
            <a:headEnd/>
            <a:tailEnd/>
          </a:ln>
          <a:effectLst/>
        </p:spPr>
        <p:txBody>
          <a:bodyPr>
            <a:spAutoFit/>
          </a:bodyPr>
          <a:lstStyle/>
          <a:p>
            <a:pPr>
              <a:defRPr/>
            </a:pPr>
            <a:r>
              <a:rPr kumimoji="1" lang="zh-CN" altLang="en-US" sz="2400" b="1">
                <a:ea typeface="宋体" pitchFamily="2" charset="-122"/>
              </a:rPr>
              <a:t>柱顶倾入样品</a:t>
            </a:r>
            <a:r>
              <a:rPr kumimoji="1" lang="en-US" altLang="zh-CN" sz="2400" b="1">
                <a:ea typeface="宋体" pitchFamily="2" charset="-122"/>
              </a:rPr>
              <a:t>(A, B)</a:t>
            </a:r>
          </a:p>
        </p:txBody>
      </p:sp>
      <p:grpSp>
        <p:nvGrpSpPr>
          <p:cNvPr id="2" name="Group 6"/>
          <p:cNvGrpSpPr>
            <a:grpSpLocks/>
          </p:cNvGrpSpPr>
          <p:nvPr/>
        </p:nvGrpSpPr>
        <p:grpSpPr bwMode="auto">
          <a:xfrm>
            <a:off x="4932363" y="1524000"/>
            <a:ext cx="381000" cy="4267200"/>
            <a:chOff x="3216" y="960"/>
            <a:chExt cx="240" cy="2688"/>
          </a:xfrm>
        </p:grpSpPr>
        <p:grpSp>
          <p:nvGrpSpPr>
            <p:cNvPr id="79909" name="Group 7"/>
            <p:cNvGrpSpPr>
              <a:grpSpLocks/>
            </p:cNvGrpSpPr>
            <p:nvPr/>
          </p:nvGrpSpPr>
          <p:grpSpPr bwMode="auto">
            <a:xfrm>
              <a:off x="3216" y="960"/>
              <a:ext cx="240" cy="2688"/>
              <a:chOff x="2736" y="960"/>
              <a:chExt cx="336" cy="2688"/>
            </a:xfrm>
          </p:grpSpPr>
          <p:sp>
            <p:nvSpPr>
              <p:cNvPr id="79911" name="AutoShape 8"/>
              <p:cNvSpPr>
                <a:spLocks noChangeArrowheads="1"/>
              </p:cNvSpPr>
              <p:nvPr/>
            </p:nvSpPr>
            <p:spPr bwMode="auto">
              <a:xfrm>
                <a:off x="2736" y="1296"/>
                <a:ext cx="288" cy="1824"/>
              </a:xfrm>
              <a:prstGeom prst="can">
                <a:avLst>
                  <a:gd name="adj" fmla="val 33338"/>
                </a:avLst>
              </a:prstGeom>
              <a:solidFill>
                <a:srgbClr val="FFFFFF">
                  <a:alpha val="50195"/>
                </a:srgbClr>
              </a:solidFill>
              <a:ln w="9525">
                <a:solidFill>
                  <a:schemeClr val="tx1"/>
                </a:solidFill>
                <a:round/>
                <a:headEnd/>
                <a:tailEnd/>
              </a:ln>
            </p:spPr>
            <p:txBody>
              <a:bodyPr wrap="none" anchor="ctr"/>
              <a:lstStyle/>
              <a:p>
                <a:endParaRPr lang="zh-CN" altLang="en-US"/>
              </a:p>
            </p:txBody>
          </p:sp>
          <p:sp>
            <p:nvSpPr>
              <p:cNvPr id="79912" name="AutoShape 9"/>
              <p:cNvSpPr>
                <a:spLocks noChangeArrowheads="1"/>
              </p:cNvSpPr>
              <p:nvPr/>
            </p:nvSpPr>
            <p:spPr bwMode="auto">
              <a:xfrm>
                <a:off x="2736" y="960"/>
                <a:ext cx="288" cy="432"/>
              </a:xfrm>
              <a:prstGeom prst="can">
                <a:avLst>
                  <a:gd name="adj" fmla="val 33333"/>
                </a:avLst>
              </a:prstGeom>
              <a:noFill/>
              <a:ln w="9525">
                <a:solidFill>
                  <a:schemeClr val="tx1"/>
                </a:solidFill>
                <a:round/>
                <a:headEnd/>
                <a:tailEnd/>
              </a:ln>
            </p:spPr>
            <p:txBody>
              <a:bodyPr wrap="none" anchor="ctr"/>
              <a:lstStyle/>
              <a:p>
                <a:endParaRPr lang="zh-CN" altLang="en-US"/>
              </a:p>
            </p:txBody>
          </p:sp>
          <p:sp>
            <p:nvSpPr>
              <p:cNvPr id="79913" name="Line 10"/>
              <p:cNvSpPr>
                <a:spLocks noChangeShapeType="1"/>
              </p:cNvSpPr>
              <p:nvPr/>
            </p:nvSpPr>
            <p:spPr bwMode="auto">
              <a:xfrm>
                <a:off x="2832" y="3120"/>
                <a:ext cx="0" cy="528"/>
              </a:xfrm>
              <a:prstGeom prst="line">
                <a:avLst/>
              </a:prstGeom>
              <a:noFill/>
              <a:ln w="9525">
                <a:solidFill>
                  <a:schemeClr val="tx1"/>
                </a:solidFill>
                <a:round/>
                <a:headEnd/>
                <a:tailEnd/>
              </a:ln>
            </p:spPr>
            <p:txBody>
              <a:bodyPr/>
              <a:lstStyle/>
              <a:p>
                <a:endParaRPr lang="zh-CN" altLang="en-US"/>
              </a:p>
            </p:txBody>
          </p:sp>
          <p:sp>
            <p:nvSpPr>
              <p:cNvPr id="79914" name="Line 11"/>
              <p:cNvSpPr>
                <a:spLocks noChangeShapeType="1"/>
              </p:cNvSpPr>
              <p:nvPr/>
            </p:nvSpPr>
            <p:spPr bwMode="auto">
              <a:xfrm>
                <a:off x="2928" y="3120"/>
                <a:ext cx="0" cy="432"/>
              </a:xfrm>
              <a:prstGeom prst="line">
                <a:avLst/>
              </a:prstGeom>
              <a:noFill/>
              <a:ln w="9525">
                <a:solidFill>
                  <a:schemeClr val="tx1"/>
                </a:solidFill>
                <a:round/>
                <a:headEnd/>
                <a:tailEnd/>
              </a:ln>
            </p:spPr>
            <p:txBody>
              <a:bodyPr/>
              <a:lstStyle/>
              <a:p>
                <a:endParaRPr lang="zh-CN" altLang="en-US"/>
              </a:p>
            </p:txBody>
          </p:sp>
          <p:sp>
            <p:nvSpPr>
              <p:cNvPr id="79915" name="Freeform 12"/>
              <p:cNvSpPr>
                <a:spLocks/>
              </p:cNvSpPr>
              <p:nvPr/>
            </p:nvSpPr>
            <p:spPr bwMode="auto">
              <a:xfrm>
                <a:off x="2832" y="3552"/>
                <a:ext cx="96" cy="96"/>
              </a:xfrm>
              <a:custGeom>
                <a:avLst/>
                <a:gdLst>
                  <a:gd name="T0" fmla="*/ 96 w 96"/>
                  <a:gd name="T1" fmla="*/ 0 h 96"/>
                  <a:gd name="T2" fmla="*/ 48 w 96"/>
                  <a:gd name="T3" fmla="*/ 48 h 96"/>
                  <a:gd name="T4" fmla="*/ 0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96" y="0"/>
                    </a:moveTo>
                    <a:cubicBezTo>
                      <a:pt x="80" y="16"/>
                      <a:pt x="64" y="32"/>
                      <a:pt x="48" y="48"/>
                    </a:cubicBezTo>
                    <a:cubicBezTo>
                      <a:pt x="32" y="64"/>
                      <a:pt x="8" y="88"/>
                      <a:pt x="0" y="96"/>
                    </a:cubicBezTo>
                  </a:path>
                </a:pathLst>
              </a:custGeom>
              <a:noFill/>
              <a:ln w="9525">
                <a:solidFill>
                  <a:schemeClr val="tx1"/>
                </a:solidFill>
                <a:round/>
                <a:headEnd/>
                <a:tailEnd/>
              </a:ln>
            </p:spPr>
            <p:txBody>
              <a:bodyPr/>
              <a:lstStyle/>
              <a:p>
                <a:endParaRPr lang="zh-CN" altLang="en-US"/>
              </a:p>
            </p:txBody>
          </p:sp>
          <p:grpSp>
            <p:nvGrpSpPr>
              <p:cNvPr id="79916" name="Group 13"/>
              <p:cNvGrpSpPr>
                <a:grpSpLocks/>
              </p:cNvGrpSpPr>
              <p:nvPr/>
            </p:nvGrpSpPr>
            <p:grpSpPr bwMode="auto">
              <a:xfrm>
                <a:off x="2736" y="3264"/>
                <a:ext cx="336" cy="144"/>
                <a:chOff x="2736" y="3264"/>
                <a:chExt cx="336" cy="144"/>
              </a:xfrm>
            </p:grpSpPr>
            <p:sp>
              <p:nvSpPr>
                <p:cNvPr id="79917" name="Oval 14"/>
                <p:cNvSpPr>
                  <a:spLocks noChangeArrowheads="1"/>
                </p:cNvSpPr>
                <p:nvPr/>
              </p:nvSpPr>
              <p:spPr bwMode="auto">
                <a:xfrm>
                  <a:off x="3024" y="3264"/>
                  <a:ext cx="48" cy="144"/>
                </a:xfrm>
                <a:prstGeom prst="ellipse">
                  <a:avLst/>
                </a:prstGeom>
                <a:solidFill>
                  <a:schemeClr val="bg2"/>
                </a:solidFill>
                <a:ln w="9525">
                  <a:solidFill>
                    <a:schemeClr val="tx1"/>
                  </a:solidFill>
                  <a:round/>
                  <a:headEnd/>
                  <a:tailEnd/>
                </a:ln>
              </p:spPr>
              <p:txBody>
                <a:bodyPr wrap="none" anchor="ctr"/>
                <a:lstStyle/>
                <a:p>
                  <a:endParaRPr lang="zh-CN" altLang="en-US"/>
                </a:p>
              </p:txBody>
            </p:sp>
            <p:sp>
              <p:nvSpPr>
                <p:cNvPr id="79918" name="AutoShape 15"/>
                <p:cNvSpPr>
                  <a:spLocks noChangeArrowheads="1"/>
                </p:cNvSpPr>
                <p:nvPr/>
              </p:nvSpPr>
              <p:spPr bwMode="auto">
                <a:xfrm rot="5400000">
                  <a:off x="2856" y="3192"/>
                  <a:ext cx="48" cy="288"/>
                </a:xfrm>
                <a:custGeom>
                  <a:avLst/>
                  <a:gdLst>
                    <a:gd name="T0" fmla="*/ 48 w 21600"/>
                    <a:gd name="T1" fmla="*/ 144 h 21600"/>
                    <a:gd name="T2" fmla="*/ 24 w 21600"/>
                    <a:gd name="T3" fmla="*/ 288 h 21600"/>
                    <a:gd name="T4" fmla="*/ 0 w 21600"/>
                    <a:gd name="T5" fmla="*/ 144 h 21600"/>
                    <a:gd name="T6" fmla="*/ 24 w 21600"/>
                    <a:gd name="T7" fmla="*/ 0 h 21600"/>
                    <a:gd name="T8" fmla="*/ 0 60000 65536"/>
                    <a:gd name="T9" fmla="*/ 0 60000 65536"/>
                    <a:gd name="T10" fmla="*/ 0 60000 65536"/>
                    <a:gd name="T11" fmla="*/ 0 60000 65536"/>
                    <a:gd name="T12" fmla="*/ 1800 w 21600"/>
                    <a:gd name="T13" fmla="*/ 2025 h 21600"/>
                    <a:gd name="T14" fmla="*/ 19800 w 21600"/>
                    <a:gd name="T15" fmla="*/ 19575 h 21600"/>
                  </a:gdLst>
                  <a:ahLst/>
                  <a:cxnLst>
                    <a:cxn ang="T8">
                      <a:pos x="T0" y="T1"/>
                    </a:cxn>
                    <a:cxn ang="T9">
                      <a:pos x="T2" y="T3"/>
                    </a:cxn>
                    <a:cxn ang="T10">
                      <a:pos x="T4" y="T5"/>
                    </a:cxn>
                    <a:cxn ang="T11">
                      <a:pos x="T6" y="T7"/>
                    </a:cxn>
                  </a:cxnLst>
                  <a:rect l="T12" t="T13" r="T14" b="T15"/>
                  <a:pathLst>
                    <a:path w="21600" h="21600">
                      <a:moveTo>
                        <a:pt x="0" y="0"/>
                      </a:moveTo>
                      <a:lnTo>
                        <a:pt x="449" y="21600"/>
                      </a:lnTo>
                      <a:lnTo>
                        <a:pt x="21151" y="21600"/>
                      </a:lnTo>
                      <a:lnTo>
                        <a:pt x="21600" y="0"/>
                      </a:lnTo>
                      <a:close/>
                    </a:path>
                  </a:pathLst>
                </a:custGeom>
                <a:solidFill>
                  <a:schemeClr val="bg2"/>
                </a:solidFill>
                <a:ln w="9525">
                  <a:solidFill>
                    <a:schemeClr val="tx1"/>
                  </a:solidFill>
                  <a:miter lim="800000"/>
                  <a:headEnd/>
                  <a:tailEnd/>
                </a:ln>
              </p:spPr>
              <p:txBody>
                <a:bodyPr wrap="none" anchor="ctr"/>
                <a:lstStyle/>
                <a:p>
                  <a:endParaRPr lang="zh-CN" altLang="en-US"/>
                </a:p>
              </p:txBody>
            </p:sp>
          </p:grpSp>
        </p:grpSp>
        <p:sp>
          <p:nvSpPr>
            <p:cNvPr id="79910" name="AutoShape 16"/>
            <p:cNvSpPr>
              <a:spLocks noChangeArrowheads="1"/>
            </p:cNvSpPr>
            <p:nvPr/>
          </p:nvSpPr>
          <p:spPr bwMode="auto">
            <a:xfrm>
              <a:off x="3216" y="1152"/>
              <a:ext cx="192" cy="240"/>
            </a:xfrm>
            <a:prstGeom prst="can">
              <a:avLst>
                <a:gd name="adj" fmla="val 49109"/>
              </a:avLst>
            </a:prstGeom>
            <a:noFill/>
            <a:ln w="3175">
              <a:solidFill>
                <a:schemeClr val="tx1"/>
              </a:solidFill>
              <a:round/>
              <a:headEnd/>
              <a:tailEnd/>
            </a:ln>
          </p:spPr>
          <p:txBody>
            <a:bodyPr wrap="none" anchor="ctr"/>
            <a:lstStyle/>
            <a:p>
              <a:endParaRPr lang="zh-CN" altLang="en-US"/>
            </a:p>
          </p:txBody>
        </p:sp>
      </p:grpSp>
      <p:sp>
        <p:nvSpPr>
          <p:cNvPr id="1582097" name="Text Box 17"/>
          <p:cNvSpPr txBox="1">
            <a:spLocks noChangeArrowheads="1"/>
          </p:cNvSpPr>
          <p:nvPr/>
        </p:nvSpPr>
        <p:spPr bwMode="auto">
          <a:xfrm>
            <a:off x="530224" y="2693746"/>
            <a:ext cx="3970338" cy="461665"/>
          </a:xfrm>
          <a:prstGeom prst="rect">
            <a:avLst/>
          </a:prstGeom>
          <a:noFill/>
          <a:ln w="9525">
            <a:noFill/>
            <a:miter lim="800000"/>
            <a:headEnd/>
            <a:tailEnd/>
          </a:ln>
          <a:effectLst/>
        </p:spPr>
        <p:txBody>
          <a:bodyPr>
            <a:spAutoFit/>
          </a:bodyPr>
          <a:lstStyle/>
          <a:p>
            <a:pPr>
              <a:defRPr/>
            </a:pPr>
            <a:r>
              <a:rPr kumimoji="1" lang="zh-CN" altLang="en-US" sz="2400" b="1"/>
              <a:t>顶部加入洗脱剂（流动相）</a:t>
            </a:r>
          </a:p>
        </p:txBody>
      </p:sp>
      <p:sp>
        <p:nvSpPr>
          <p:cNvPr id="1582098" name="Text Box 18"/>
          <p:cNvSpPr txBox="1">
            <a:spLocks noChangeArrowheads="1"/>
          </p:cNvSpPr>
          <p:nvPr/>
        </p:nvSpPr>
        <p:spPr bwMode="auto">
          <a:xfrm>
            <a:off x="7467600" y="3581400"/>
            <a:ext cx="1143000" cy="400110"/>
          </a:xfrm>
          <a:prstGeom prst="rect">
            <a:avLst/>
          </a:prstGeom>
          <a:noFill/>
          <a:ln w="9525">
            <a:noFill/>
            <a:miter lim="800000"/>
            <a:headEnd/>
            <a:tailEnd/>
          </a:ln>
          <a:effectLst/>
        </p:spPr>
        <p:txBody>
          <a:bodyPr>
            <a:spAutoFit/>
          </a:bodyPr>
          <a:lstStyle/>
          <a:p>
            <a:pPr>
              <a:defRPr/>
            </a:pPr>
            <a:r>
              <a:rPr kumimoji="1" lang="zh-CN" altLang="en-US" sz="2000" b="1" dirty="0">
                <a:ea typeface="宋体" pitchFamily="2" charset="-122"/>
              </a:rPr>
              <a:t>物质</a:t>
            </a:r>
            <a:r>
              <a:rPr kumimoji="1" lang="en-US" altLang="zh-CN" sz="2000" b="1" dirty="0">
                <a:ea typeface="宋体" pitchFamily="2" charset="-122"/>
              </a:rPr>
              <a:t>A</a:t>
            </a:r>
          </a:p>
        </p:txBody>
      </p:sp>
      <p:sp>
        <p:nvSpPr>
          <p:cNvPr id="1582099" name="Text Box 19"/>
          <p:cNvSpPr txBox="1">
            <a:spLocks noChangeArrowheads="1"/>
          </p:cNvSpPr>
          <p:nvPr/>
        </p:nvSpPr>
        <p:spPr bwMode="auto">
          <a:xfrm>
            <a:off x="7467600" y="4419600"/>
            <a:ext cx="1143000" cy="400110"/>
          </a:xfrm>
          <a:prstGeom prst="rect">
            <a:avLst/>
          </a:prstGeom>
          <a:noFill/>
          <a:ln w="9525">
            <a:noFill/>
            <a:miter lim="800000"/>
            <a:headEnd/>
            <a:tailEnd/>
          </a:ln>
          <a:effectLst/>
        </p:spPr>
        <p:txBody>
          <a:bodyPr>
            <a:spAutoFit/>
          </a:bodyPr>
          <a:lstStyle/>
          <a:p>
            <a:pPr>
              <a:defRPr/>
            </a:pPr>
            <a:r>
              <a:rPr kumimoji="1" lang="zh-CN" altLang="en-US" sz="2000" b="1">
                <a:ea typeface="宋体" pitchFamily="2" charset="-122"/>
              </a:rPr>
              <a:t>物质</a:t>
            </a:r>
            <a:r>
              <a:rPr kumimoji="1" lang="en-US" altLang="zh-CN" sz="2000" b="1">
                <a:ea typeface="宋体" pitchFamily="2" charset="-122"/>
              </a:rPr>
              <a:t>B</a:t>
            </a:r>
          </a:p>
        </p:txBody>
      </p:sp>
      <p:grpSp>
        <p:nvGrpSpPr>
          <p:cNvPr id="5" name="Group 20"/>
          <p:cNvGrpSpPr>
            <a:grpSpLocks/>
          </p:cNvGrpSpPr>
          <p:nvPr/>
        </p:nvGrpSpPr>
        <p:grpSpPr bwMode="auto">
          <a:xfrm>
            <a:off x="5867400" y="1524000"/>
            <a:ext cx="381000" cy="4267200"/>
            <a:chOff x="3696" y="960"/>
            <a:chExt cx="240" cy="2688"/>
          </a:xfrm>
        </p:grpSpPr>
        <p:grpSp>
          <p:nvGrpSpPr>
            <p:cNvPr id="79898" name="Group 21"/>
            <p:cNvGrpSpPr>
              <a:grpSpLocks/>
            </p:cNvGrpSpPr>
            <p:nvPr/>
          </p:nvGrpSpPr>
          <p:grpSpPr bwMode="auto">
            <a:xfrm>
              <a:off x="3696" y="960"/>
              <a:ext cx="240" cy="2688"/>
              <a:chOff x="2736" y="960"/>
              <a:chExt cx="336" cy="2688"/>
            </a:xfrm>
          </p:grpSpPr>
          <p:sp>
            <p:nvSpPr>
              <p:cNvPr id="79901" name="AutoShape 22"/>
              <p:cNvSpPr>
                <a:spLocks noChangeArrowheads="1"/>
              </p:cNvSpPr>
              <p:nvPr/>
            </p:nvSpPr>
            <p:spPr bwMode="auto">
              <a:xfrm>
                <a:off x="2736" y="1296"/>
                <a:ext cx="288" cy="1824"/>
              </a:xfrm>
              <a:prstGeom prst="can">
                <a:avLst>
                  <a:gd name="adj" fmla="val 33338"/>
                </a:avLst>
              </a:prstGeom>
              <a:solidFill>
                <a:srgbClr val="FFFFFF">
                  <a:alpha val="50195"/>
                </a:srgbClr>
              </a:solidFill>
              <a:ln w="9525">
                <a:solidFill>
                  <a:schemeClr val="tx1"/>
                </a:solidFill>
                <a:round/>
                <a:headEnd/>
                <a:tailEnd/>
              </a:ln>
            </p:spPr>
            <p:txBody>
              <a:bodyPr wrap="none" anchor="ctr"/>
              <a:lstStyle/>
              <a:p>
                <a:endParaRPr lang="zh-CN" altLang="en-US"/>
              </a:p>
            </p:txBody>
          </p:sp>
          <p:sp>
            <p:nvSpPr>
              <p:cNvPr id="79902" name="AutoShape 23"/>
              <p:cNvSpPr>
                <a:spLocks noChangeArrowheads="1"/>
              </p:cNvSpPr>
              <p:nvPr/>
            </p:nvSpPr>
            <p:spPr bwMode="auto">
              <a:xfrm>
                <a:off x="2736" y="960"/>
                <a:ext cx="288" cy="432"/>
              </a:xfrm>
              <a:prstGeom prst="can">
                <a:avLst>
                  <a:gd name="adj" fmla="val 33333"/>
                </a:avLst>
              </a:prstGeom>
              <a:noFill/>
              <a:ln w="9525">
                <a:solidFill>
                  <a:schemeClr val="tx1"/>
                </a:solidFill>
                <a:round/>
                <a:headEnd/>
                <a:tailEnd/>
              </a:ln>
            </p:spPr>
            <p:txBody>
              <a:bodyPr wrap="none" anchor="ctr"/>
              <a:lstStyle/>
              <a:p>
                <a:endParaRPr lang="zh-CN" altLang="en-US"/>
              </a:p>
            </p:txBody>
          </p:sp>
          <p:sp>
            <p:nvSpPr>
              <p:cNvPr id="79903" name="Line 24"/>
              <p:cNvSpPr>
                <a:spLocks noChangeShapeType="1"/>
              </p:cNvSpPr>
              <p:nvPr/>
            </p:nvSpPr>
            <p:spPr bwMode="auto">
              <a:xfrm>
                <a:off x="2832" y="3120"/>
                <a:ext cx="0" cy="528"/>
              </a:xfrm>
              <a:prstGeom prst="line">
                <a:avLst/>
              </a:prstGeom>
              <a:noFill/>
              <a:ln w="9525">
                <a:solidFill>
                  <a:schemeClr val="tx1"/>
                </a:solidFill>
                <a:round/>
                <a:headEnd/>
                <a:tailEnd/>
              </a:ln>
            </p:spPr>
            <p:txBody>
              <a:bodyPr/>
              <a:lstStyle/>
              <a:p>
                <a:endParaRPr lang="zh-CN" altLang="en-US"/>
              </a:p>
            </p:txBody>
          </p:sp>
          <p:sp>
            <p:nvSpPr>
              <p:cNvPr id="79904" name="Line 25"/>
              <p:cNvSpPr>
                <a:spLocks noChangeShapeType="1"/>
              </p:cNvSpPr>
              <p:nvPr/>
            </p:nvSpPr>
            <p:spPr bwMode="auto">
              <a:xfrm>
                <a:off x="2928" y="3120"/>
                <a:ext cx="0" cy="432"/>
              </a:xfrm>
              <a:prstGeom prst="line">
                <a:avLst/>
              </a:prstGeom>
              <a:noFill/>
              <a:ln w="9525">
                <a:solidFill>
                  <a:schemeClr val="tx1"/>
                </a:solidFill>
                <a:round/>
                <a:headEnd/>
                <a:tailEnd/>
              </a:ln>
            </p:spPr>
            <p:txBody>
              <a:bodyPr/>
              <a:lstStyle/>
              <a:p>
                <a:endParaRPr lang="zh-CN" altLang="en-US"/>
              </a:p>
            </p:txBody>
          </p:sp>
          <p:sp>
            <p:nvSpPr>
              <p:cNvPr id="79905" name="Freeform 26"/>
              <p:cNvSpPr>
                <a:spLocks/>
              </p:cNvSpPr>
              <p:nvPr/>
            </p:nvSpPr>
            <p:spPr bwMode="auto">
              <a:xfrm>
                <a:off x="2832" y="3552"/>
                <a:ext cx="96" cy="96"/>
              </a:xfrm>
              <a:custGeom>
                <a:avLst/>
                <a:gdLst>
                  <a:gd name="T0" fmla="*/ 96 w 96"/>
                  <a:gd name="T1" fmla="*/ 0 h 96"/>
                  <a:gd name="T2" fmla="*/ 48 w 96"/>
                  <a:gd name="T3" fmla="*/ 48 h 96"/>
                  <a:gd name="T4" fmla="*/ 0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96" y="0"/>
                    </a:moveTo>
                    <a:cubicBezTo>
                      <a:pt x="80" y="16"/>
                      <a:pt x="64" y="32"/>
                      <a:pt x="48" y="48"/>
                    </a:cubicBezTo>
                    <a:cubicBezTo>
                      <a:pt x="32" y="64"/>
                      <a:pt x="8" y="88"/>
                      <a:pt x="0" y="96"/>
                    </a:cubicBezTo>
                  </a:path>
                </a:pathLst>
              </a:custGeom>
              <a:noFill/>
              <a:ln w="9525">
                <a:solidFill>
                  <a:schemeClr val="tx1"/>
                </a:solidFill>
                <a:round/>
                <a:headEnd/>
                <a:tailEnd/>
              </a:ln>
            </p:spPr>
            <p:txBody>
              <a:bodyPr/>
              <a:lstStyle/>
              <a:p>
                <a:endParaRPr lang="zh-CN" altLang="en-US"/>
              </a:p>
            </p:txBody>
          </p:sp>
          <p:grpSp>
            <p:nvGrpSpPr>
              <p:cNvPr id="79906" name="Group 27"/>
              <p:cNvGrpSpPr>
                <a:grpSpLocks/>
              </p:cNvGrpSpPr>
              <p:nvPr/>
            </p:nvGrpSpPr>
            <p:grpSpPr bwMode="auto">
              <a:xfrm>
                <a:off x="2736" y="3264"/>
                <a:ext cx="336" cy="144"/>
                <a:chOff x="2736" y="3264"/>
                <a:chExt cx="336" cy="144"/>
              </a:xfrm>
            </p:grpSpPr>
            <p:sp>
              <p:nvSpPr>
                <p:cNvPr id="79907" name="Oval 28"/>
                <p:cNvSpPr>
                  <a:spLocks noChangeArrowheads="1"/>
                </p:cNvSpPr>
                <p:nvPr/>
              </p:nvSpPr>
              <p:spPr bwMode="auto">
                <a:xfrm>
                  <a:off x="3024" y="3264"/>
                  <a:ext cx="48" cy="144"/>
                </a:xfrm>
                <a:prstGeom prst="ellipse">
                  <a:avLst/>
                </a:prstGeom>
                <a:solidFill>
                  <a:schemeClr val="bg2"/>
                </a:solidFill>
                <a:ln w="9525">
                  <a:solidFill>
                    <a:schemeClr val="tx1"/>
                  </a:solidFill>
                  <a:round/>
                  <a:headEnd/>
                  <a:tailEnd/>
                </a:ln>
              </p:spPr>
              <p:txBody>
                <a:bodyPr wrap="none" anchor="ctr"/>
                <a:lstStyle/>
                <a:p>
                  <a:endParaRPr lang="zh-CN" altLang="en-US"/>
                </a:p>
              </p:txBody>
            </p:sp>
            <p:sp>
              <p:nvSpPr>
                <p:cNvPr id="79908" name="AutoShape 29"/>
                <p:cNvSpPr>
                  <a:spLocks noChangeArrowheads="1"/>
                </p:cNvSpPr>
                <p:nvPr/>
              </p:nvSpPr>
              <p:spPr bwMode="auto">
                <a:xfrm rot="5400000">
                  <a:off x="2856" y="3192"/>
                  <a:ext cx="48" cy="288"/>
                </a:xfrm>
                <a:custGeom>
                  <a:avLst/>
                  <a:gdLst>
                    <a:gd name="T0" fmla="*/ 48 w 21600"/>
                    <a:gd name="T1" fmla="*/ 144 h 21600"/>
                    <a:gd name="T2" fmla="*/ 24 w 21600"/>
                    <a:gd name="T3" fmla="*/ 288 h 21600"/>
                    <a:gd name="T4" fmla="*/ 0 w 21600"/>
                    <a:gd name="T5" fmla="*/ 144 h 21600"/>
                    <a:gd name="T6" fmla="*/ 24 w 21600"/>
                    <a:gd name="T7" fmla="*/ 0 h 21600"/>
                    <a:gd name="T8" fmla="*/ 0 60000 65536"/>
                    <a:gd name="T9" fmla="*/ 0 60000 65536"/>
                    <a:gd name="T10" fmla="*/ 0 60000 65536"/>
                    <a:gd name="T11" fmla="*/ 0 60000 65536"/>
                    <a:gd name="T12" fmla="*/ 1800 w 21600"/>
                    <a:gd name="T13" fmla="*/ 2025 h 21600"/>
                    <a:gd name="T14" fmla="*/ 19800 w 21600"/>
                    <a:gd name="T15" fmla="*/ 19575 h 21600"/>
                  </a:gdLst>
                  <a:ahLst/>
                  <a:cxnLst>
                    <a:cxn ang="T8">
                      <a:pos x="T0" y="T1"/>
                    </a:cxn>
                    <a:cxn ang="T9">
                      <a:pos x="T2" y="T3"/>
                    </a:cxn>
                    <a:cxn ang="T10">
                      <a:pos x="T4" y="T5"/>
                    </a:cxn>
                    <a:cxn ang="T11">
                      <a:pos x="T6" y="T7"/>
                    </a:cxn>
                  </a:cxnLst>
                  <a:rect l="T12" t="T13" r="T14" b="T15"/>
                  <a:pathLst>
                    <a:path w="21600" h="21600">
                      <a:moveTo>
                        <a:pt x="0" y="0"/>
                      </a:moveTo>
                      <a:lnTo>
                        <a:pt x="449" y="21600"/>
                      </a:lnTo>
                      <a:lnTo>
                        <a:pt x="21151" y="21600"/>
                      </a:lnTo>
                      <a:lnTo>
                        <a:pt x="21600" y="0"/>
                      </a:lnTo>
                      <a:close/>
                    </a:path>
                  </a:pathLst>
                </a:custGeom>
                <a:solidFill>
                  <a:schemeClr val="bg2"/>
                </a:solidFill>
                <a:ln w="9525">
                  <a:solidFill>
                    <a:schemeClr val="tx1"/>
                  </a:solidFill>
                  <a:miter lim="800000"/>
                  <a:headEnd/>
                  <a:tailEnd/>
                </a:ln>
              </p:spPr>
              <p:txBody>
                <a:bodyPr wrap="none" anchor="ctr"/>
                <a:lstStyle/>
                <a:p>
                  <a:endParaRPr lang="zh-CN" altLang="en-US"/>
                </a:p>
              </p:txBody>
            </p:sp>
          </p:grpSp>
        </p:grpSp>
        <p:sp>
          <p:nvSpPr>
            <p:cNvPr id="79899" name="AutoShape 30"/>
            <p:cNvSpPr>
              <a:spLocks noChangeArrowheads="1"/>
            </p:cNvSpPr>
            <p:nvPr/>
          </p:nvSpPr>
          <p:spPr bwMode="auto">
            <a:xfrm>
              <a:off x="3696" y="1296"/>
              <a:ext cx="192" cy="192"/>
            </a:xfrm>
            <a:prstGeom prst="can">
              <a:avLst>
                <a:gd name="adj" fmla="val 25000"/>
              </a:avLst>
            </a:prstGeom>
            <a:solidFill>
              <a:schemeClr val="tx2">
                <a:alpha val="50195"/>
              </a:schemeClr>
            </a:solidFill>
            <a:ln w="9525">
              <a:noFill/>
              <a:round/>
              <a:headEnd/>
              <a:tailEnd/>
            </a:ln>
          </p:spPr>
          <p:txBody>
            <a:bodyPr wrap="none" anchor="ctr"/>
            <a:lstStyle/>
            <a:p>
              <a:endParaRPr lang="zh-CN" altLang="en-US"/>
            </a:p>
          </p:txBody>
        </p:sp>
        <p:sp>
          <p:nvSpPr>
            <p:cNvPr id="79900" name="AutoShape 31"/>
            <p:cNvSpPr>
              <a:spLocks noChangeArrowheads="1"/>
            </p:cNvSpPr>
            <p:nvPr/>
          </p:nvSpPr>
          <p:spPr bwMode="auto">
            <a:xfrm>
              <a:off x="3696" y="1152"/>
              <a:ext cx="192" cy="240"/>
            </a:xfrm>
            <a:prstGeom prst="can">
              <a:avLst>
                <a:gd name="adj" fmla="val 49109"/>
              </a:avLst>
            </a:prstGeom>
            <a:noFill/>
            <a:ln w="3175">
              <a:solidFill>
                <a:schemeClr val="tx1"/>
              </a:solidFill>
              <a:round/>
              <a:headEnd/>
              <a:tailEnd/>
            </a:ln>
          </p:spPr>
          <p:txBody>
            <a:bodyPr wrap="none" anchor="ctr"/>
            <a:lstStyle/>
            <a:p>
              <a:endParaRPr lang="zh-CN" altLang="en-US"/>
            </a:p>
          </p:txBody>
        </p:sp>
      </p:grpSp>
      <p:grpSp>
        <p:nvGrpSpPr>
          <p:cNvPr id="8" name="Group 32"/>
          <p:cNvGrpSpPr>
            <a:grpSpLocks/>
          </p:cNvGrpSpPr>
          <p:nvPr/>
        </p:nvGrpSpPr>
        <p:grpSpPr bwMode="auto">
          <a:xfrm>
            <a:off x="6804025" y="1524000"/>
            <a:ext cx="381000" cy="4267200"/>
            <a:chOff x="4272" y="960"/>
            <a:chExt cx="240" cy="2688"/>
          </a:xfrm>
        </p:grpSpPr>
        <p:grpSp>
          <p:nvGrpSpPr>
            <p:cNvPr id="79886" name="Group 33"/>
            <p:cNvGrpSpPr>
              <a:grpSpLocks/>
            </p:cNvGrpSpPr>
            <p:nvPr/>
          </p:nvGrpSpPr>
          <p:grpSpPr bwMode="auto">
            <a:xfrm>
              <a:off x="4272" y="960"/>
              <a:ext cx="240" cy="2688"/>
              <a:chOff x="2736" y="960"/>
              <a:chExt cx="336" cy="2688"/>
            </a:xfrm>
          </p:grpSpPr>
          <p:sp>
            <p:nvSpPr>
              <p:cNvPr id="79890" name="AutoShape 34"/>
              <p:cNvSpPr>
                <a:spLocks noChangeArrowheads="1"/>
              </p:cNvSpPr>
              <p:nvPr/>
            </p:nvSpPr>
            <p:spPr bwMode="auto">
              <a:xfrm>
                <a:off x="2736" y="1296"/>
                <a:ext cx="288" cy="1824"/>
              </a:xfrm>
              <a:prstGeom prst="can">
                <a:avLst>
                  <a:gd name="adj" fmla="val 33338"/>
                </a:avLst>
              </a:prstGeom>
              <a:solidFill>
                <a:srgbClr val="FFFFFF">
                  <a:alpha val="50195"/>
                </a:srgbClr>
              </a:solidFill>
              <a:ln w="9525">
                <a:solidFill>
                  <a:schemeClr val="tx1"/>
                </a:solidFill>
                <a:round/>
                <a:headEnd/>
                <a:tailEnd/>
              </a:ln>
            </p:spPr>
            <p:txBody>
              <a:bodyPr wrap="none" anchor="ctr"/>
              <a:lstStyle/>
              <a:p>
                <a:endParaRPr lang="zh-CN" altLang="en-US"/>
              </a:p>
            </p:txBody>
          </p:sp>
          <p:sp>
            <p:nvSpPr>
              <p:cNvPr id="79891" name="AutoShape 35"/>
              <p:cNvSpPr>
                <a:spLocks noChangeArrowheads="1"/>
              </p:cNvSpPr>
              <p:nvPr/>
            </p:nvSpPr>
            <p:spPr bwMode="auto">
              <a:xfrm>
                <a:off x="2736" y="960"/>
                <a:ext cx="288" cy="432"/>
              </a:xfrm>
              <a:prstGeom prst="can">
                <a:avLst>
                  <a:gd name="adj" fmla="val 33333"/>
                </a:avLst>
              </a:prstGeom>
              <a:noFill/>
              <a:ln w="9525">
                <a:solidFill>
                  <a:schemeClr val="tx1"/>
                </a:solidFill>
                <a:round/>
                <a:headEnd/>
                <a:tailEnd/>
              </a:ln>
            </p:spPr>
            <p:txBody>
              <a:bodyPr wrap="none" anchor="ctr"/>
              <a:lstStyle/>
              <a:p>
                <a:endParaRPr lang="zh-CN" altLang="en-US"/>
              </a:p>
            </p:txBody>
          </p:sp>
          <p:sp>
            <p:nvSpPr>
              <p:cNvPr id="79892" name="Line 36"/>
              <p:cNvSpPr>
                <a:spLocks noChangeShapeType="1"/>
              </p:cNvSpPr>
              <p:nvPr/>
            </p:nvSpPr>
            <p:spPr bwMode="auto">
              <a:xfrm>
                <a:off x="2832" y="3120"/>
                <a:ext cx="0" cy="528"/>
              </a:xfrm>
              <a:prstGeom prst="line">
                <a:avLst/>
              </a:prstGeom>
              <a:noFill/>
              <a:ln w="9525">
                <a:solidFill>
                  <a:schemeClr val="tx1"/>
                </a:solidFill>
                <a:round/>
                <a:headEnd/>
                <a:tailEnd/>
              </a:ln>
            </p:spPr>
            <p:txBody>
              <a:bodyPr/>
              <a:lstStyle/>
              <a:p>
                <a:endParaRPr lang="zh-CN" altLang="en-US"/>
              </a:p>
            </p:txBody>
          </p:sp>
          <p:sp>
            <p:nvSpPr>
              <p:cNvPr id="79893" name="Line 37"/>
              <p:cNvSpPr>
                <a:spLocks noChangeShapeType="1"/>
              </p:cNvSpPr>
              <p:nvPr/>
            </p:nvSpPr>
            <p:spPr bwMode="auto">
              <a:xfrm>
                <a:off x="2928" y="3120"/>
                <a:ext cx="0" cy="432"/>
              </a:xfrm>
              <a:prstGeom prst="line">
                <a:avLst/>
              </a:prstGeom>
              <a:noFill/>
              <a:ln w="9525">
                <a:solidFill>
                  <a:schemeClr val="tx1"/>
                </a:solidFill>
                <a:round/>
                <a:headEnd/>
                <a:tailEnd/>
              </a:ln>
            </p:spPr>
            <p:txBody>
              <a:bodyPr/>
              <a:lstStyle/>
              <a:p>
                <a:endParaRPr lang="zh-CN" altLang="en-US"/>
              </a:p>
            </p:txBody>
          </p:sp>
          <p:sp>
            <p:nvSpPr>
              <p:cNvPr id="79894" name="Freeform 38"/>
              <p:cNvSpPr>
                <a:spLocks/>
              </p:cNvSpPr>
              <p:nvPr/>
            </p:nvSpPr>
            <p:spPr bwMode="auto">
              <a:xfrm>
                <a:off x="2832" y="3552"/>
                <a:ext cx="96" cy="96"/>
              </a:xfrm>
              <a:custGeom>
                <a:avLst/>
                <a:gdLst>
                  <a:gd name="T0" fmla="*/ 96 w 96"/>
                  <a:gd name="T1" fmla="*/ 0 h 96"/>
                  <a:gd name="T2" fmla="*/ 48 w 96"/>
                  <a:gd name="T3" fmla="*/ 48 h 96"/>
                  <a:gd name="T4" fmla="*/ 0 w 96"/>
                  <a:gd name="T5" fmla="*/ 96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96" y="0"/>
                    </a:moveTo>
                    <a:cubicBezTo>
                      <a:pt x="80" y="16"/>
                      <a:pt x="64" y="32"/>
                      <a:pt x="48" y="48"/>
                    </a:cubicBezTo>
                    <a:cubicBezTo>
                      <a:pt x="32" y="64"/>
                      <a:pt x="8" y="88"/>
                      <a:pt x="0" y="96"/>
                    </a:cubicBezTo>
                  </a:path>
                </a:pathLst>
              </a:custGeom>
              <a:noFill/>
              <a:ln w="9525">
                <a:solidFill>
                  <a:schemeClr val="tx1"/>
                </a:solidFill>
                <a:round/>
                <a:headEnd/>
                <a:tailEnd/>
              </a:ln>
            </p:spPr>
            <p:txBody>
              <a:bodyPr/>
              <a:lstStyle/>
              <a:p>
                <a:endParaRPr lang="zh-CN" altLang="en-US"/>
              </a:p>
            </p:txBody>
          </p:sp>
          <p:grpSp>
            <p:nvGrpSpPr>
              <p:cNvPr id="79895" name="Group 39"/>
              <p:cNvGrpSpPr>
                <a:grpSpLocks/>
              </p:cNvGrpSpPr>
              <p:nvPr/>
            </p:nvGrpSpPr>
            <p:grpSpPr bwMode="auto">
              <a:xfrm>
                <a:off x="2736" y="3264"/>
                <a:ext cx="336" cy="144"/>
                <a:chOff x="2736" y="3264"/>
                <a:chExt cx="336" cy="144"/>
              </a:xfrm>
            </p:grpSpPr>
            <p:sp>
              <p:nvSpPr>
                <p:cNvPr id="79896" name="Oval 40"/>
                <p:cNvSpPr>
                  <a:spLocks noChangeArrowheads="1"/>
                </p:cNvSpPr>
                <p:nvPr/>
              </p:nvSpPr>
              <p:spPr bwMode="auto">
                <a:xfrm>
                  <a:off x="3024" y="3264"/>
                  <a:ext cx="48" cy="144"/>
                </a:xfrm>
                <a:prstGeom prst="ellipse">
                  <a:avLst/>
                </a:prstGeom>
                <a:solidFill>
                  <a:schemeClr val="bg2"/>
                </a:solidFill>
                <a:ln w="9525">
                  <a:solidFill>
                    <a:schemeClr val="tx1"/>
                  </a:solidFill>
                  <a:round/>
                  <a:headEnd/>
                  <a:tailEnd/>
                </a:ln>
              </p:spPr>
              <p:txBody>
                <a:bodyPr wrap="none" anchor="ctr"/>
                <a:lstStyle/>
                <a:p>
                  <a:endParaRPr lang="zh-CN" altLang="en-US"/>
                </a:p>
              </p:txBody>
            </p:sp>
            <p:sp>
              <p:nvSpPr>
                <p:cNvPr id="79897" name="AutoShape 41"/>
                <p:cNvSpPr>
                  <a:spLocks noChangeArrowheads="1"/>
                </p:cNvSpPr>
                <p:nvPr/>
              </p:nvSpPr>
              <p:spPr bwMode="auto">
                <a:xfrm rot="5400000">
                  <a:off x="2856" y="3192"/>
                  <a:ext cx="48" cy="288"/>
                </a:xfrm>
                <a:custGeom>
                  <a:avLst/>
                  <a:gdLst>
                    <a:gd name="T0" fmla="*/ 48 w 21600"/>
                    <a:gd name="T1" fmla="*/ 144 h 21600"/>
                    <a:gd name="T2" fmla="*/ 24 w 21600"/>
                    <a:gd name="T3" fmla="*/ 288 h 21600"/>
                    <a:gd name="T4" fmla="*/ 0 w 21600"/>
                    <a:gd name="T5" fmla="*/ 144 h 21600"/>
                    <a:gd name="T6" fmla="*/ 24 w 21600"/>
                    <a:gd name="T7" fmla="*/ 0 h 21600"/>
                    <a:gd name="T8" fmla="*/ 0 60000 65536"/>
                    <a:gd name="T9" fmla="*/ 0 60000 65536"/>
                    <a:gd name="T10" fmla="*/ 0 60000 65536"/>
                    <a:gd name="T11" fmla="*/ 0 60000 65536"/>
                    <a:gd name="T12" fmla="*/ 1800 w 21600"/>
                    <a:gd name="T13" fmla="*/ 2025 h 21600"/>
                    <a:gd name="T14" fmla="*/ 19800 w 21600"/>
                    <a:gd name="T15" fmla="*/ 19575 h 21600"/>
                  </a:gdLst>
                  <a:ahLst/>
                  <a:cxnLst>
                    <a:cxn ang="T8">
                      <a:pos x="T0" y="T1"/>
                    </a:cxn>
                    <a:cxn ang="T9">
                      <a:pos x="T2" y="T3"/>
                    </a:cxn>
                    <a:cxn ang="T10">
                      <a:pos x="T4" y="T5"/>
                    </a:cxn>
                    <a:cxn ang="T11">
                      <a:pos x="T6" y="T7"/>
                    </a:cxn>
                  </a:cxnLst>
                  <a:rect l="T12" t="T13" r="T14" b="T15"/>
                  <a:pathLst>
                    <a:path w="21600" h="21600">
                      <a:moveTo>
                        <a:pt x="0" y="0"/>
                      </a:moveTo>
                      <a:lnTo>
                        <a:pt x="449" y="21600"/>
                      </a:lnTo>
                      <a:lnTo>
                        <a:pt x="21151" y="21600"/>
                      </a:lnTo>
                      <a:lnTo>
                        <a:pt x="21600" y="0"/>
                      </a:lnTo>
                      <a:close/>
                    </a:path>
                  </a:pathLst>
                </a:custGeom>
                <a:solidFill>
                  <a:schemeClr val="bg2"/>
                </a:solidFill>
                <a:ln w="9525">
                  <a:solidFill>
                    <a:schemeClr val="tx1"/>
                  </a:solidFill>
                  <a:miter lim="800000"/>
                  <a:headEnd/>
                  <a:tailEnd/>
                </a:ln>
              </p:spPr>
              <p:txBody>
                <a:bodyPr wrap="none" anchor="ctr"/>
                <a:lstStyle/>
                <a:p>
                  <a:endParaRPr lang="zh-CN" altLang="en-US"/>
                </a:p>
              </p:txBody>
            </p:sp>
          </p:grpSp>
        </p:grpSp>
        <p:sp>
          <p:nvSpPr>
            <p:cNvPr id="79887" name="AutoShape 42"/>
            <p:cNvSpPr>
              <a:spLocks noChangeArrowheads="1"/>
            </p:cNvSpPr>
            <p:nvPr/>
          </p:nvSpPr>
          <p:spPr bwMode="auto">
            <a:xfrm>
              <a:off x="4272" y="2352"/>
              <a:ext cx="192" cy="144"/>
            </a:xfrm>
            <a:prstGeom prst="can">
              <a:avLst>
                <a:gd name="adj" fmla="val 25000"/>
              </a:avLst>
            </a:prstGeom>
            <a:solidFill>
              <a:schemeClr val="hlink">
                <a:alpha val="50195"/>
              </a:schemeClr>
            </a:solidFill>
            <a:ln w="9525">
              <a:noFill/>
              <a:round/>
              <a:headEnd/>
              <a:tailEnd/>
            </a:ln>
          </p:spPr>
          <p:txBody>
            <a:bodyPr wrap="none" anchor="ctr"/>
            <a:lstStyle/>
            <a:p>
              <a:endParaRPr lang="zh-CN" altLang="en-US"/>
            </a:p>
          </p:txBody>
        </p:sp>
        <p:sp>
          <p:nvSpPr>
            <p:cNvPr id="79888" name="AutoShape 43"/>
            <p:cNvSpPr>
              <a:spLocks noChangeArrowheads="1"/>
            </p:cNvSpPr>
            <p:nvPr/>
          </p:nvSpPr>
          <p:spPr bwMode="auto">
            <a:xfrm>
              <a:off x="4272" y="2880"/>
              <a:ext cx="192" cy="144"/>
            </a:xfrm>
            <a:prstGeom prst="can">
              <a:avLst>
                <a:gd name="adj" fmla="val 25000"/>
              </a:avLst>
            </a:prstGeom>
            <a:solidFill>
              <a:srgbClr val="FF0000"/>
            </a:solidFill>
            <a:ln w="9525">
              <a:noFill/>
              <a:round/>
              <a:headEnd/>
              <a:tailEnd/>
            </a:ln>
          </p:spPr>
          <p:txBody>
            <a:bodyPr wrap="none" anchor="ctr"/>
            <a:lstStyle/>
            <a:p>
              <a:endParaRPr lang="zh-CN" altLang="en-US"/>
            </a:p>
          </p:txBody>
        </p:sp>
        <p:sp>
          <p:nvSpPr>
            <p:cNvPr id="79889" name="AutoShape 44"/>
            <p:cNvSpPr>
              <a:spLocks noChangeArrowheads="1"/>
            </p:cNvSpPr>
            <p:nvPr/>
          </p:nvSpPr>
          <p:spPr bwMode="auto">
            <a:xfrm>
              <a:off x="4272" y="1152"/>
              <a:ext cx="192" cy="240"/>
            </a:xfrm>
            <a:prstGeom prst="can">
              <a:avLst>
                <a:gd name="adj" fmla="val 49109"/>
              </a:avLst>
            </a:prstGeom>
            <a:noFill/>
            <a:ln w="3175">
              <a:solidFill>
                <a:schemeClr val="tx1"/>
              </a:solidFill>
              <a:round/>
              <a:headEnd/>
              <a:tailEnd/>
            </a:ln>
          </p:spPr>
          <p:txBody>
            <a:bodyPr wrap="none" anchor="ctr"/>
            <a:lstStyle/>
            <a:p>
              <a:endParaRPr lang="zh-CN" altLang="en-US"/>
            </a:p>
          </p:txBody>
        </p:sp>
      </p:grpSp>
      <p:sp>
        <p:nvSpPr>
          <p:cNvPr id="1582125" name="Text Box 45"/>
          <p:cNvSpPr txBox="1">
            <a:spLocks noChangeArrowheads="1"/>
          </p:cNvSpPr>
          <p:nvPr/>
        </p:nvSpPr>
        <p:spPr bwMode="auto">
          <a:xfrm>
            <a:off x="530224" y="3379546"/>
            <a:ext cx="3962400" cy="2692660"/>
          </a:xfrm>
          <a:prstGeom prst="rect">
            <a:avLst/>
          </a:prstGeom>
          <a:noFill/>
          <a:ln w="9525">
            <a:noFill/>
            <a:miter lim="800000"/>
            <a:headEnd/>
            <a:tailEnd/>
          </a:ln>
          <a:effectLst/>
        </p:spPr>
        <p:txBody>
          <a:bodyPr>
            <a:spAutoFit/>
          </a:bodyPr>
          <a:lstStyle/>
          <a:p>
            <a:pPr>
              <a:lnSpc>
                <a:spcPct val="120000"/>
              </a:lnSpc>
              <a:defRPr/>
            </a:pPr>
            <a:r>
              <a:rPr kumimoji="1" lang="en-US" altLang="zh-CN" sz="2400" b="1"/>
              <a:t>A</a:t>
            </a:r>
            <a:r>
              <a:rPr kumimoji="1" lang="zh-CN" altLang="en-US" sz="2400" b="1"/>
              <a:t>、</a:t>
            </a:r>
            <a:r>
              <a:rPr kumimoji="1" lang="en-US" altLang="zh-CN" sz="2400" b="1"/>
              <a:t>B</a:t>
            </a:r>
            <a:r>
              <a:rPr kumimoji="1" lang="zh-CN" altLang="en-US" sz="2400" b="1">
                <a:latin typeface="黑体" pitchFamily="2" charset="-122"/>
              </a:rPr>
              <a:t>两组分随流动相的流动而向下移动。</a:t>
            </a:r>
            <a:r>
              <a:rPr kumimoji="1" lang="en-US" altLang="zh-CN" sz="2400" b="1"/>
              <a:t>A</a:t>
            </a:r>
            <a:r>
              <a:rPr kumimoji="1" lang="zh-CN" altLang="en-US" sz="2400" b="1"/>
              <a:t>、</a:t>
            </a:r>
            <a:r>
              <a:rPr kumimoji="1" lang="en-US" altLang="zh-CN" sz="2400" b="1"/>
              <a:t>B</a:t>
            </a:r>
            <a:r>
              <a:rPr kumimoji="1" lang="zh-CN" altLang="en-US" sz="2400" b="1">
                <a:latin typeface="黑体" pitchFamily="2" charset="-122"/>
              </a:rPr>
              <a:t>在两相不断进行着的溶解、吸附、再溶解、再吸附过程中，由于在两相吸附能力的差异，达到分离。</a:t>
            </a:r>
          </a:p>
        </p:txBody>
      </p:sp>
    </p:spTree>
    <p:extLst>
      <p:ext uri="{BB962C8B-B14F-4D97-AF65-F5344CB8AC3E}">
        <p14:creationId xmlns:p14="http://schemas.microsoft.com/office/powerpoint/2010/main" val="191940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82083"/>
                                        </p:tgtEl>
                                        <p:attrNameLst>
                                          <p:attrName>style.visibility</p:attrName>
                                        </p:attrNameLst>
                                      </p:cBhvr>
                                      <p:to>
                                        <p:strVal val="visible"/>
                                      </p:to>
                                    </p:set>
                                    <p:animEffect transition="in" filter="wipe(left)">
                                      <p:cBhvr>
                                        <p:cTn id="7" dur="500"/>
                                        <p:tgtEl>
                                          <p:spTgt spid="15820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82084"/>
                                        </p:tgtEl>
                                        <p:attrNameLst>
                                          <p:attrName>style.visibility</p:attrName>
                                        </p:attrNameLst>
                                      </p:cBhvr>
                                      <p:to>
                                        <p:strVal val="visible"/>
                                      </p:to>
                                    </p:set>
                                    <p:animEffect transition="in" filter="wipe(left)">
                                      <p:cBhvr>
                                        <p:cTn id="12" dur="500"/>
                                        <p:tgtEl>
                                          <p:spTgt spid="15820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82085"/>
                                        </p:tgtEl>
                                        <p:attrNameLst>
                                          <p:attrName>style.visibility</p:attrName>
                                        </p:attrNameLst>
                                      </p:cBhvr>
                                      <p:to>
                                        <p:strVal val="visible"/>
                                      </p:to>
                                    </p:set>
                                    <p:animEffect transition="in" filter="wipe(left)">
                                      <p:cBhvr>
                                        <p:cTn id="22" dur="500"/>
                                        <p:tgtEl>
                                          <p:spTgt spid="15820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82097"/>
                                        </p:tgtEl>
                                        <p:attrNameLst>
                                          <p:attrName>style.visibility</p:attrName>
                                        </p:attrNameLst>
                                      </p:cBhvr>
                                      <p:to>
                                        <p:strVal val="visible"/>
                                      </p:to>
                                    </p:set>
                                    <p:animEffect transition="in" filter="wipe(left)">
                                      <p:cBhvr>
                                        <p:cTn id="32" dur="500"/>
                                        <p:tgtEl>
                                          <p:spTgt spid="158209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82098"/>
                                        </p:tgtEl>
                                        <p:attrNameLst>
                                          <p:attrName>style.visibility</p:attrName>
                                        </p:attrNameLst>
                                      </p:cBhvr>
                                      <p:to>
                                        <p:strVal val="visible"/>
                                      </p:to>
                                    </p:set>
                                    <p:animEffect transition="in" filter="wipe(left)">
                                      <p:cBhvr>
                                        <p:cTn id="42" dur="500"/>
                                        <p:tgtEl>
                                          <p:spTgt spid="158209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82099"/>
                                        </p:tgtEl>
                                        <p:attrNameLst>
                                          <p:attrName>style.visibility</p:attrName>
                                        </p:attrNameLst>
                                      </p:cBhvr>
                                      <p:to>
                                        <p:strVal val="visible"/>
                                      </p:to>
                                    </p:set>
                                    <p:animEffect transition="in" filter="wipe(left)">
                                      <p:cBhvr>
                                        <p:cTn id="47" dur="500"/>
                                        <p:tgtEl>
                                          <p:spTgt spid="158209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82125"/>
                                        </p:tgtEl>
                                        <p:attrNameLst>
                                          <p:attrName>style.visibility</p:attrName>
                                        </p:attrNameLst>
                                      </p:cBhvr>
                                      <p:to>
                                        <p:strVal val="visible"/>
                                      </p:to>
                                    </p:set>
                                    <p:animEffect transition="in" filter="wipe(left)">
                                      <p:cBhvr>
                                        <p:cTn id="52" dur="500"/>
                                        <p:tgtEl>
                                          <p:spTgt spid="1582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2083" grpId="0" autoUpdateAnimBg="0"/>
      <p:bldP spid="1582084" grpId="0" autoUpdateAnimBg="0"/>
      <p:bldP spid="1582085" grpId="0" autoUpdateAnimBg="0"/>
      <p:bldP spid="1582097" grpId="0" autoUpdateAnimBg="0"/>
      <p:bldP spid="1582098" grpId="0" autoUpdateAnimBg="0"/>
      <p:bldP spid="1582099" grpId="0" autoUpdateAnimBg="0"/>
      <p:bldP spid="1582125"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0514" name="Rectangle 2"/>
          <p:cNvSpPr>
            <a:spLocks noGrp="1" noChangeArrowheads="1"/>
          </p:cNvSpPr>
          <p:nvPr>
            <p:ph type="body" idx="1"/>
          </p:nvPr>
        </p:nvSpPr>
        <p:spPr>
          <a:xfrm>
            <a:off x="428596" y="3286124"/>
            <a:ext cx="8382000" cy="2643206"/>
          </a:xfrm>
        </p:spPr>
        <p:txBody>
          <a:bodyPr/>
          <a:lstStyle/>
          <a:p>
            <a:pPr eaLnBrk="1" hangingPunct="1">
              <a:lnSpc>
                <a:spcPct val="150000"/>
              </a:lnSpc>
              <a:buFontTx/>
              <a:buNone/>
            </a:pPr>
            <a:r>
              <a:rPr lang="zh-CN" altLang="en-US" sz="2800" b="1" dirty="0">
                <a:solidFill>
                  <a:srgbClr val="FF0000"/>
                </a:solidFill>
                <a:latin typeface="黑体" pitchFamily="2" charset="-122"/>
              </a:rPr>
              <a:t>原理：</a:t>
            </a:r>
            <a:r>
              <a:rPr lang="zh-CN" altLang="en-US" sz="2800" b="1" dirty="0">
                <a:latin typeface="黑体" pitchFamily="2" charset="-122"/>
              </a:rPr>
              <a:t>根据溶质</a:t>
            </a:r>
            <a:r>
              <a:rPr lang="en-US" altLang="zh-CN" b="1" dirty="0"/>
              <a:t>A</a:t>
            </a:r>
            <a:r>
              <a:rPr lang="zh-CN" altLang="en-US" sz="2800" b="1" dirty="0">
                <a:latin typeface="黑体" pitchFamily="2" charset="-122"/>
              </a:rPr>
              <a:t>在流动相与固定相（纸纤维中吸着的水分）中的分配系数不同，流动相因毛细现象沿纸上升，</a:t>
            </a:r>
            <a:r>
              <a:rPr lang="en-US" altLang="zh-CN" b="1" i="1" dirty="0">
                <a:solidFill>
                  <a:srgbClr val="FF0000"/>
                </a:solidFill>
              </a:rPr>
              <a:t>K</a:t>
            </a:r>
            <a:r>
              <a:rPr lang="en-US" altLang="zh-CN" b="1" baseline="-25000" dirty="0">
                <a:solidFill>
                  <a:srgbClr val="FF0000"/>
                </a:solidFill>
              </a:rPr>
              <a:t>D</a:t>
            </a:r>
            <a:r>
              <a:rPr lang="zh-CN" altLang="en-US" sz="2800" b="1" dirty="0">
                <a:solidFill>
                  <a:srgbClr val="FF0000"/>
                </a:solidFill>
                <a:latin typeface="黑体" pitchFamily="2" charset="-122"/>
              </a:rPr>
              <a:t>大</a:t>
            </a:r>
            <a:r>
              <a:rPr lang="zh-CN" altLang="en-US" sz="2800" b="1" dirty="0">
                <a:latin typeface="黑体" pitchFamily="2" charset="-122"/>
              </a:rPr>
              <a:t>的前进</a:t>
            </a:r>
            <a:r>
              <a:rPr lang="zh-CN" altLang="en-US" sz="2800" b="1" dirty="0">
                <a:solidFill>
                  <a:srgbClr val="FF0000"/>
                </a:solidFill>
                <a:latin typeface="黑体" pitchFamily="2" charset="-122"/>
              </a:rPr>
              <a:t>慢</a:t>
            </a:r>
            <a:r>
              <a:rPr lang="zh-CN" altLang="en-US" sz="2800" b="1" dirty="0">
                <a:latin typeface="黑体" pitchFamily="2" charset="-122"/>
              </a:rPr>
              <a:t>，</a:t>
            </a:r>
            <a:r>
              <a:rPr lang="en-US" altLang="zh-CN" b="1" i="1" dirty="0">
                <a:solidFill>
                  <a:srgbClr val="FF0000"/>
                </a:solidFill>
              </a:rPr>
              <a:t>K</a:t>
            </a:r>
            <a:r>
              <a:rPr lang="en-US" altLang="zh-CN" b="1" baseline="-25000" dirty="0">
                <a:solidFill>
                  <a:srgbClr val="FF0000"/>
                </a:solidFill>
              </a:rPr>
              <a:t>D</a:t>
            </a:r>
            <a:r>
              <a:rPr lang="zh-CN" altLang="en-US" sz="2800" b="1" dirty="0">
                <a:solidFill>
                  <a:srgbClr val="FF0000"/>
                </a:solidFill>
                <a:latin typeface="黑体" pitchFamily="2" charset="-122"/>
              </a:rPr>
              <a:t>小</a:t>
            </a:r>
            <a:r>
              <a:rPr lang="zh-CN" altLang="en-US" sz="2800" b="1" dirty="0">
                <a:latin typeface="黑体" pitchFamily="2" charset="-122"/>
              </a:rPr>
              <a:t>的上升</a:t>
            </a:r>
            <a:r>
              <a:rPr lang="zh-CN" altLang="en-US" sz="2800" b="1" dirty="0">
                <a:solidFill>
                  <a:srgbClr val="FF0000"/>
                </a:solidFill>
                <a:latin typeface="黑体" pitchFamily="2" charset="-122"/>
              </a:rPr>
              <a:t>快</a:t>
            </a:r>
            <a:r>
              <a:rPr lang="zh-CN" altLang="en-US" sz="2800" b="1" dirty="0">
                <a:latin typeface="黑体" pitchFamily="2" charset="-122"/>
              </a:rPr>
              <a:t>，因而溶质得到分离。</a:t>
            </a:r>
          </a:p>
          <a:p>
            <a:pPr eaLnBrk="1" hangingPunct="1">
              <a:lnSpc>
                <a:spcPct val="150000"/>
              </a:lnSpc>
              <a:buFontTx/>
              <a:buNone/>
            </a:pPr>
            <a:endParaRPr lang="zh-CN" altLang="en-US" sz="2800" b="1" dirty="0">
              <a:latin typeface="黑体" pitchFamily="2" charset="-122"/>
            </a:endParaRPr>
          </a:p>
        </p:txBody>
      </p:sp>
      <p:sp>
        <p:nvSpPr>
          <p:cNvPr id="28677" name="Text Box 3"/>
          <p:cNvSpPr txBox="1">
            <a:spLocks noChangeArrowheads="1"/>
          </p:cNvSpPr>
          <p:nvPr/>
        </p:nvSpPr>
        <p:spPr bwMode="auto">
          <a:xfrm>
            <a:off x="519138" y="351518"/>
            <a:ext cx="7696200" cy="1077218"/>
          </a:xfrm>
          <a:prstGeom prst="rect">
            <a:avLst/>
          </a:prstGeom>
          <a:noFill/>
          <a:ln w="9525">
            <a:noFill/>
            <a:miter lim="800000"/>
            <a:headEnd/>
            <a:tailEnd/>
          </a:ln>
        </p:spPr>
        <p:txBody>
          <a:bodyPr>
            <a:spAutoFit/>
          </a:bodyPr>
          <a:lstStyle/>
          <a:p>
            <a:r>
              <a:rPr kumimoji="1" lang="zh-CN" altLang="en-US" sz="3600" b="1" dirty="0">
                <a:solidFill>
                  <a:srgbClr val="0000FF"/>
                </a:solidFill>
                <a:latin typeface="Times New Roman" pitchFamily="18" charset="0"/>
                <a:ea typeface="+mj-ea"/>
                <a:cs typeface="Times New Roman" pitchFamily="18" charset="0"/>
              </a:rPr>
              <a:t>纸色谱法 </a:t>
            </a:r>
            <a:r>
              <a:rPr kumimoji="1" lang="zh-CN" altLang="en-US" sz="3600" b="1" dirty="0">
                <a:solidFill>
                  <a:schemeClr val="accent2"/>
                </a:solidFill>
                <a:latin typeface="Times New Roman" pitchFamily="18" charset="0"/>
                <a:ea typeface="+mj-ea"/>
                <a:cs typeface="Times New Roman" pitchFamily="18" charset="0"/>
              </a:rPr>
              <a:t> </a:t>
            </a:r>
            <a:r>
              <a:rPr kumimoji="1" lang="zh-CN" altLang="en-US" sz="2800" b="1" dirty="0">
                <a:latin typeface="Times New Roman" pitchFamily="18" charset="0"/>
                <a:ea typeface="+mj-ea"/>
                <a:cs typeface="Times New Roman" pitchFamily="18" charset="0"/>
              </a:rPr>
              <a:t>（分离</a:t>
            </a:r>
            <a:r>
              <a:rPr kumimoji="1" lang="zh-CN" altLang="en-US" sz="2800" b="1" dirty="0">
                <a:latin typeface="Times New Roman" pitchFamily="18" charset="0"/>
                <a:ea typeface="+mj-ea"/>
                <a:cs typeface="Times New Roman" pitchFamily="18" charset="0"/>
                <a:sym typeface="Symbol" pitchFamily="18" charset="2"/>
              </a:rPr>
              <a:t></a:t>
            </a:r>
            <a:r>
              <a:rPr kumimoji="1" lang="en-US" altLang="zh-CN" sz="2800" b="1" dirty="0">
                <a:latin typeface="Times New Roman" pitchFamily="18" charset="0"/>
                <a:ea typeface="+mj-ea"/>
                <a:cs typeface="Times New Roman" pitchFamily="18" charset="0"/>
              </a:rPr>
              <a:t>g</a:t>
            </a:r>
            <a:r>
              <a:rPr kumimoji="1" lang="zh-CN" altLang="en-US" sz="2800" b="1" dirty="0">
                <a:latin typeface="Times New Roman" pitchFamily="18" charset="0"/>
                <a:ea typeface="+mj-ea"/>
                <a:cs typeface="Times New Roman" pitchFamily="18" charset="0"/>
              </a:rPr>
              <a:t>级物质）</a:t>
            </a:r>
          </a:p>
          <a:p>
            <a:r>
              <a:rPr kumimoji="1" lang="zh-CN" altLang="en-US" sz="2800" b="1" dirty="0">
                <a:solidFill>
                  <a:schemeClr val="accent2"/>
                </a:solidFill>
                <a:latin typeface="Times New Roman" pitchFamily="18" charset="0"/>
                <a:ea typeface="+mj-ea"/>
                <a:cs typeface="Times New Roman" pitchFamily="18" charset="0"/>
              </a:rPr>
              <a:t>           </a:t>
            </a:r>
            <a:r>
              <a:rPr kumimoji="1" lang="zh-CN" altLang="en-US" sz="2800" b="1" dirty="0">
                <a:latin typeface="Times New Roman" pitchFamily="18" charset="0"/>
                <a:ea typeface="+mj-ea"/>
                <a:cs typeface="Times New Roman" pitchFamily="18" charset="0"/>
              </a:rPr>
              <a:t>（</a:t>
            </a:r>
            <a:r>
              <a:rPr kumimoji="1" lang="en-US" altLang="zh-CN" sz="2800" b="1" dirty="0">
                <a:solidFill>
                  <a:srgbClr val="FF0000"/>
                </a:solidFill>
                <a:latin typeface="Times New Roman" pitchFamily="18" charset="0"/>
                <a:ea typeface="+mj-ea"/>
                <a:cs typeface="Times New Roman" pitchFamily="18" charset="0"/>
              </a:rPr>
              <a:t>P</a:t>
            </a:r>
            <a:r>
              <a:rPr kumimoji="1" lang="en-US" altLang="zh-CN" sz="2800" b="1" dirty="0">
                <a:latin typeface="Times New Roman" pitchFamily="18" charset="0"/>
                <a:ea typeface="+mj-ea"/>
                <a:cs typeface="Times New Roman" pitchFamily="18" charset="0"/>
              </a:rPr>
              <a:t>aper </a:t>
            </a:r>
            <a:r>
              <a:rPr kumimoji="1" lang="en-US" altLang="zh-CN" sz="2800" b="1" dirty="0">
                <a:solidFill>
                  <a:srgbClr val="FF0000"/>
                </a:solidFill>
                <a:latin typeface="Times New Roman" pitchFamily="18" charset="0"/>
                <a:ea typeface="+mj-ea"/>
                <a:cs typeface="Times New Roman" pitchFamily="18" charset="0"/>
              </a:rPr>
              <a:t>C</a:t>
            </a:r>
            <a:r>
              <a:rPr kumimoji="1" lang="en-US" altLang="zh-CN" sz="2800" b="1" dirty="0">
                <a:latin typeface="Times New Roman" pitchFamily="18" charset="0"/>
                <a:ea typeface="+mj-ea"/>
                <a:cs typeface="Times New Roman" pitchFamily="18" charset="0"/>
              </a:rPr>
              <a:t>hromatography</a:t>
            </a:r>
            <a:r>
              <a:rPr kumimoji="1" lang="zh-CN" altLang="en-US" sz="2800" b="1" dirty="0">
                <a:latin typeface="Times New Roman" pitchFamily="18" charset="0"/>
                <a:ea typeface="+mj-ea"/>
                <a:cs typeface="Times New Roman" pitchFamily="18" charset="0"/>
              </a:rPr>
              <a:t>）</a:t>
            </a:r>
          </a:p>
        </p:txBody>
      </p:sp>
      <p:graphicFrame>
        <p:nvGraphicFramePr>
          <p:cNvPr id="1600516" name="Object 4"/>
          <p:cNvGraphicFramePr>
            <a:graphicFrameLocks noChangeAspect="1"/>
          </p:cNvGraphicFramePr>
          <p:nvPr/>
        </p:nvGraphicFramePr>
        <p:xfrm>
          <a:off x="3505200" y="5324498"/>
          <a:ext cx="2705100" cy="1390650"/>
        </p:xfrm>
        <a:graphic>
          <a:graphicData uri="http://schemas.openxmlformats.org/presentationml/2006/ole">
            <mc:AlternateContent xmlns:mc="http://schemas.openxmlformats.org/markup-compatibility/2006">
              <mc:Choice xmlns:v="urn:schemas-microsoft-com:vml" Requires="v">
                <p:oleObj spid="_x0000_s27660" name="Equation" r:id="rId3" imgW="914400" imgH="469900" progId="">
                  <p:embed/>
                </p:oleObj>
              </mc:Choice>
              <mc:Fallback>
                <p:oleObj name="Equation" r:id="rId3" imgW="914400" imgH="469900" progId="">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5324498"/>
                        <a:ext cx="2705100" cy="1390650"/>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
        <p:nvSpPr>
          <p:cNvPr id="28678" name="Text Box 5"/>
          <p:cNvSpPr txBox="1">
            <a:spLocks noChangeArrowheads="1"/>
          </p:cNvSpPr>
          <p:nvPr/>
        </p:nvSpPr>
        <p:spPr bwMode="auto">
          <a:xfrm>
            <a:off x="533400" y="1643050"/>
            <a:ext cx="8324880" cy="1370183"/>
          </a:xfrm>
          <a:prstGeom prst="rect">
            <a:avLst/>
          </a:prstGeom>
          <a:noFill/>
          <a:ln w="9525">
            <a:noFill/>
            <a:miter lim="800000"/>
            <a:headEnd/>
            <a:tailEnd/>
          </a:ln>
        </p:spPr>
        <p:txBody>
          <a:bodyPr wrap="square">
            <a:spAutoFit/>
          </a:bodyPr>
          <a:lstStyle/>
          <a:p>
            <a:pPr>
              <a:lnSpc>
                <a:spcPct val="150000"/>
              </a:lnSpc>
              <a:spcBef>
                <a:spcPct val="20000"/>
              </a:spcBef>
            </a:pPr>
            <a:r>
              <a:rPr kumimoji="1" lang="zh-CN" altLang="en-US" sz="2800" b="1" dirty="0">
                <a:solidFill>
                  <a:srgbClr val="FF0000"/>
                </a:solidFill>
                <a:latin typeface="+mn-ea"/>
                <a:ea typeface="+mn-ea"/>
              </a:rPr>
              <a:t>固定相</a:t>
            </a:r>
            <a:r>
              <a:rPr kumimoji="1" lang="en-US" altLang="zh-CN" sz="2800" b="1" dirty="0">
                <a:latin typeface="+mn-ea"/>
                <a:ea typeface="+mn-ea"/>
              </a:rPr>
              <a:t>——</a:t>
            </a:r>
            <a:r>
              <a:rPr kumimoji="1" lang="zh-CN" altLang="en-US" sz="2800" b="1" dirty="0">
                <a:latin typeface="+mn-ea"/>
                <a:ea typeface="+mn-ea"/>
              </a:rPr>
              <a:t>滤纸上的吸附水</a:t>
            </a:r>
          </a:p>
          <a:p>
            <a:pPr>
              <a:lnSpc>
                <a:spcPct val="150000"/>
              </a:lnSpc>
              <a:spcBef>
                <a:spcPct val="20000"/>
              </a:spcBef>
            </a:pPr>
            <a:r>
              <a:rPr kumimoji="1" lang="zh-CN" altLang="en-US" sz="2800" b="1" dirty="0">
                <a:solidFill>
                  <a:srgbClr val="FF0000"/>
                </a:solidFill>
                <a:latin typeface="+mn-ea"/>
                <a:ea typeface="+mn-ea"/>
              </a:rPr>
              <a:t>流动相</a:t>
            </a:r>
            <a:r>
              <a:rPr kumimoji="1" lang="en-US" altLang="zh-CN" sz="2800" b="1" dirty="0">
                <a:latin typeface="+mn-ea"/>
                <a:ea typeface="+mn-ea"/>
              </a:rPr>
              <a:t>——</a:t>
            </a:r>
            <a:r>
              <a:rPr kumimoji="1" lang="zh-CN" altLang="en-US" sz="2800" b="1" dirty="0">
                <a:latin typeface="+mn-ea"/>
                <a:ea typeface="+mn-ea"/>
              </a:rPr>
              <a:t>溶剂（乙醇、丙酮及与水不相溶的溶剂）</a:t>
            </a:r>
          </a:p>
        </p:txBody>
      </p:sp>
    </p:spTree>
    <p:extLst>
      <p:ext uri="{BB962C8B-B14F-4D97-AF65-F5344CB8AC3E}">
        <p14:creationId xmlns:p14="http://schemas.microsoft.com/office/powerpoint/2010/main" val="206681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00514">
                                            <p:txEl>
                                              <p:pRg st="0" end="0"/>
                                            </p:txEl>
                                          </p:spTgt>
                                        </p:tgtEl>
                                        <p:attrNameLst>
                                          <p:attrName>style.visibility</p:attrName>
                                        </p:attrNameLst>
                                      </p:cBhvr>
                                      <p:to>
                                        <p:strVal val="visible"/>
                                      </p:to>
                                    </p:set>
                                    <p:animEffect transition="in" filter="wipe(up)">
                                      <p:cBhvr>
                                        <p:cTn id="7" dur="500"/>
                                        <p:tgtEl>
                                          <p:spTgt spid="16005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00516"/>
                                        </p:tgtEl>
                                        <p:attrNameLst>
                                          <p:attrName>style.visibility</p:attrName>
                                        </p:attrNameLst>
                                      </p:cBhvr>
                                      <p:to>
                                        <p:strVal val="visible"/>
                                      </p:to>
                                    </p:set>
                                    <p:animEffect transition="in" filter="wipe(up)">
                                      <p:cBhvr>
                                        <p:cTn id="12" dur="500"/>
                                        <p:tgtEl>
                                          <p:spTgt spid="1600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0514" grpId="0" build="p"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Text Box 2"/>
          <p:cNvSpPr txBox="1">
            <a:spLocks noChangeArrowheads="1"/>
          </p:cNvSpPr>
          <p:nvPr/>
        </p:nvSpPr>
        <p:spPr bwMode="auto">
          <a:xfrm>
            <a:off x="571472" y="571480"/>
            <a:ext cx="3124200" cy="584775"/>
          </a:xfrm>
          <a:prstGeom prst="rect">
            <a:avLst/>
          </a:prstGeom>
          <a:noFill/>
          <a:ln w="9525">
            <a:noFill/>
            <a:miter lim="800000"/>
            <a:headEnd/>
            <a:tailEnd/>
          </a:ln>
        </p:spPr>
        <p:txBody>
          <a:bodyPr>
            <a:spAutoFit/>
          </a:bodyPr>
          <a:lstStyle/>
          <a:p>
            <a:pPr>
              <a:spcBef>
                <a:spcPct val="0"/>
              </a:spcBef>
            </a:pPr>
            <a:r>
              <a:rPr kumimoji="1" lang="zh-CN" altLang="en-US" sz="3200" b="1" dirty="0">
                <a:latin typeface="+mn-ea"/>
                <a:ea typeface="+mn-ea"/>
              </a:rPr>
              <a:t>纸色谱示意图</a:t>
            </a:r>
          </a:p>
        </p:txBody>
      </p:sp>
      <p:sp>
        <p:nvSpPr>
          <p:cNvPr id="1601539" name="Text Box 3"/>
          <p:cNvSpPr txBox="1">
            <a:spLocks noChangeArrowheads="1"/>
          </p:cNvSpPr>
          <p:nvPr/>
        </p:nvSpPr>
        <p:spPr bwMode="auto">
          <a:xfrm>
            <a:off x="4572000" y="4876800"/>
            <a:ext cx="4267200" cy="523220"/>
          </a:xfrm>
          <a:prstGeom prst="rect">
            <a:avLst/>
          </a:prstGeom>
          <a:noFill/>
          <a:ln w="9525">
            <a:noFill/>
            <a:miter lim="800000"/>
            <a:headEnd/>
            <a:tailEnd/>
          </a:ln>
        </p:spPr>
        <p:txBody>
          <a:bodyPr>
            <a:spAutoFit/>
          </a:bodyPr>
          <a:lstStyle/>
          <a:p>
            <a:r>
              <a:rPr kumimoji="1" lang="zh-CN" altLang="en-US" sz="2400" b="1" dirty="0">
                <a:latin typeface="Times New Roman" pitchFamily="18" charset="0"/>
                <a:cs typeface="Times New Roman" pitchFamily="18" charset="0"/>
                <a:sym typeface="cajcd fntlt" pitchFamily="18" charset="2"/>
              </a:rPr>
              <a:t>△</a:t>
            </a:r>
            <a:r>
              <a:rPr kumimoji="1" lang="en-US" altLang="zh-CN" sz="2800" b="1" i="1" dirty="0" err="1">
                <a:latin typeface="Times New Roman" pitchFamily="18" charset="0"/>
                <a:cs typeface="Times New Roman" pitchFamily="18" charset="0"/>
                <a:sym typeface="Symbol" pitchFamily="18" charset="2"/>
              </a:rPr>
              <a:t>R</a:t>
            </a:r>
            <a:r>
              <a:rPr kumimoji="1" lang="en-US" altLang="zh-CN" sz="2800" b="1" baseline="-25000" dirty="0" err="1">
                <a:latin typeface="Times New Roman" pitchFamily="18" charset="0"/>
                <a:cs typeface="Times New Roman" pitchFamily="18" charset="0"/>
                <a:sym typeface="Symbol" pitchFamily="18" charset="2"/>
              </a:rPr>
              <a:t>f</a:t>
            </a:r>
            <a:r>
              <a:rPr kumimoji="1" lang="en-US" altLang="zh-CN" sz="2800" b="1" baseline="-25000" dirty="0">
                <a:latin typeface="Times New Roman" pitchFamily="18" charset="0"/>
                <a:cs typeface="Times New Roman" pitchFamily="18" charset="0"/>
                <a:sym typeface="Symbol" pitchFamily="18" charset="2"/>
              </a:rPr>
              <a:t> </a:t>
            </a:r>
            <a:r>
              <a:rPr kumimoji="1" lang="en-US" altLang="zh-CN" sz="2800" b="1" dirty="0">
                <a:latin typeface="Times New Roman" pitchFamily="18" charset="0"/>
                <a:cs typeface="Times New Roman" pitchFamily="18" charset="0"/>
                <a:sym typeface="Symbol" pitchFamily="18" charset="2"/>
              </a:rPr>
              <a:t>&gt; 0.02</a:t>
            </a:r>
            <a:r>
              <a:rPr kumimoji="1" lang="zh-CN" altLang="en-US" sz="2800" b="1" dirty="0">
                <a:latin typeface="Times New Roman" pitchFamily="18" charset="0"/>
                <a:cs typeface="Times New Roman" pitchFamily="18" charset="0"/>
                <a:sym typeface="Symbol" pitchFamily="18" charset="2"/>
              </a:rPr>
              <a:t>，</a:t>
            </a:r>
            <a:r>
              <a:rPr kumimoji="1" lang="en-US" altLang="zh-CN" sz="2800" b="1" dirty="0">
                <a:latin typeface="Times New Roman" pitchFamily="18" charset="0"/>
                <a:cs typeface="Times New Roman" pitchFamily="18" charset="0"/>
                <a:sym typeface="Symbol" pitchFamily="18" charset="2"/>
              </a:rPr>
              <a:t>A</a:t>
            </a:r>
            <a:r>
              <a:rPr kumimoji="1" lang="zh-CN" altLang="en-US" sz="2800" b="1" dirty="0">
                <a:latin typeface="Times New Roman" pitchFamily="18" charset="0"/>
                <a:cs typeface="Times New Roman" pitchFamily="18" charset="0"/>
                <a:sym typeface="Symbol" pitchFamily="18" charset="2"/>
              </a:rPr>
              <a:t>、</a:t>
            </a:r>
            <a:r>
              <a:rPr kumimoji="1" lang="en-US" altLang="zh-CN" sz="2800" b="1" dirty="0">
                <a:latin typeface="Times New Roman" pitchFamily="18" charset="0"/>
                <a:cs typeface="Times New Roman" pitchFamily="18" charset="0"/>
                <a:sym typeface="Symbol" pitchFamily="18" charset="2"/>
              </a:rPr>
              <a:t>B</a:t>
            </a:r>
            <a:r>
              <a:rPr kumimoji="1" lang="zh-CN" altLang="en-US" sz="2800" b="1" dirty="0">
                <a:latin typeface="Times New Roman" pitchFamily="18" charset="0"/>
                <a:cs typeface="Times New Roman" pitchFamily="18" charset="0"/>
                <a:sym typeface="Symbol" pitchFamily="18" charset="2"/>
              </a:rPr>
              <a:t>可分离</a:t>
            </a:r>
            <a:r>
              <a:rPr kumimoji="1" lang="en-US" altLang="zh-CN" sz="2800" b="1" dirty="0">
                <a:latin typeface="Times New Roman" pitchFamily="18" charset="0"/>
                <a:cs typeface="Times New Roman" pitchFamily="18" charset="0"/>
                <a:sym typeface="Symbol" pitchFamily="18" charset="2"/>
              </a:rPr>
              <a:t>.</a:t>
            </a:r>
            <a:endParaRPr kumimoji="1" lang="en-US" altLang="zh-CN" sz="2800" b="1" dirty="0">
              <a:latin typeface="Times New Roman" pitchFamily="18" charset="0"/>
              <a:cs typeface="Times New Roman" pitchFamily="18" charset="0"/>
            </a:endParaRPr>
          </a:p>
        </p:txBody>
      </p:sp>
      <p:graphicFrame>
        <p:nvGraphicFramePr>
          <p:cNvPr id="1601540" name="Object 4"/>
          <p:cNvGraphicFramePr>
            <a:graphicFrameLocks noChangeAspect="1"/>
          </p:cNvGraphicFramePr>
          <p:nvPr/>
        </p:nvGraphicFramePr>
        <p:xfrm>
          <a:off x="5029200" y="1143000"/>
          <a:ext cx="3190875" cy="3352800"/>
        </p:xfrm>
        <a:graphic>
          <a:graphicData uri="http://schemas.openxmlformats.org/presentationml/2006/ole">
            <mc:AlternateContent xmlns:mc="http://schemas.openxmlformats.org/markup-compatibility/2006">
              <mc:Choice xmlns:v="urn:schemas-microsoft-com:vml" Requires="v">
                <p:oleObj spid="_x0000_s28692" name="Equation" r:id="rId3" imgW="1257300" imgH="1320800" progId="">
                  <p:embed/>
                </p:oleObj>
              </mc:Choice>
              <mc:Fallback>
                <p:oleObj name="Equation" r:id="rId3" imgW="1257300" imgH="1320800" progId="">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143000"/>
                        <a:ext cx="3190875" cy="335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p:cNvGrpSpPr>
            <a:grpSpLocks/>
          </p:cNvGrpSpPr>
          <p:nvPr/>
        </p:nvGrpSpPr>
        <p:grpSpPr bwMode="auto">
          <a:xfrm>
            <a:off x="339725" y="1785926"/>
            <a:ext cx="4095751" cy="4256088"/>
            <a:chOff x="144" y="1152"/>
            <a:chExt cx="2580" cy="2681"/>
          </a:xfrm>
        </p:grpSpPr>
        <p:grpSp>
          <p:nvGrpSpPr>
            <p:cNvPr id="29705" name="Group 6"/>
            <p:cNvGrpSpPr>
              <a:grpSpLocks/>
            </p:cNvGrpSpPr>
            <p:nvPr/>
          </p:nvGrpSpPr>
          <p:grpSpPr bwMode="auto">
            <a:xfrm>
              <a:off x="288" y="1152"/>
              <a:ext cx="2436" cy="2472"/>
              <a:chOff x="240" y="480"/>
              <a:chExt cx="2436" cy="2472"/>
            </a:xfrm>
          </p:grpSpPr>
          <p:graphicFrame>
            <p:nvGraphicFramePr>
              <p:cNvPr id="29699" name="Object 7"/>
              <p:cNvGraphicFramePr>
                <a:graphicFrameLocks noChangeAspect="1"/>
              </p:cNvGraphicFramePr>
              <p:nvPr/>
            </p:nvGraphicFramePr>
            <p:xfrm>
              <a:off x="240" y="480"/>
              <a:ext cx="1767" cy="2472"/>
            </p:xfrm>
            <a:graphic>
              <a:graphicData uri="http://schemas.openxmlformats.org/presentationml/2006/ole">
                <mc:AlternateContent xmlns:mc="http://schemas.openxmlformats.org/markup-compatibility/2006">
                  <mc:Choice xmlns:v="urn:schemas-microsoft-com:vml" Requires="v">
                    <p:oleObj spid="_x0000_s28693" name="位图图像" r:id="rId5" imgW="2580952" imgH="3629532" progId="PBrush">
                      <p:embed/>
                    </p:oleObj>
                  </mc:Choice>
                  <mc:Fallback>
                    <p:oleObj name="位图图像" r:id="rId5" imgW="2580952" imgH="3629532" progId="PBrush">
                      <p:embed/>
                      <p:pic>
                        <p:nvPicPr>
                          <p:cNvPr id="0"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 y="480"/>
                            <a:ext cx="1767" cy="2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10" name="Text Box 8"/>
              <p:cNvSpPr txBox="1">
                <a:spLocks noChangeArrowheads="1"/>
              </p:cNvSpPr>
              <p:nvPr/>
            </p:nvSpPr>
            <p:spPr bwMode="auto">
              <a:xfrm>
                <a:off x="1909" y="895"/>
                <a:ext cx="702" cy="233"/>
              </a:xfrm>
              <a:prstGeom prst="rect">
                <a:avLst/>
              </a:prstGeom>
              <a:solidFill>
                <a:srgbClr val="FFFF66"/>
              </a:solidFill>
              <a:ln w="9525">
                <a:solidFill>
                  <a:schemeClr val="tx1"/>
                </a:solidFill>
                <a:miter lim="800000"/>
                <a:headEnd/>
                <a:tailEnd/>
              </a:ln>
            </p:spPr>
            <p:txBody>
              <a:bodyPr wrap="none">
                <a:spAutoFit/>
              </a:bodyPr>
              <a:lstStyle/>
              <a:p>
                <a:pPr>
                  <a:spcBef>
                    <a:spcPct val="0"/>
                  </a:spcBef>
                </a:pPr>
                <a:r>
                  <a:rPr kumimoji="1" lang="zh-CN" altLang="en-US" b="1"/>
                  <a:t>溶剂前沿</a:t>
                </a:r>
              </a:p>
            </p:txBody>
          </p:sp>
          <p:sp>
            <p:nvSpPr>
              <p:cNvPr id="29711" name="Text Box 9"/>
              <p:cNvSpPr txBox="1">
                <a:spLocks noChangeArrowheads="1"/>
              </p:cNvSpPr>
              <p:nvPr/>
            </p:nvSpPr>
            <p:spPr bwMode="auto">
              <a:xfrm>
                <a:off x="1909" y="2141"/>
                <a:ext cx="767" cy="427"/>
              </a:xfrm>
              <a:prstGeom prst="rect">
                <a:avLst/>
              </a:prstGeom>
              <a:solidFill>
                <a:srgbClr val="FFFF66"/>
              </a:solidFill>
              <a:ln w="9525">
                <a:solidFill>
                  <a:schemeClr val="tx1"/>
                </a:solidFill>
                <a:miter lim="800000"/>
                <a:headEnd/>
                <a:tailEnd/>
              </a:ln>
            </p:spPr>
            <p:txBody>
              <a:bodyPr wrap="none">
                <a:spAutoFit/>
              </a:bodyPr>
              <a:lstStyle/>
              <a:p>
                <a:pPr>
                  <a:spcBef>
                    <a:spcPct val="0"/>
                  </a:spcBef>
                </a:pPr>
                <a:r>
                  <a:rPr kumimoji="1" lang="zh-CN" altLang="en-US" b="1"/>
                  <a:t>起始线</a:t>
                </a:r>
              </a:p>
              <a:p>
                <a:pPr>
                  <a:spcBef>
                    <a:spcPct val="0"/>
                  </a:spcBef>
                </a:pPr>
                <a:r>
                  <a:rPr kumimoji="1" lang="zh-CN" altLang="en-US" sz="2000" b="1"/>
                  <a:t>（原点）</a:t>
                </a:r>
              </a:p>
            </p:txBody>
          </p:sp>
          <p:sp>
            <p:nvSpPr>
              <p:cNvPr id="29712" name="Text Box 10"/>
              <p:cNvSpPr txBox="1">
                <a:spLocks noChangeArrowheads="1"/>
              </p:cNvSpPr>
              <p:nvPr/>
            </p:nvSpPr>
            <p:spPr bwMode="auto">
              <a:xfrm>
                <a:off x="1700" y="2712"/>
                <a:ext cx="556" cy="233"/>
              </a:xfrm>
              <a:prstGeom prst="rect">
                <a:avLst/>
              </a:prstGeom>
              <a:solidFill>
                <a:srgbClr val="FFFF66"/>
              </a:solidFill>
              <a:ln w="9525">
                <a:solidFill>
                  <a:schemeClr val="tx1"/>
                </a:solidFill>
                <a:miter lim="800000"/>
                <a:headEnd/>
                <a:tailEnd/>
              </a:ln>
            </p:spPr>
            <p:txBody>
              <a:bodyPr wrap="none">
                <a:spAutoFit/>
              </a:bodyPr>
              <a:lstStyle/>
              <a:p>
                <a:pPr>
                  <a:spcBef>
                    <a:spcPct val="0"/>
                  </a:spcBef>
                </a:pPr>
                <a:r>
                  <a:rPr kumimoji="1" lang="zh-CN" altLang="en-US" b="1"/>
                  <a:t>展开剂</a:t>
                </a:r>
              </a:p>
            </p:txBody>
          </p:sp>
          <p:sp>
            <p:nvSpPr>
              <p:cNvPr id="29713" name="Text Box 11"/>
              <p:cNvSpPr txBox="1">
                <a:spLocks noChangeArrowheads="1"/>
              </p:cNvSpPr>
              <p:nvPr/>
            </p:nvSpPr>
            <p:spPr bwMode="auto">
              <a:xfrm>
                <a:off x="1728" y="1440"/>
                <a:ext cx="192" cy="233"/>
              </a:xfrm>
              <a:prstGeom prst="rect">
                <a:avLst/>
              </a:prstGeom>
              <a:noFill/>
              <a:ln w="9525">
                <a:noFill/>
                <a:miter lim="800000"/>
                <a:headEnd/>
                <a:tailEnd/>
              </a:ln>
            </p:spPr>
            <p:txBody>
              <a:bodyPr>
                <a:spAutoFit/>
              </a:bodyPr>
              <a:lstStyle/>
              <a:p>
                <a:r>
                  <a:rPr kumimoji="1" lang="en-US" altLang="zh-CN" b="1">
                    <a:solidFill>
                      <a:schemeClr val="accent2"/>
                    </a:solidFill>
                    <a:ea typeface="宋体" pitchFamily="2" charset="-122"/>
                  </a:rPr>
                  <a:t>y</a:t>
                </a:r>
              </a:p>
            </p:txBody>
          </p:sp>
          <p:sp>
            <p:nvSpPr>
              <p:cNvPr id="29714" name="Text Box 12"/>
              <p:cNvSpPr txBox="1">
                <a:spLocks noChangeArrowheads="1"/>
              </p:cNvSpPr>
              <p:nvPr/>
            </p:nvSpPr>
            <p:spPr bwMode="auto">
              <a:xfrm>
                <a:off x="1536" y="1584"/>
                <a:ext cx="480" cy="233"/>
              </a:xfrm>
              <a:prstGeom prst="rect">
                <a:avLst/>
              </a:prstGeom>
              <a:noFill/>
              <a:ln w="9525">
                <a:noFill/>
                <a:miter lim="800000"/>
                <a:headEnd/>
                <a:tailEnd/>
              </a:ln>
            </p:spPr>
            <p:txBody>
              <a:bodyPr>
                <a:spAutoFit/>
              </a:bodyPr>
              <a:lstStyle/>
              <a:p>
                <a:r>
                  <a:rPr kumimoji="1" lang="en-US" altLang="zh-CN" b="1" i="1">
                    <a:solidFill>
                      <a:schemeClr val="accent2"/>
                    </a:solidFill>
                    <a:ea typeface="宋体" pitchFamily="2" charset="-122"/>
                  </a:rPr>
                  <a:t>x</a:t>
                </a:r>
                <a:r>
                  <a:rPr kumimoji="1" lang="en-US" altLang="zh-CN" b="1" baseline="-25000">
                    <a:solidFill>
                      <a:schemeClr val="accent2"/>
                    </a:solidFill>
                    <a:ea typeface="宋体" pitchFamily="2" charset="-122"/>
                  </a:rPr>
                  <a:t>2</a:t>
                </a:r>
              </a:p>
            </p:txBody>
          </p:sp>
          <p:sp>
            <p:nvSpPr>
              <p:cNvPr id="29715" name="Text Box 13"/>
              <p:cNvSpPr txBox="1">
                <a:spLocks noChangeArrowheads="1"/>
              </p:cNvSpPr>
              <p:nvPr/>
            </p:nvSpPr>
            <p:spPr bwMode="auto">
              <a:xfrm>
                <a:off x="1440" y="2016"/>
                <a:ext cx="480" cy="233"/>
              </a:xfrm>
              <a:prstGeom prst="rect">
                <a:avLst/>
              </a:prstGeom>
              <a:noFill/>
              <a:ln w="9525">
                <a:noFill/>
                <a:miter lim="800000"/>
                <a:headEnd/>
                <a:tailEnd/>
              </a:ln>
            </p:spPr>
            <p:txBody>
              <a:bodyPr>
                <a:spAutoFit/>
              </a:bodyPr>
              <a:lstStyle/>
              <a:p>
                <a:r>
                  <a:rPr kumimoji="1" lang="en-US" altLang="zh-CN" b="1" i="1">
                    <a:solidFill>
                      <a:schemeClr val="accent2"/>
                    </a:solidFill>
                    <a:ea typeface="宋体" pitchFamily="2" charset="-122"/>
                  </a:rPr>
                  <a:t>x</a:t>
                </a:r>
                <a:r>
                  <a:rPr kumimoji="1" lang="en-US" altLang="zh-CN" b="1" baseline="-25000">
                    <a:solidFill>
                      <a:schemeClr val="accent2"/>
                    </a:solidFill>
                    <a:ea typeface="宋体" pitchFamily="2" charset="-122"/>
                  </a:rPr>
                  <a:t>1</a:t>
                </a:r>
              </a:p>
            </p:txBody>
          </p:sp>
        </p:grpSp>
        <p:sp>
          <p:nvSpPr>
            <p:cNvPr id="29706" name="Text Box 14"/>
            <p:cNvSpPr txBox="1">
              <a:spLocks noChangeArrowheads="1"/>
            </p:cNvSpPr>
            <p:nvPr/>
          </p:nvSpPr>
          <p:spPr bwMode="auto">
            <a:xfrm>
              <a:off x="528" y="3600"/>
              <a:ext cx="912" cy="233"/>
            </a:xfrm>
            <a:prstGeom prst="rect">
              <a:avLst/>
            </a:prstGeom>
            <a:solidFill>
              <a:srgbClr val="FFFF66"/>
            </a:solidFill>
            <a:ln w="9525">
              <a:solidFill>
                <a:schemeClr val="tx1"/>
              </a:solidFill>
              <a:miter lim="800000"/>
              <a:headEnd/>
              <a:tailEnd/>
            </a:ln>
          </p:spPr>
          <p:txBody>
            <a:bodyPr>
              <a:spAutoFit/>
            </a:bodyPr>
            <a:lstStyle/>
            <a:p>
              <a:r>
                <a:rPr kumimoji="1" lang="zh-CN" altLang="en-US" b="1"/>
                <a:t>层析缸</a:t>
              </a:r>
            </a:p>
          </p:txBody>
        </p:sp>
        <p:sp>
          <p:nvSpPr>
            <p:cNvPr id="29707" name="Line 15"/>
            <p:cNvSpPr>
              <a:spLocks noChangeShapeType="1"/>
            </p:cNvSpPr>
            <p:nvPr/>
          </p:nvSpPr>
          <p:spPr bwMode="auto">
            <a:xfrm>
              <a:off x="768" y="3456"/>
              <a:ext cx="96" cy="192"/>
            </a:xfrm>
            <a:prstGeom prst="line">
              <a:avLst/>
            </a:prstGeom>
            <a:noFill/>
            <a:ln w="28575">
              <a:solidFill>
                <a:schemeClr val="tx1"/>
              </a:solidFill>
              <a:round/>
              <a:headEnd/>
              <a:tailEnd type="triangle" w="med" len="med"/>
            </a:ln>
          </p:spPr>
          <p:txBody>
            <a:bodyPr/>
            <a:lstStyle/>
            <a:p>
              <a:endParaRPr lang="zh-CN" altLang="en-US" b="1"/>
            </a:p>
          </p:txBody>
        </p:sp>
        <p:sp>
          <p:nvSpPr>
            <p:cNvPr id="29708" name="Text Box 16"/>
            <p:cNvSpPr txBox="1">
              <a:spLocks noChangeArrowheads="1"/>
            </p:cNvSpPr>
            <p:nvPr/>
          </p:nvSpPr>
          <p:spPr bwMode="auto">
            <a:xfrm>
              <a:off x="144" y="1632"/>
              <a:ext cx="288" cy="582"/>
            </a:xfrm>
            <a:prstGeom prst="rect">
              <a:avLst/>
            </a:prstGeom>
            <a:solidFill>
              <a:srgbClr val="FFFF66"/>
            </a:solidFill>
            <a:ln w="9525">
              <a:solidFill>
                <a:schemeClr val="tx1"/>
              </a:solidFill>
              <a:miter lim="800000"/>
              <a:headEnd/>
              <a:tailEnd/>
            </a:ln>
          </p:spPr>
          <p:txBody>
            <a:bodyPr>
              <a:spAutoFit/>
            </a:bodyPr>
            <a:lstStyle/>
            <a:p>
              <a:r>
                <a:rPr kumimoji="1" lang="zh-CN" altLang="en-US" b="1"/>
                <a:t>层析纸</a:t>
              </a:r>
            </a:p>
          </p:txBody>
        </p:sp>
        <p:sp>
          <p:nvSpPr>
            <p:cNvPr id="29709" name="Line 17"/>
            <p:cNvSpPr>
              <a:spLocks noChangeShapeType="1"/>
            </p:cNvSpPr>
            <p:nvPr/>
          </p:nvSpPr>
          <p:spPr bwMode="auto">
            <a:xfrm flipH="1" flipV="1">
              <a:off x="432" y="2064"/>
              <a:ext cx="528" cy="192"/>
            </a:xfrm>
            <a:prstGeom prst="line">
              <a:avLst/>
            </a:prstGeom>
            <a:noFill/>
            <a:ln w="28575">
              <a:solidFill>
                <a:schemeClr val="tx1"/>
              </a:solidFill>
              <a:round/>
              <a:headEnd/>
              <a:tailEnd type="triangle" w="med" len="med"/>
            </a:ln>
          </p:spPr>
          <p:txBody>
            <a:bodyPr/>
            <a:lstStyle/>
            <a:p>
              <a:endParaRPr lang="zh-CN" altLang="en-US" b="1"/>
            </a:p>
          </p:txBody>
        </p:sp>
      </p:grpSp>
      <p:sp>
        <p:nvSpPr>
          <p:cNvPr id="1601554" name="Text Box 18"/>
          <p:cNvSpPr txBox="1">
            <a:spLocks noChangeArrowheads="1"/>
          </p:cNvSpPr>
          <p:nvPr/>
        </p:nvSpPr>
        <p:spPr bwMode="auto">
          <a:xfrm>
            <a:off x="4714876" y="5715016"/>
            <a:ext cx="3886200" cy="519113"/>
          </a:xfrm>
          <a:prstGeom prst="rect">
            <a:avLst/>
          </a:prstGeom>
          <a:solidFill>
            <a:srgbClr val="FFFFCC"/>
          </a:solidFill>
          <a:ln w="9525">
            <a:noFill/>
            <a:miter lim="800000"/>
            <a:headEnd/>
            <a:tailEnd/>
          </a:ln>
        </p:spPr>
        <p:txBody>
          <a:bodyPr>
            <a:spAutoFit/>
          </a:bodyPr>
          <a:lstStyle/>
          <a:p>
            <a:r>
              <a:rPr kumimoji="1" lang="zh-CN" altLang="en-US" sz="2800" b="1">
                <a:solidFill>
                  <a:srgbClr val="FF0000"/>
                </a:solidFill>
                <a:ea typeface="宋体" pitchFamily="2" charset="-122"/>
              </a:rPr>
              <a:t>与标样比较可定性鉴定</a:t>
            </a:r>
          </a:p>
        </p:txBody>
      </p:sp>
    </p:spTree>
    <p:extLst>
      <p:ext uri="{BB962C8B-B14F-4D97-AF65-F5344CB8AC3E}">
        <p14:creationId xmlns:p14="http://schemas.microsoft.com/office/powerpoint/2010/main" val="300758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01540"/>
                                        </p:tgtEl>
                                        <p:attrNameLst>
                                          <p:attrName>style.visibility</p:attrName>
                                        </p:attrNameLst>
                                      </p:cBhvr>
                                      <p:to>
                                        <p:strVal val="visible"/>
                                      </p:to>
                                    </p:set>
                                    <p:animEffect transition="in" filter="wipe(up)">
                                      <p:cBhvr>
                                        <p:cTn id="12" dur="500"/>
                                        <p:tgtEl>
                                          <p:spTgt spid="16015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601539"/>
                                        </p:tgtEl>
                                        <p:attrNameLst>
                                          <p:attrName>style.visibility</p:attrName>
                                        </p:attrNameLst>
                                      </p:cBhvr>
                                      <p:to>
                                        <p:strVal val="visible"/>
                                      </p:to>
                                    </p:set>
                                    <p:animEffect transition="in" filter="wipe(up)">
                                      <p:cBhvr>
                                        <p:cTn id="17" dur="500"/>
                                        <p:tgtEl>
                                          <p:spTgt spid="16015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601554"/>
                                        </p:tgtEl>
                                        <p:attrNameLst>
                                          <p:attrName>style.visibility</p:attrName>
                                        </p:attrNameLst>
                                      </p:cBhvr>
                                      <p:to>
                                        <p:strVal val="visible"/>
                                      </p:to>
                                    </p:set>
                                    <p:animEffect transition="in" filter="wipe(up)">
                                      <p:cBhvr>
                                        <p:cTn id="22" dur="500"/>
                                        <p:tgtEl>
                                          <p:spTgt spid="1601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1539" grpId="0" autoUpdateAnimBg="0"/>
      <p:bldP spid="1601554" grpId="0" animBg="1"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Text Box 2"/>
          <p:cNvSpPr txBox="1">
            <a:spLocks noChangeArrowheads="1"/>
          </p:cNvSpPr>
          <p:nvPr/>
        </p:nvSpPr>
        <p:spPr bwMode="auto">
          <a:xfrm>
            <a:off x="914400" y="304800"/>
            <a:ext cx="7146925" cy="579438"/>
          </a:xfrm>
          <a:prstGeom prst="rect">
            <a:avLst/>
          </a:prstGeom>
          <a:noFill/>
          <a:ln w="9525">
            <a:noFill/>
            <a:miter lim="800000"/>
            <a:headEnd/>
            <a:tailEnd/>
          </a:ln>
        </p:spPr>
        <p:txBody>
          <a:bodyPr wrap="none">
            <a:spAutoFit/>
          </a:bodyPr>
          <a:lstStyle/>
          <a:p>
            <a:pPr>
              <a:spcBef>
                <a:spcPct val="0"/>
              </a:spcBef>
            </a:pPr>
            <a:r>
              <a:rPr kumimoji="1" lang="zh-CN" altLang="en-US" sz="3200" b="1" dirty="0"/>
              <a:t>定性检出氨基蒽醌试样中的各种异构体</a:t>
            </a:r>
          </a:p>
        </p:txBody>
      </p:sp>
      <p:sp>
        <p:nvSpPr>
          <p:cNvPr id="1602563" name="Text Box 3"/>
          <p:cNvSpPr txBox="1">
            <a:spLocks noChangeArrowheads="1"/>
          </p:cNvSpPr>
          <p:nvPr/>
        </p:nvSpPr>
        <p:spPr bwMode="auto">
          <a:xfrm>
            <a:off x="5943600" y="1447800"/>
            <a:ext cx="2286000" cy="4706938"/>
          </a:xfrm>
          <a:prstGeom prst="rect">
            <a:avLst/>
          </a:prstGeom>
          <a:solidFill>
            <a:srgbClr val="FFFFCC"/>
          </a:solidFill>
          <a:ln w="9525">
            <a:noFill/>
            <a:miter lim="800000"/>
            <a:headEnd/>
            <a:tailEnd/>
          </a:ln>
        </p:spPr>
        <p:txBody>
          <a:bodyPr>
            <a:spAutoFit/>
          </a:bodyPr>
          <a:lstStyle/>
          <a:p>
            <a:pPr>
              <a:lnSpc>
                <a:spcPct val="120000"/>
              </a:lnSpc>
              <a:spcBef>
                <a:spcPct val="0"/>
              </a:spcBef>
            </a:pPr>
            <a:r>
              <a:rPr kumimoji="1" lang="zh-CN" altLang="en-US" sz="2800" b="1">
                <a:solidFill>
                  <a:srgbClr val="FF0000"/>
                </a:solidFill>
                <a:latin typeface="黑体" pitchFamily="2" charset="-122"/>
              </a:rPr>
              <a:t>样品：</a:t>
            </a:r>
          </a:p>
          <a:p>
            <a:pPr>
              <a:lnSpc>
                <a:spcPct val="120000"/>
              </a:lnSpc>
              <a:spcBef>
                <a:spcPct val="0"/>
              </a:spcBef>
            </a:pPr>
            <a:r>
              <a:rPr kumimoji="1" lang="zh-CN" altLang="en-US" sz="2800" b="1">
                <a:latin typeface="黑体" pitchFamily="2" charset="-122"/>
              </a:rPr>
              <a:t>  氨基蒽醌</a:t>
            </a:r>
          </a:p>
          <a:p>
            <a:pPr>
              <a:lnSpc>
                <a:spcPct val="120000"/>
              </a:lnSpc>
              <a:spcBef>
                <a:spcPct val="0"/>
              </a:spcBef>
            </a:pPr>
            <a:r>
              <a:rPr kumimoji="1" lang="zh-CN" altLang="en-US" sz="2800" b="1">
                <a:solidFill>
                  <a:srgbClr val="FF0000"/>
                </a:solidFill>
                <a:latin typeface="黑体" pitchFamily="2" charset="-122"/>
              </a:rPr>
              <a:t>固定相：</a:t>
            </a:r>
          </a:p>
          <a:p>
            <a:pPr>
              <a:lnSpc>
                <a:spcPct val="120000"/>
              </a:lnSpc>
              <a:spcBef>
                <a:spcPct val="0"/>
              </a:spcBef>
            </a:pPr>
            <a:r>
              <a:rPr kumimoji="1" lang="zh-CN" altLang="en-US" sz="2800" b="1">
                <a:latin typeface="黑体" pitchFamily="2" charset="-122"/>
                <a:sym typeface="Symbol" pitchFamily="18" charset="2"/>
              </a:rPr>
              <a:t></a:t>
            </a:r>
            <a:r>
              <a:rPr kumimoji="1" lang="en-US" altLang="zh-CN" sz="2800" b="1">
                <a:latin typeface="黑体" pitchFamily="2" charset="-122"/>
                <a:sym typeface="Symbol" pitchFamily="18" charset="2"/>
              </a:rPr>
              <a:t>-</a:t>
            </a:r>
            <a:r>
              <a:rPr kumimoji="1" lang="zh-CN" altLang="en-US" sz="2800" b="1">
                <a:latin typeface="黑体" pitchFamily="2" charset="-122"/>
                <a:sym typeface="Symbol" pitchFamily="18" charset="2"/>
              </a:rPr>
              <a:t>溴代萘附着于滤纸纤维素上</a:t>
            </a:r>
            <a:r>
              <a:rPr kumimoji="1" lang="en-US" altLang="zh-CN" sz="2800" b="1">
                <a:latin typeface="黑体" pitchFamily="2" charset="-122"/>
                <a:sym typeface="Symbol" pitchFamily="18" charset="2"/>
              </a:rPr>
              <a:t>.</a:t>
            </a:r>
          </a:p>
          <a:p>
            <a:pPr>
              <a:lnSpc>
                <a:spcPct val="120000"/>
              </a:lnSpc>
              <a:spcBef>
                <a:spcPct val="0"/>
              </a:spcBef>
            </a:pPr>
            <a:r>
              <a:rPr kumimoji="1" lang="zh-CN" altLang="en-US" sz="2800" b="1">
                <a:solidFill>
                  <a:srgbClr val="FF0000"/>
                </a:solidFill>
                <a:latin typeface="黑体" pitchFamily="2" charset="-122"/>
                <a:sym typeface="Symbol" pitchFamily="18" charset="2"/>
              </a:rPr>
              <a:t>展开剂：</a:t>
            </a:r>
          </a:p>
          <a:p>
            <a:pPr>
              <a:lnSpc>
                <a:spcPct val="120000"/>
              </a:lnSpc>
              <a:spcBef>
                <a:spcPct val="0"/>
              </a:spcBef>
            </a:pPr>
            <a:r>
              <a:rPr kumimoji="1" lang="zh-CN" altLang="en-US" sz="2800" b="1">
                <a:latin typeface="黑体" pitchFamily="2" charset="-122"/>
                <a:sym typeface="Symbol" pitchFamily="18" charset="2"/>
              </a:rPr>
              <a:t>吡啶</a:t>
            </a:r>
            <a:r>
              <a:rPr kumimoji="1" lang="en-US" altLang="zh-CN" sz="2800" b="1">
                <a:latin typeface="黑体" pitchFamily="2" charset="-122"/>
                <a:sym typeface="Symbol" pitchFamily="18" charset="2"/>
              </a:rPr>
              <a:t>:</a:t>
            </a:r>
            <a:r>
              <a:rPr kumimoji="1" lang="zh-CN" altLang="en-US" sz="2800" b="1">
                <a:latin typeface="黑体" pitchFamily="2" charset="-122"/>
                <a:sym typeface="Symbol" pitchFamily="18" charset="2"/>
              </a:rPr>
              <a:t>水（</a:t>
            </a:r>
            <a:r>
              <a:rPr kumimoji="1" lang="en-US" altLang="zh-CN" sz="2800" b="1">
                <a:latin typeface="黑体" pitchFamily="2" charset="-122"/>
                <a:sym typeface="Symbol" pitchFamily="18" charset="2"/>
              </a:rPr>
              <a:t>1:1</a:t>
            </a:r>
            <a:r>
              <a:rPr kumimoji="1" lang="zh-CN" altLang="en-US" sz="2800" b="1">
                <a:latin typeface="黑体" pitchFamily="2" charset="-122"/>
                <a:sym typeface="Symbol" pitchFamily="18" charset="2"/>
              </a:rPr>
              <a:t>）</a:t>
            </a:r>
            <a:endParaRPr kumimoji="1" lang="zh-CN" altLang="en-US" sz="2800" b="1">
              <a:latin typeface="黑体" pitchFamily="2" charset="-122"/>
            </a:endParaRPr>
          </a:p>
        </p:txBody>
      </p:sp>
      <p:grpSp>
        <p:nvGrpSpPr>
          <p:cNvPr id="2" name="Group 4"/>
          <p:cNvGrpSpPr>
            <a:grpSpLocks/>
          </p:cNvGrpSpPr>
          <p:nvPr/>
        </p:nvGrpSpPr>
        <p:grpSpPr bwMode="auto">
          <a:xfrm>
            <a:off x="762000" y="1219200"/>
            <a:ext cx="4314825" cy="4648200"/>
            <a:chOff x="480" y="768"/>
            <a:chExt cx="2718" cy="2928"/>
          </a:xfrm>
        </p:grpSpPr>
        <p:sp>
          <p:nvSpPr>
            <p:cNvPr id="80902" name="Rectangle 5"/>
            <p:cNvSpPr>
              <a:spLocks noChangeArrowheads="1"/>
            </p:cNvSpPr>
            <p:nvPr/>
          </p:nvSpPr>
          <p:spPr bwMode="auto">
            <a:xfrm>
              <a:off x="480" y="768"/>
              <a:ext cx="960" cy="2928"/>
            </a:xfrm>
            <a:prstGeom prst="rect">
              <a:avLst/>
            </a:prstGeom>
            <a:noFill/>
            <a:ln w="38100">
              <a:solidFill>
                <a:schemeClr val="tx1"/>
              </a:solidFill>
              <a:miter lim="800000"/>
              <a:headEnd/>
              <a:tailEnd/>
            </a:ln>
          </p:spPr>
          <p:txBody>
            <a:bodyPr wrap="none" anchor="ctr"/>
            <a:lstStyle/>
            <a:p>
              <a:endParaRPr lang="zh-CN" altLang="en-US"/>
            </a:p>
          </p:txBody>
        </p:sp>
        <p:sp>
          <p:nvSpPr>
            <p:cNvPr id="80903" name="Line 6"/>
            <p:cNvSpPr>
              <a:spLocks noChangeShapeType="1"/>
            </p:cNvSpPr>
            <p:nvPr/>
          </p:nvSpPr>
          <p:spPr bwMode="auto">
            <a:xfrm>
              <a:off x="480" y="1008"/>
              <a:ext cx="960" cy="0"/>
            </a:xfrm>
            <a:prstGeom prst="line">
              <a:avLst/>
            </a:prstGeom>
            <a:noFill/>
            <a:ln w="38100">
              <a:solidFill>
                <a:schemeClr val="tx1"/>
              </a:solidFill>
              <a:prstDash val="dash"/>
              <a:round/>
              <a:headEnd/>
              <a:tailEnd/>
            </a:ln>
          </p:spPr>
          <p:txBody>
            <a:bodyPr/>
            <a:lstStyle/>
            <a:p>
              <a:endParaRPr lang="zh-CN" altLang="en-US"/>
            </a:p>
          </p:txBody>
        </p:sp>
        <p:sp>
          <p:nvSpPr>
            <p:cNvPr id="80904" name="Oval 7"/>
            <p:cNvSpPr>
              <a:spLocks noChangeArrowheads="1"/>
            </p:cNvSpPr>
            <p:nvPr/>
          </p:nvSpPr>
          <p:spPr bwMode="auto">
            <a:xfrm>
              <a:off x="864" y="1392"/>
              <a:ext cx="144" cy="144"/>
            </a:xfrm>
            <a:prstGeom prst="ellipse">
              <a:avLst/>
            </a:prstGeom>
            <a:solidFill>
              <a:srgbClr val="FF9900"/>
            </a:solidFill>
            <a:ln w="38100">
              <a:solidFill>
                <a:schemeClr val="tx1"/>
              </a:solidFill>
              <a:round/>
              <a:headEnd/>
              <a:tailEnd/>
            </a:ln>
          </p:spPr>
          <p:txBody>
            <a:bodyPr wrap="none" anchor="ctr"/>
            <a:lstStyle/>
            <a:p>
              <a:endParaRPr lang="zh-CN" altLang="en-US"/>
            </a:p>
          </p:txBody>
        </p:sp>
        <p:sp>
          <p:nvSpPr>
            <p:cNvPr id="80905" name="Oval 8"/>
            <p:cNvSpPr>
              <a:spLocks noChangeArrowheads="1"/>
            </p:cNvSpPr>
            <p:nvPr/>
          </p:nvSpPr>
          <p:spPr bwMode="auto">
            <a:xfrm>
              <a:off x="864" y="1632"/>
              <a:ext cx="144" cy="144"/>
            </a:xfrm>
            <a:prstGeom prst="ellipse">
              <a:avLst/>
            </a:prstGeom>
            <a:solidFill>
              <a:srgbClr val="FF0000"/>
            </a:solidFill>
            <a:ln w="38100">
              <a:solidFill>
                <a:schemeClr val="tx1"/>
              </a:solidFill>
              <a:round/>
              <a:headEnd/>
              <a:tailEnd/>
            </a:ln>
          </p:spPr>
          <p:txBody>
            <a:bodyPr wrap="none" anchor="ctr"/>
            <a:lstStyle/>
            <a:p>
              <a:endParaRPr lang="zh-CN" altLang="en-US"/>
            </a:p>
          </p:txBody>
        </p:sp>
        <p:sp>
          <p:nvSpPr>
            <p:cNvPr id="80906" name="Oval 9"/>
            <p:cNvSpPr>
              <a:spLocks noChangeArrowheads="1"/>
            </p:cNvSpPr>
            <p:nvPr/>
          </p:nvSpPr>
          <p:spPr bwMode="auto">
            <a:xfrm>
              <a:off x="864" y="2400"/>
              <a:ext cx="144" cy="144"/>
            </a:xfrm>
            <a:prstGeom prst="ellipse">
              <a:avLst/>
            </a:prstGeom>
            <a:solidFill>
              <a:srgbClr val="FF00FF"/>
            </a:solidFill>
            <a:ln w="38100">
              <a:solidFill>
                <a:schemeClr val="tx1"/>
              </a:solidFill>
              <a:round/>
              <a:headEnd/>
              <a:tailEnd/>
            </a:ln>
          </p:spPr>
          <p:txBody>
            <a:bodyPr wrap="none" anchor="ctr"/>
            <a:lstStyle/>
            <a:p>
              <a:endParaRPr lang="zh-CN" altLang="en-US"/>
            </a:p>
          </p:txBody>
        </p:sp>
        <p:sp>
          <p:nvSpPr>
            <p:cNvPr id="80907" name="Oval 10"/>
            <p:cNvSpPr>
              <a:spLocks noChangeArrowheads="1"/>
            </p:cNvSpPr>
            <p:nvPr/>
          </p:nvSpPr>
          <p:spPr bwMode="auto">
            <a:xfrm>
              <a:off x="864" y="2976"/>
              <a:ext cx="144" cy="144"/>
            </a:xfrm>
            <a:prstGeom prst="ellipse">
              <a:avLst/>
            </a:prstGeom>
            <a:solidFill>
              <a:srgbClr val="FFCC00"/>
            </a:solidFill>
            <a:ln w="38100">
              <a:solidFill>
                <a:schemeClr val="tx1"/>
              </a:solidFill>
              <a:round/>
              <a:headEnd/>
              <a:tailEnd/>
            </a:ln>
          </p:spPr>
          <p:txBody>
            <a:bodyPr wrap="none" anchor="ctr"/>
            <a:lstStyle/>
            <a:p>
              <a:endParaRPr lang="zh-CN" altLang="en-US"/>
            </a:p>
          </p:txBody>
        </p:sp>
        <p:sp>
          <p:nvSpPr>
            <p:cNvPr id="80908" name="Oval 11"/>
            <p:cNvSpPr>
              <a:spLocks noChangeArrowheads="1"/>
            </p:cNvSpPr>
            <p:nvPr/>
          </p:nvSpPr>
          <p:spPr bwMode="auto">
            <a:xfrm>
              <a:off x="864" y="2688"/>
              <a:ext cx="144" cy="144"/>
            </a:xfrm>
            <a:prstGeom prst="ellipse">
              <a:avLst/>
            </a:prstGeom>
            <a:solidFill>
              <a:srgbClr val="FF9900"/>
            </a:solidFill>
            <a:ln w="38100">
              <a:solidFill>
                <a:schemeClr val="tx1"/>
              </a:solidFill>
              <a:round/>
              <a:headEnd/>
              <a:tailEnd/>
            </a:ln>
          </p:spPr>
          <p:txBody>
            <a:bodyPr wrap="none" anchor="ctr"/>
            <a:lstStyle/>
            <a:p>
              <a:endParaRPr lang="zh-CN" altLang="en-US"/>
            </a:p>
          </p:txBody>
        </p:sp>
        <p:sp>
          <p:nvSpPr>
            <p:cNvPr id="80909" name="Oval 12"/>
            <p:cNvSpPr>
              <a:spLocks noChangeArrowheads="1"/>
            </p:cNvSpPr>
            <p:nvPr/>
          </p:nvSpPr>
          <p:spPr bwMode="auto">
            <a:xfrm>
              <a:off x="864" y="3312"/>
              <a:ext cx="144" cy="144"/>
            </a:xfrm>
            <a:prstGeom prst="ellipse">
              <a:avLst/>
            </a:prstGeom>
            <a:solidFill>
              <a:schemeClr val="bg1"/>
            </a:solidFill>
            <a:ln w="38100">
              <a:solidFill>
                <a:schemeClr val="tx1"/>
              </a:solidFill>
              <a:round/>
              <a:headEnd/>
              <a:tailEnd/>
            </a:ln>
          </p:spPr>
          <p:txBody>
            <a:bodyPr wrap="none" anchor="ctr"/>
            <a:lstStyle/>
            <a:p>
              <a:endParaRPr lang="zh-CN" altLang="en-US"/>
            </a:p>
          </p:txBody>
        </p:sp>
        <p:sp>
          <p:nvSpPr>
            <p:cNvPr id="80910" name="Line 13"/>
            <p:cNvSpPr>
              <a:spLocks noChangeShapeType="1"/>
            </p:cNvSpPr>
            <p:nvPr/>
          </p:nvSpPr>
          <p:spPr bwMode="auto">
            <a:xfrm>
              <a:off x="1056" y="1440"/>
              <a:ext cx="720" cy="0"/>
            </a:xfrm>
            <a:prstGeom prst="line">
              <a:avLst/>
            </a:prstGeom>
            <a:noFill/>
            <a:ln w="9525">
              <a:solidFill>
                <a:schemeClr val="tx1"/>
              </a:solidFill>
              <a:round/>
              <a:headEnd/>
              <a:tailEnd/>
            </a:ln>
          </p:spPr>
          <p:txBody>
            <a:bodyPr/>
            <a:lstStyle/>
            <a:p>
              <a:endParaRPr lang="zh-CN" altLang="en-US"/>
            </a:p>
          </p:txBody>
        </p:sp>
        <p:sp>
          <p:nvSpPr>
            <p:cNvPr id="80911" name="Text Box 14"/>
            <p:cNvSpPr txBox="1">
              <a:spLocks noChangeArrowheads="1"/>
            </p:cNvSpPr>
            <p:nvPr/>
          </p:nvSpPr>
          <p:spPr bwMode="auto">
            <a:xfrm>
              <a:off x="1862" y="1274"/>
              <a:ext cx="1230" cy="288"/>
            </a:xfrm>
            <a:prstGeom prst="rect">
              <a:avLst/>
            </a:prstGeom>
            <a:noFill/>
            <a:ln w="9525">
              <a:noFill/>
              <a:miter lim="800000"/>
              <a:headEnd/>
              <a:tailEnd/>
            </a:ln>
          </p:spPr>
          <p:txBody>
            <a:bodyPr wrap="none">
              <a:spAutoFit/>
            </a:bodyPr>
            <a:lstStyle/>
            <a:p>
              <a:pPr>
                <a:spcBef>
                  <a:spcPct val="0"/>
                </a:spcBef>
              </a:pPr>
              <a:r>
                <a:rPr kumimoji="1" lang="en-US" altLang="zh-CN" b="1"/>
                <a:t>1,7</a:t>
              </a:r>
              <a:r>
                <a:rPr kumimoji="1" lang="en-US" altLang="zh-CN" b="1">
                  <a:latin typeface="黑体" pitchFamily="2" charset="-122"/>
                </a:rPr>
                <a:t>-</a:t>
              </a:r>
              <a:r>
                <a:rPr kumimoji="1" lang="zh-CN" altLang="en-US" b="1">
                  <a:latin typeface="黑体" pitchFamily="2" charset="-122"/>
                </a:rPr>
                <a:t>氨基蒽醌</a:t>
              </a:r>
            </a:p>
          </p:txBody>
        </p:sp>
        <p:sp>
          <p:nvSpPr>
            <p:cNvPr id="80912" name="Line 15"/>
            <p:cNvSpPr>
              <a:spLocks noChangeShapeType="1"/>
            </p:cNvSpPr>
            <p:nvPr/>
          </p:nvSpPr>
          <p:spPr bwMode="auto">
            <a:xfrm>
              <a:off x="1104" y="1680"/>
              <a:ext cx="720" cy="0"/>
            </a:xfrm>
            <a:prstGeom prst="line">
              <a:avLst/>
            </a:prstGeom>
            <a:noFill/>
            <a:ln w="9525">
              <a:solidFill>
                <a:schemeClr val="tx1"/>
              </a:solidFill>
              <a:round/>
              <a:headEnd/>
              <a:tailEnd/>
            </a:ln>
          </p:spPr>
          <p:txBody>
            <a:bodyPr/>
            <a:lstStyle/>
            <a:p>
              <a:endParaRPr lang="zh-CN" altLang="en-US"/>
            </a:p>
          </p:txBody>
        </p:sp>
        <p:sp>
          <p:nvSpPr>
            <p:cNvPr id="80913" name="Text Box 16"/>
            <p:cNvSpPr txBox="1">
              <a:spLocks noChangeArrowheads="1"/>
            </p:cNvSpPr>
            <p:nvPr/>
          </p:nvSpPr>
          <p:spPr bwMode="auto">
            <a:xfrm>
              <a:off x="1872" y="1549"/>
              <a:ext cx="1244" cy="288"/>
            </a:xfrm>
            <a:prstGeom prst="rect">
              <a:avLst/>
            </a:prstGeom>
            <a:noFill/>
            <a:ln w="9525">
              <a:noFill/>
              <a:miter lim="800000"/>
              <a:headEnd/>
              <a:tailEnd/>
            </a:ln>
          </p:spPr>
          <p:txBody>
            <a:bodyPr wrap="none">
              <a:spAutoFit/>
            </a:bodyPr>
            <a:lstStyle/>
            <a:p>
              <a:pPr>
                <a:spcBef>
                  <a:spcPct val="0"/>
                </a:spcBef>
              </a:pPr>
              <a:r>
                <a:rPr kumimoji="1" lang="en-US" altLang="zh-CN" b="1"/>
                <a:t>1, 6-</a:t>
              </a:r>
              <a:r>
                <a:rPr kumimoji="1" lang="zh-CN" altLang="en-US" b="1">
                  <a:latin typeface="黑体" pitchFamily="2" charset="-122"/>
                </a:rPr>
                <a:t>氨基蒽醌</a:t>
              </a:r>
            </a:p>
          </p:txBody>
        </p:sp>
        <p:sp>
          <p:nvSpPr>
            <p:cNvPr id="80914" name="Line 17"/>
            <p:cNvSpPr>
              <a:spLocks noChangeShapeType="1"/>
            </p:cNvSpPr>
            <p:nvPr/>
          </p:nvSpPr>
          <p:spPr bwMode="auto">
            <a:xfrm>
              <a:off x="1114" y="2470"/>
              <a:ext cx="720" cy="0"/>
            </a:xfrm>
            <a:prstGeom prst="line">
              <a:avLst/>
            </a:prstGeom>
            <a:noFill/>
            <a:ln w="9525">
              <a:solidFill>
                <a:schemeClr val="tx1"/>
              </a:solidFill>
              <a:round/>
              <a:headEnd/>
              <a:tailEnd/>
            </a:ln>
          </p:spPr>
          <p:txBody>
            <a:bodyPr/>
            <a:lstStyle/>
            <a:p>
              <a:endParaRPr lang="zh-CN" altLang="en-US"/>
            </a:p>
          </p:txBody>
        </p:sp>
        <p:sp>
          <p:nvSpPr>
            <p:cNvPr id="80915" name="Text Box 18"/>
            <p:cNvSpPr txBox="1">
              <a:spLocks noChangeArrowheads="1"/>
            </p:cNvSpPr>
            <p:nvPr/>
          </p:nvSpPr>
          <p:spPr bwMode="auto">
            <a:xfrm>
              <a:off x="1920" y="2304"/>
              <a:ext cx="1278" cy="288"/>
            </a:xfrm>
            <a:prstGeom prst="rect">
              <a:avLst/>
            </a:prstGeom>
            <a:noFill/>
            <a:ln w="9525">
              <a:noFill/>
              <a:miter lim="800000"/>
              <a:headEnd/>
              <a:tailEnd/>
            </a:ln>
          </p:spPr>
          <p:txBody>
            <a:bodyPr wrap="none">
              <a:spAutoFit/>
            </a:bodyPr>
            <a:lstStyle/>
            <a:p>
              <a:pPr>
                <a:spcBef>
                  <a:spcPct val="0"/>
                </a:spcBef>
              </a:pPr>
              <a:r>
                <a:rPr kumimoji="1" lang="en-US" altLang="zh-CN" b="1"/>
                <a:t>1, 8</a:t>
              </a:r>
              <a:r>
                <a:rPr kumimoji="1" lang="en-US" altLang="zh-CN" b="1">
                  <a:latin typeface="黑体" pitchFamily="2" charset="-122"/>
                </a:rPr>
                <a:t>-</a:t>
              </a:r>
              <a:r>
                <a:rPr kumimoji="1" lang="zh-CN" altLang="en-US" b="1">
                  <a:latin typeface="黑体" pitchFamily="2" charset="-122"/>
                </a:rPr>
                <a:t>氨基蒽醌</a:t>
              </a:r>
            </a:p>
          </p:txBody>
        </p:sp>
        <p:sp>
          <p:nvSpPr>
            <p:cNvPr id="80916" name="Line 19"/>
            <p:cNvSpPr>
              <a:spLocks noChangeShapeType="1"/>
            </p:cNvSpPr>
            <p:nvPr/>
          </p:nvSpPr>
          <p:spPr bwMode="auto">
            <a:xfrm>
              <a:off x="1114" y="2784"/>
              <a:ext cx="720" cy="0"/>
            </a:xfrm>
            <a:prstGeom prst="line">
              <a:avLst/>
            </a:prstGeom>
            <a:noFill/>
            <a:ln w="9525">
              <a:solidFill>
                <a:schemeClr val="tx1"/>
              </a:solidFill>
              <a:round/>
              <a:headEnd/>
              <a:tailEnd/>
            </a:ln>
          </p:spPr>
          <p:txBody>
            <a:bodyPr/>
            <a:lstStyle/>
            <a:p>
              <a:endParaRPr lang="zh-CN" altLang="en-US"/>
            </a:p>
          </p:txBody>
        </p:sp>
        <p:sp>
          <p:nvSpPr>
            <p:cNvPr id="80917" name="Text Box 20"/>
            <p:cNvSpPr txBox="1">
              <a:spLocks noChangeArrowheads="1"/>
            </p:cNvSpPr>
            <p:nvPr/>
          </p:nvSpPr>
          <p:spPr bwMode="auto">
            <a:xfrm>
              <a:off x="1920" y="2627"/>
              <a:ext cx="1082" cy="288"/>
            </a:xfrm>
            <a:prstGeom prst="rect">
              <a:avLst/>
            </a:prstGeom>
            <a:noFill/>
            <a:ln w="9525">
              <a:noFill/>
              <a:miter lim="800000"/>
              <a:headEnd/>
              <a:tailEnd/>
            </a:ln>
          </p:spPr>
          <p:txBody>
            <a:bodyPr wrap="none">
              <a:spAutoFit/>
            </a:bodyPr>
            <a:lstStyle/>
            <a:p>
              <a:pPr>
                <a:spcBef>
                  <a:spcPct val="0"/>
                </a:spcBef>
              </a:pPr>
              <a:r>
                <a:rPr kumimoji="1" lang="en-US" altLang="zh-CN" b="1">
                  <a:latin typeface="黑体" pitchFamily="2" charset="-122"/>
                </a:rPr>
                <a:t>1-</a:t>
              </a:r>
              <a:r>
                <a:rPr kumimoji="1" lang="zh-CN" altLang="en-US" b="1">
                  <a:latin typeface="黑体" pitchFamily="2" charset="-122"/>
                </a:rPr>
                <a:t>氨基蒽醌</a:t>
              </a:r>
            </a:p>
          </p:txBody>
        </p:sp>
        <p:sp>
          <p:nvSpPr>
            <p:cNvPr id="80918" name="Line 21"/>
            <p:cNvSpPr>
              <a:spLocks noChangeShapeType="1"/>
            </p:cNvSpPr>
            <p:nvPr/>
          </p:nvSpPr>
          <p:spPr bwMode="auto">
            <a:xfrm>
              <a:off x="1056" y="3072"/>
              <a:ext cx="720" cy="0"/>
            </a:xfrm>
            <a:prstGeom prst="line">
              <a:avLst/>
            </a:prstGeom>
            <a:noFill/>
            <a:ln w="9525">
              <a:solidFill>
                <a:schemeClr val="tx1"/>
              </a:solidFill>
              <a:round/>
              <a:headEnd/>
              <a:tailEnd/>
            </a:ln>
          </p:spPr>
          <p:txBody>
            <a:bodyPr/>
            <a:lstStyle/>
            <a:p>
              <a:endParaRPr lang="zh-CN" altLang="en-US"/>
            </a:p>
          </p:txBody>
        </p:sp>
        <p:sp>
          <p:nvSpPr>
            <p:cNvPr id="80919" name="Text Box 22"/>
            <p:cNvSpPr txBox="1">
              <a:spLocks noChangeArrowheads="1"/>
            </p:cNvSpPr>
            <p:nvPr/>
          </p:nvSpPr>
          <p:spPr bwMode="auto">
            <a:xfrm>
              <a:off x="1944" y="2915"/>
              <a:ext cx="888" cy="288"/>
            </a:xfrm>
            <a:prstGeom prst="rect">
              <a:avLst/>
            </a:prstGeom>
            <a:noFill/>
            <a:ln w="9525">
              <a:noFill/>
              <a:miter lim="800000"/>
              <a:headEnd/>
              <a:tailEnd/>
            </a:ln>
          </p:spPr>
          <p:txBody>
            <a:bodyPr wrap="none">
              <a:spAutoFit/>
            </a:bodyPr>
            <a:lstStyle/>
            <a:p>
              <a:pPr>
                <a:spcBef>
                  <a:spcPct val="0"/>
                </a:spcBef>
              </a:pPr>
              <a:r>
                <a:rPr kumimoji="1" lang="zh-CN" altLang="en-US" b="1">
                  <a:latin typeface="黑体" pitchFamily="2" charset="-122"/>
                </a:rPr>
                <a:t>硝基蒽醌</a:t>
              </a:r>
            </a:p>
          </p:txBody>
        </p:sp>
        <p:sp>
          <p:nvSpPr>
            <p:cNvPr id="80920" name="Rectangle 23"/>
            <p:cNvSpPr>
              <a:spLocks noChangeArrowheads="1"/>
            </p:cNvSpPr>
            <p:nvPr/>
          </p:nvSpPr>
          <p:spPr bwMode="auto">
            <a:xfrm>
              <a:off x="1488" y="864"/>
              <a:ext cx="888" cy="288"/>
            </a:xfrm>
            <a:prstGeom prst="rect">
              <a:avLst/>
            </a:prstGeom>
            <a:noFill/>
            <a:ln w="9525">
              <a:noFill/>
              <a:miter lim="800000"/>
              <a:headEnd/>
              <a:tailEnd/>
            </a:ln>
          </p:spPr>
          <p:txBody>
            <a:bodyPr wrap="none">
              <a:spAutoFit/>
            </a:bodyPr>
            <a:lstStyle/>
            <a:p>
              <a:pPr>
                <a:spcBef>
                  <a:spcPct val="0"/>
                </a:spcBef>
              </a:pPr>
              <a:r>
                <a:rPr kumimoji="1" lang="zh-CN" altLang="en-US" b="1">
                  <a:latin typeface="黑体" pitchFamily="2" charset="-122"/>
                </a:rPr>
                <a:t>溶剂前沿</a:t>
              </a:r>
            </a:p>
          </p:txBody>
        </p:sp>
        <p:sp>
          <p:nvSpPr>
            <p:cNvPr id="80921" name="Line 24"/>
            <p:cNvSpPr>
              <a:spLocks noChangeShapeType="1"/>
            </p:cNvSpPr>
            <p:nvPr/>
          </p:nvSpPr>
          <p:spPr bwMode="auto">
            <a:xfrm>
              <a:off x="1104" y="3408"/>
              <a:ext cx="720" cy="0"/>
            </a:xfrm>
            <a:prstGeom prst="line">
              <a:avLst/>
            </a:prstGeom>
            <a:noFill/>
            <a:ln w="9525">
              <a:solidFill>
                <a:schemeClr val="tx1"/>
              </a:solidFill>
              <a:round/>
              <a:headEnd/>
              <a:tailEnd/>
            </a:ln>
          </p:spPr>
          <p:txBody>
            <a:bodyPr/>
            <a:lstStyle/>
            <a:p>
              <a:endParaRPr lang="zh-CN" altLang="en-US"/>
            </a:p>
          </p:txBody>
        </p:sp>
        <p:sp>
          <p:nvSpPr>
            <p:cNvPr id="80922" name="Text Box 25"/>
            <p:cNvSpPr txBox="1">
              <a:spLocks noChangeArrowheads="1"/>
            </p:cNvSpPr>
            <p:nvPr/>
          </p:nvSpPr>
          <p:spPr bwMode="auto">
            <a:xfrm>
              <a:off x="1968" y="3264"/>
              <a:ext cx="720" cy="288"/>
            </a:xfrm>
            <a:prstGeom prst="rect">
              <a:avLst/>
            </a:prstGeom>
            <a:noFill/>
            <a:ln w="9525">
              <a:noFill/>
              <a:miter lim="800000"/>
              <a:headEnd/>
              <a:tailEnd/>
            </a:ln>
          </p:spPr>
          <p:txBody>
            <a:bodyPr>
              <a:spAutoFit/>
            </a:bodyPr>
            <a:lstStyle/>
            <a:p>
              <a:r>
                <a:rPr kumimoji="1" lang="zh-CN" altLang="en-US" b="1"/>
                <a:t>原点</a:t>
              </a:r>
            </a:p>
          </p:txBody>
        </p:sp>
      </p:grpSp>
    </p:spTree>
    <p:extLst>
      <p:ext uri="{BB962C8B-B14F-4D97-AF65-F5344CB8AC3E}">
        <p14:creationId xmlns:p14="http://schemas.microsoft.com/office/powerpoint/2010/main" val="194145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02563"/>
                                        </p:tgtEl>
                                        <p:attrNameLst>
                                          <p:attrName>style.visibility</p:attrName>
                                        </p:attrNameLst>
                                      </p:cBhvr>
                                      <p:to>
                                        <p:strVal val="visible"/>
                                      </p:to>
                                    </p:set>
                                    <p:animEffect transition="in" filter="wipe(up)">
                                      <p:cBhvr>
                                        <p:cTn id="12" dur="500"/>
                                        <p:tgtEl>
                                          <p:spTgt spid="1602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2563" grpId="0" animBg="1"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a:xfrm>
            <a:off x="571472" y="642918"/>
            <a:ext cx="7994650" cy="609600"/>
          </a:xfrm>
          <a:noFill/>
          <a:ln>
            <a:noFill/>
          </a:ln>
        </p:spPr>
        <p:txBody>
          <a:bodyPr/>
          <a:lstStyle/>
          <a:p>
            <a:pPr eaLnBrk="1" hangingPunct="1"/>
            <a:r>
              <a:rPr lang="zh-CN" altLang="en-US" sz="3200" b="1">
                <a:solidFill>
                  <a:srgbClr val="0000FF"/>
                </a:solidFill>
              </a:rPr>
              <a:t>薄层色谱 </a:t>
            </a:r>
            <a:r>
              <a:rPr lang="en-US" altLang="zh-CN" sz="3200" b="1">
                <a:solidFill>
                  <a:srgbClr val="0000FF"/>
                </a:solidFill>
              </a:rPr>
              <a:t>TLC Thin-layer chromatography</a:t>
            </a:r>
          </a:p>
        </p:txBody>
      </p:sp>
      <p:sp>
        <p:nvSpPr>
          <p:cNvPr id="1608707" name="Text Box 3"/>
          <p:cNvSpPr txBox="1">
            <a:spLocks noChangeArrowheads="1"/>
          </p:cNvSpPr>
          <p:nvPr/>
        </p:nvSpPr>
        <p:spPr bwMode="auto">
          <a:xfrm>
            <a:off x="539750" y="1628775"/>
            <a:ext cx="6483350" cy="461665"/>
          </a:xfrm>
          <a:prstGeom prst="rect">
            <a:avLst/>
          </a:prstGeom>
          <a:noFill/>
          <a:ln w="9525">
            <a:noFill/>
            <a:miter lim="800000"/>
            <a:headEnd/>
            <a:tailEnd/>
          </a:ln>
        </p:spPr>
        <p:txBody>
          <a:bodyPr>
            <a:spAutoFit/>
          </a:bodyPr>
          <a:lstStyle/>
          <a:p>
            <a:r>
              <a:rPr kumimoji="1" lang="zh-CN" altLang="en-US" sz="2400" b="1" dirty="0">
                <a:solidFill>
                  <a:srgbClr val="FF0000"/>
                </a:solidFill>
              </a:rPr>
              <a:t>用涂有固定相的薄层板代替滤纸进行分离分析</a:t>
            </a:r>
          </a:p>
        </p:txBody>
      </p:sp>
      <p:sp>
        <p:nvSpPr>
          <p:cNvPr id="1608708" name="Text Box 4"/>
          <p:cNvSpPr txBox="1">
            <a:spLocks noChangeArrowheads="1"/>
          </p:cNvSpPr>
          <p:nvPr/>
        </p:nvSpPr>
        <p:spPr bwMode="auto">
          <a:xfrm>
            <a:off x="1087462" y="2276475"/>
            <a:ext cx="1223962" cy="461665"/>
          </a:xfrm>
          <a:prstGeom prst="rect">
            <a:avLst/>
          </a:prstGeom>
          <a:noFill/>
          <a:ln w="9525" algn="ctr">
            <a:noFill/>
            <a:miter lim="800000"/>
            <a:headEnd/>
            <a:tailEnd/>
          </a:ln>
          <a:effectLst/>
        </p:spPr>
        <p:txBody>
          <a:bodyPr>
            <a:spAutoFit/>
          </a:bodyPr>
          <a:lstStyle/>
          <a:p>
            <a:pPr>
              <a:defRPr/>
            </a:pPr>
            <a:r>
              <a:rPr kumimoji="1" lang="zh-CN" altLang="en-US" sz="2400" b="1" dirty="0">
                <a:effectLst>
                  <a:outerShdw blurRad="38100" dist="38100" dir="2700000" algn="tl">
                    <a:srgbClr val="FFFFFF"/>
                  </a:outerShdw>
                </a:effectLst>
                <a:ea typeface="宋体" pitchFamily="2" charset="-122"/>
              </a:rPr>
              <a:t>支撑体</a:t>
            </a:r>
          </a:p>
        </p:txBody>
      </p:sp>
      <p:sp>
        <p:nvSpPr>
          <p:cNvPr id="1608709" name="Text Box 5"/>
          <p:cNvSpPr txBox="1">
            <a:spLocks noChangeArrowheads="1"/>
          </p:cNvSpPr>
          <p:nvPr/>
        </p:nvSpPr>
        <p:spPr bwMode="auto">
          <a:xfrm>
            <a:off x="2743224" y="2276475"/>
            <a:ext cx="5329238" cy="461665"/>
          </a:xfrm>
          <a:prstGeom prst="rect">
            <a:avLst/>
          </a:prstGeom>
          <a:noFill/>
          <a:ln w="9525" algn="ctr">
            <a:noFill/>
            <a:miter lim="800000"/>
            <a:headEnd/>
            <a:tailEnd/>
          </a:ln>
          <a:effectLst/>
        </p:spPr>
        <p:txBody>
          <a:bodyPr>
            <a:spAutoFit/>
          </a:bodyPr>
          <a:lstStyle/>
          <a:p>
            <a:pPr>
              <a:defRPr/>
            </a:pPr>
            <a:r>
              <a:rPr kumimoji="1" lang="zh-CN" altLang="en-US" sz="2400" b="1">
                <a:effectLst>
                  <a:outerShdw blurRad="38100" dist="38100" dir="2700000" algn="tl">
                    <a:srgbClr val="FFFFFF"/>
                  </a:outerShdw>
                </a:effectLst>
                <a:ea typeface="宋体" pitchFamily="2" charset="-122"/>
              </a:rPr>
              <a:t>铝板，塑料板，玻璃板等</a:t>
            </a:r>
          </a:p>
        </p:txBody>
      </p:sp>
      <p:sp>
        <p:nvSpPr>
          <p:cNvPr id="1608710" name="Text Box 6"/>
          <p:cNvSpPr txBox="1">
            <a:spLocks noChangeArrowheads="1"/>
          </p:cNvSpPr>
          <p:nvPr/>
        </p:nvSpPr>
        <p:spPr bwMode="auto">
          <a:xfrm>
            <a:off x="1087462" y="2924175"/>
            <a:ext cx="1150937" cy="461665"/>
          </a:xfrm>
          <a:prstGeom prst="rect">
            <a:avLst/>
          </a:prstGeom>
          <a:noFill/>
          <a:ln w="9525" algn="ctr">
            <a:noFill/>
            <a:miter lim="800000"/>
            <a:headEnd/>
            <a:tailEnd/>
          </a:ln>
          <a:effectLst/>
        </p:spPr>
        <p:txBody>
          <a:bodyPr>
            <a:spAutoFit/>
          </a:bodyPr>
          <a:lstStyle/>
          <a:p>
            <a:pPr>
              <a:defRPr/>
            </a:pPr>
            <a:r>
              <a:rPr kumimoji="1" lang="zh-CN" altLang="en-US" sz="2400" b="1">
                <a:effectLst>
                  <a:outerShdw blurRad="38100" dist="38100" dir="2700000" algn="tl">
                    <a:srgbClr val="FFFFFF"/>
                  </a:outerShdw>
                </a:effectLst>
                <a:ea typeface="宋体" pitchFamily="2" charset="-122"/>
              </a:rPr>
              <a:t>固定相</a:t>
            </a:r>
          </a:p>
        </p:txBody>
      </p:sp>
      <p:sp>
        <p:nvSpPr>
          <p:cNvPr id="1608711" name="Text Box 7"/>
          <p:cNvSpPr txBox="1">
            <a:spLocks noChangeArrowheads="1"/>
          </p:cNvSpPr>
          <p:nvPr/>
        </p:nvSpPr>
        <p:spPr bwMode="auto">
          <a:xfrm>
            <a:off x="2743224" y="2924175"/>
            <a:ext cx="4248150" cy="461665"/>
          </a:xfrm>
          <a:prstGeom prst="rect">
            <a:avLst/>
          </a:prstGeom>
          <a:noFill/>
          <a:ln w="9525" algn="ctr">
            <a:noFill/>
            <a:miter lim="800000"/>
            <a:headEnd/>
            <a:tailEnd/>
          </a:ln>
          <a:effectLst/>
        </p:spPr>
        <p:txBody>
          <a:bodyPr>
            <a:spAutoFit/>
          </a:bodyPr>
          <a:lstStyle/>
          <a:p>
            <a:pPr>
              <a:defRPr/>
            </a:pPr>
            <a:r>
              <a:rPr kumimoji="1" lang="zh-CN" altLang="en-US" sz="2400" b="1">
                <a:effectLst>
                  <a:outerShdw blurRad="38100" dist="38100" dir="2700000" algn="tl">
                    <a:srgbClr val="FFFFFF"/>
                  </a:outerShdw>
                </a:effectLst>
                <a:ea typeface="宋体" pitchFamily="2" charset="-122"/>
              </a:rPr>
              <a:t>硅胶，氧化铝，聚酰胺等</a:t>
            </a:r>
          </a:p>
        </p:txBody>
      </p:sp>
      <p:sp>
        <p:nvSpPr>
          <p:cNvPr id="1608712" name="Text Box 8"/>
          <p:cNvSpPr txBox="1">
            <a:spLocks noChangeArrowheads="1"/>
          </p:cNvSpPr>
          <p:nvPr/>
        </p:nvSpPr>
        <p:spPr bwMode="auto">
          <a:xfrm>
            <a:off x="1087462" y="4292600"/>
            <a:ext cx="1511300" cy="461665"/>
          </a:xfrm>
          <a:prstGeom prst="rect">
            <a:avLst/>
          </a:prstGeom>
          <a:noFill/>
          <a:ln w="9525" algn="ctr">
            <a:noFill/>
            <a:miter lim="800000"/>
            <a:headEnd/>
            <a:tailEnd/>
          </a:ln>
          <a:effectLst/>
        </p:spPr>
        <p:txBody>
          <a:bodyPr>
            <a:spAutoFit/>
          </a:bodyPr>
          <a:lstStyle/>
          <a:p>
            <a:pPr>
              <a:defRPr/>
            </a:pPr>
            <a:r>
              <a:rPr kumimoji="1" lang="zh-CN" altLang="en-US" sz="2400" b="1">
                <a:effectLst>
                  <a:outerShdw blurRad="38100" dist="38100" dir="2700000" algn="tl">
                    <a:srgbClr val="FFFFFF"/>
                  </a:outerShdw>
                </a:effectLst>
                <a:ea typeface="宋体" pitchFamily="2" charset="-122"/>
              </a:rPr>
              <a:t>分离原理</a:t>
            </a:r>
          </a:p>
        </p:txBody>
      </p:sp>
      <p:sp>
        <p:nvSpPr>
          <p:cNvPr id="1608713" name="Text Box 9"/>
          <p:cNvSpPr txBox="1">
            <a:spLocks noChangeArrowheads="1"/>
          </p:cNvSpPr>
          <p:nvPr/>
        </p:nvSpPr>
        <p:spPr bwMode="auto">
          <a:xfrm>
            <a:off x="2743224" y="4292600"/>
            <a:ext cx="3311525" cy="461665"/>
          </a:xfrm>
          <a:prstGeom prst="rect">
            <a:avLst/>
          </a:prstGeom>
          <a:noFill/>
          <a:ln w="9525" algn="ctr">
            <a:noFill/>
            <a:miter lim="800000"/>
            <a:headEnd/>
            <a:tailEnd/>
          </a:ln>
          <a:effectLst/>
        </p:spPr>
        <p:txBody>
          <a:bodyPr>
            <a:spAutoFit/>
          </a:bodyPr>
          <a:lstStyle/>
          <a:p>
            <a:pPr>
              <a:spcBef>
                <a:spcPct val="0"/>
              </a:spcBef>
              <a:defRPr/>
            </a:pPr>
            <a:r>
              <a:rPr kumimoji="1" lang="zh-CN" altLang="en-US" sz="2400" b="1">
                <a:effectLst>
                  <a:outerShdw blurRad="38100" dist="38100" dir="2700000" algn="tl">
                    <a:srgbClr val="FFFFFF"/>
                  </a:outerShdw>
                </a:effectLst>
                <a:ea typeface="宋体" pitchFamily="2" charset="-122"/>
              </a:rPr>
              <a:t>吸附色谱</a:t>
            </a:r>
          </a:p>
        </p:txBody>
      </p:sp>
      <p:sp>
        <p:nvSpPr>
          <p:cNvPr id="1608714" name="Text Box 10"/>
          <p:cNvSpPr txBox="1">
            <a:spLocks noChangeArrowheads="1"/>
          </p:cNvSpPr>
          <p:nvPr/>
        </p:nvSpPr>
        <p:spPr bwMode="auto">
          <a:xfrm>
            <a:off x="1087462" y="3573463"/>
            <a:ext cx="1296987" cy="461665"/>
          </a:xfrm>
          <a:prstGeom prst="rect">
            <a:avLst/>
          </a:prstGeom>
          <a:noFill/>
          <a:ln w="9525" algn="ctr">
            <a:noFill/>
            <a:miter lim="800000"/>
            <a:headEnd/>
            <a:tailEnd/>
          </a:ln>
          <a:effectLst/>
        </p:spPr>
        <p:txBody>
          <a:bodyPr>
            <a:spAutoFit/>
          </a:bodyPr>
          <a:lstStyle/>
          <a:p>
            <a:pPr>
              <a:defRPr/>
            </a:pPr>
            <a:r>
              <a:rPr kumimoji="1" lang="zh-CN" altLang="en-US" sz="2400" b="1">
                <a:effectLst>
                  <a:outerShdw blurRad="38100" dist="38100" dir="2700000" algn="tl">
                    <a:srgbClr val="FFFFFF"/>
                  </a:outerShdw>
                </a:effectLst>
                <a:ea typeface="宋体" pitchFamily="2" charset="-122"/>
              </a:rPr>
              <a:t>流动相</a:t>
            </a:r>
          </a:p>
        </p:txBody>
      </p:sp>
      <p:sp>
        <p:nvSpPr>
          <p:cNvPr id="1608715" name="Text Box 11"/>
          <p:cNvSpPr txBox="1">
            <a:spLocks noChangeArrowheads="1"/>
          </p:cNvSpPr>
          <p:nvPr/>
        </p:nvSpPr>
        <p:spPr bwMode="auto">
          <a:xfrm>
            <a:off x="2743224" y="3573463"/>
            <a:ext cx="4032250" cy="461665"/>
          </a:xfrm>
          <a:prstGeom prst="rect">
            <a:avLst/>
          </a:prstGeom>
          <a:noFill/>
          <a:ln w="9525" algn="ctr">
            <a:noFill/>
            <a:miter lim="800000"/>
            <a:headEnd/>
            <a:tailEnd/>
          </a:ln>
          <a:effectLst/>
        </p:spPr>
        <p:txBody>
          <a:bodyPr>
            <a:spAutoFit/>
          </a:bodyPr>
          <a:lstStyle/>
          <a:p>
            <a:pPr>
              <a:defRPr/>
            </a:pPr>
            <a:r>
              <a:rPr kumimoji="1" lang="zh-CN" altLang="en-US" sz="2400" b="1">
                <a:effectLst>
                  <a:outerShdw blurRad="38100" dist="38100" dir="2700000" algn="tl">
                    <a:srgbClr val="FFFFFF"/>
                  </a:outerShdw>
                </a:effectLst>
                <a:ea typeface="宋体" pitchFamily="2" charset="-122"/>
              </a:rPr>
              <a:t>各种配比的溶剂 </a:t>
            </a:r>
          </a:p>
        </p:txBody>
      </p:sp>
      <p:sp>
        <p:nvSpPr>
          <p:cNvPr id="1608716" name="Text Box 12"/>
          <p:cNvSpPr txBox="1">
            <a:spLocks noChangeArrowheads="1"/>
          </p:cNvSpPr>
          <p:nvPr/>
        </p:nvSpPr>
        <p:spPr bwMode="auto">
          <a:xfrm>
            <a:off x="1087462" y="4941888"/>
            <a:ext cx="1439862" cy="461665"/>
          </a:xfrm>
          <a:prstGeom prst="rect">
            <a:avLst/>
          </a:prstGeom>
          <a:noFill/>
          <a:ln w="9525" algn="ctr">
            <a:noFill/>
            <a:miter lim="800000"/>
            <a:headEnd/>
            <a:tailEnd/>
          </a:ln>
          <a:effectLst/>
        </p:spPr>
        <p:txBody>
          <a:bodyPr>
            <a:spAutoFit/>
          </a:bodyPr>
          <a:lstStyle/>
          <a:p>
            <a:pPr>
              <a:defRPr/>
            </a:pPr>
            <a:r>
              <a:rPr kumimoji="1" lang="zh-CN" altLang="en-US" sz="2400" b="1">
                <a:effectLst>
                  <a:outerShdw blurRad="38100" dist="38100" dir="2700000" algn="tl">
                    <a:srgbClr val="FFFFFF"/>
                  </a:outerShdw>
                </a:effectLst>
                <a:ea typeface="宋体" pitchFamily="2" charset="-122"/>
              </a:rPr>
              <a:t>定性分析</a:t>
            </a:r>
          </a:p>
        </p:txBody>
      </p:sp>
      <p:sp>
        <p:nvSpPr>
          <p:cNvPr id="1608717" name="Text Box 13"/>
          <p:cNvSpPr txBox="1">
            <a:spLocks noChangeArrowheads="1"/>
          </p:cNvSpPr>
          <p:nvPr/>
        </p:nvSpPr>
        <p:spPr bwMode="auto">
          <a:xfrm>
            <a:off x="2743224" y="4941888"/>
            <a:ext cx="1511300" cy="461665"/>
          </a:xfrm>
          <a:prstGeom prst="rect">
            <a:avLst/>
          </a:prstGeom>
          <a:noFill/>
          <a:ln w="9525" algn="ctr">
            <a:noFill/>
            <a:miter lim="800000"/>
            <a:headEnd/>
            <a:tailEnd/>
          </a:ln>
          <a:effectLst/>
        </p:spPr>
        <p:txBody>
          <a:bodyPr>
            <a:spAutoFit/>
          </a:bodyPr>
          <a:lstStyle/>
          <a:p>
            <a:pPr>
              <a:defRPr/>
            </a:pPr>
            <a:r>
              <a:rPr kumimoji="1" lang="zh-CN" altLang="en-US" sz="2400" b="1">
                <a:effectLst>
                  <a:outerShdw blurRad="38100" dist="38100" dir="2700000" algn="tl">
                    <a:srgbClr val="FFFFFF"/>
                  </a:outerShdw>
                </a:effectLst>
                <a:ea typeface="宋体" pitchFamily="2" charset="-122"/>
              </a:rPr>
              <a:t>比移值</a:t>
            </a:r>
          </a:p>
        </p:txBody>
      </p:sp>
      <p:sp>
        <p:nvSpPr>
          <p:cNvPr id="1608718" name="Text Box 14"/>
          <p:cNvSpPr txBox="1">
            <a:spLocks noChangeArrowheads="1"/>
          </p:cNvSpPr>
          <p:nvPr/>
        </p:nvSpPr>
        <p:spPr bwMode="auto">
          <a:xfrm>
            <a:off x="1087462" y="5589588"/>
            <a:ext cx="1439862" cy="461665"/>
          </a:xfrm>
          <a:prstGeom prst="rect">
            <a:avLst/>
          </a:prstGeom>
          <a:noFill/>
          <a:ln w="9525" algn="ctr">
            <a:noFill/>
            <a:miter lim="800000"/>
            <a:headEnd/>
            <a:tailEnd/>
          </a:ln>
          <a:effectLst/>
        </p:spPr>
        <p:txBody>
          <a:bodyPr>
            <a:spAutoFit/>
          </a:bodyPr>
          <a:lstStyle/>
          <a:p>
            <a:pPr algn="ctr">
              <a:defRPr/>
            </a:pPr>
            <a:r>
              <a:rPr kumimoji="1" lang="zh-CN" altLang="en-US" sz="2400" b="1">
                <a:effectLst>
                  <a:outerShdw blurRad="38100" dist="38100" dir="2700000" algn="tl">
                    <a:srgbClr val="FFFFFF"/>
                  </a:outerShdw>
                </a:effectLst>
                <a:ea typeface="宋体" pitchFamily="2" charset="-122"/>
              </a:rPr>
              <a:t>定量分析</a:t>
            </a:r>
          </a:p>
        </p:txBody>
      </p:sp>
      <p:sp>
        <p:nvSpPr>
          <p:cNvPr id="1608719" name="Text Box 15"/>
          <p:cNvSpPr txBox="1">
            <a:spLocks noChangeArrowheads="1"/>
          </p:cNvSpPr>
          <p:nvPr/>
        </p:nvSpPr>
        <p:spPr bwMode="auto">
          <a:xfrm>
            <a:off x="2743224" y="5589588"/>
            <a:ext cx="1873250" cy="461665"/>
          </a:xfrm>
          <a:prstGeom prst="rect">
            <a:avLst/>
          </a:prstGeom>
          <a:noFill/>
          <a:ln w="9525" algn="ctr">
            <a:noFill/>
            <a:miter lim="800000"/>
            <a:headEnd/>
            <a:tailEnd/>
          </a:ln>
          <a:effectLst/>
        </p:spPr>
        <p:txBody>
          <a:bodyPr>
            <a:spAutoFit/>
          </a:bodyPr>
          <a:lstStyle/>
          <a:p>
            <a:pPr algn="ctr">
              <a:defRPr/>
            </a:pPr>
            <a:r>
              <a:rPr kumimoji="1" lang="zh-CN" altLang="en-US" sz="2400" b="1" dirty="0">
                <a:effectLst>
                  <a:outerShdw blurRad="38100" dist="38100" dir="2700000" algn="tl">
                    <a:srgbClr val="FFFFFF"/>
                  </a:outerShdw>
                </a:effectLst>
                <a:ea typeface="宋体" pitchFamily="2" charset="-122"/>
              </a:rPr>
              <a:t>截取后洗脱</a:t>
            </a:r>
          </a:p>
        </p:txBody>
      </p:sp>
      <p:sp>
        <p:nvSpPr>
          <p:cNvPr id="1608720" name="Text Box 16"/>
          <p:cNvSpPr txBox="1">
            <a:spLocks noChangeArrowheads="1"/>
          </p:cNvSpPr>
          <p:nvPr/>
        </p:nvSpPr>
        <p:spPr bwMode="auto">
          <a:xfrm>
            <a:off x="2857488" y="6143644"/>
            <a:ext cx="1727200" cy="461665"/>
          </a:xfrm>
          <a:prstGeom prst="rect">
            <a:avLst/>
          </a:prstGeom>
          <a:noFill/>
          <a:ln w="9525" algn="ctr">
            <a:noFill/>
            <a:miter lim="800000"/>
            <a:headEnd/>
            <a:tailEnd/>
          </a:ln>
          <a:effectLst/>
        </p:spPr>
        <p:txBody>
          <a:bodyPr>
            <a:spAutoFit/>
          </a:bodyPr>
          <a:lstStyle/>
          <a:p>
            <a:pPr algn="ctr">
              <a:defRPr/>
            </a:pPr>
            <a:r>
              <a:rPr kumimoji="1" lang="zh-CN" altLang="en-US" sz="2400" b="1" dirty="0">
                <a:effectLst>
                  <a:outerShdw blurRad="38100" dist="38100" dir="2700000" algn="tl">
                    <a:srgbClr val="FFFFFF"/>
                  </a:outerShdw>
                </a:effectLst>
                <a:ea typeface="宋体" pitchFamily="2" charset="-122"/>
              </a:rPr>
              <a:t>斑点扫描</a:t>
            </a:r>
          </a:p>
        </p:txBody>
      </p:sp>
      <p:pic>
        <p:nvPicPr>
          <p:cNvPr id="239617" name="Picture 1"/>
          <p:cNvPicPr>
            <a:picLocks noChangeAspect="1" noChangeArrowheads="1"/>
          </p:cNvPicPr>
          <p:nvPr/>
        </p:nvPicPr>
        <p:blipFill>
          <a:blip r:embed="rId2"/>
          <a:srcRect t="21105" b="28643"/>
          <a:stretch>
            <a:fillRect/>
          </a:stretch>
        </p:blipFill>
        <p:spPr bwMode="auto">
          <a:xfrm>
            <a:off x="4786314" y="4786322"/>
            <a:ext cx="4012010" cy="1571636"/>
          </a:xfrm>
          <a:prstGeom prst="rect">
            <a:avLst/>
          </a:prstGeom>
          <a:noFill/>
          <a:ln w="9525">
            <a:noFill/>
            <a:miter lim="800000"/>
            <a:headEnd/>
            <a:tailEnd/>
          </a:ln>
          <a:effectLst/>
        </p:spPr>
      </p:pic>
    </p:spTree>
    <p:extLst>
      <p:ext uri="{BB962C8B-B14F-4D97-AF65-F5344CB8AC3E}">
        <p14:creationId xmlns:p14="http://schemas.microsoft.com/office/powerpoint/2010/main" val="214669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08707"/>
                                        </p:tgtEl>
                                        <p:attrNameLst>
                                          <p:attrName>style.visibility</p:attrName>
                                        </p:attrNameLst>
                                      </p:cBhvr>
                                      <p:to>
                                        <p:strVal val="visible"/>
                                      </p:to>
                                    </p:set>
                                    <p:animEffect transition="in" filter="wipe(left)">
                                      <p:cBhvr>
                                        <p:cTn id="7" dur="2000"/>
                                        <p:tgtEl>
                                          <p:spTgt spid="16087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08708"/>
                                        </p:tgtEl>
                                        <p:attrNameLst>
                                          <p:attrName>style.visibility</p:attrName>
                                        </p:attrNameLst>
                                      </p:cBhvr>
                                      <p:to>
                                        <p:strVal val="visible"/>
                                      </p:to>
                                    </p:set>
                                    <p:animEffect transition="in" filter="wipe(left)">
                                      <p:cBhvr>
                                        <p:cTn id="12" dur="2000"/>
                                        <p:tgtEl>
                                          <p:spTgt spid="160870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08709"/>
                                        </p:tgtEl>
                                        <p:attrNameLst>
                                          <p:attrName>style.visibility</p:attrName>
                                        </p:attrNameLst>
                                      </p:cBhvr>
                                      <p:to>
                                        <p:strVal val="visible"/>
                                      </p:to>
                                    </p:set>
                                    <p:animEffect transition="in" filter="wipe(left)">
                                      <p:cBhvr>
                                        <p:cTn id="17" dur="2000"/>
                                        <p:tgtEl>
                                          <p:spTgt spid="160870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08710"/>
                                        </p:tgtEl>
                                        <p:attrNameLst>
                                          <p:attrName>style.visibility</p:attrName>
                                        </p:attrNameLst>
                                      </p:cBhvr>
                                      <p:to>
                                        <p:strVal val="visible"/>
                                      </p:to>
                                    </p:set>
                                    <p:animEffect transition="in" filter="wipe(left)">
                                      <p:cBhvr>
                                        <p:cTn id="22" dur="2000"/>
                                        <p:tgtEl>
                                          <p:spTgt spid="16087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08711"/>
                                        </p:tgtEl>
                                        <p:attrNameLst>
                                          <p:attrName>style.visibility</p:attrName>
                                        </p:attrNameLst>
                                      </p:cBhvr>
                                      <p:to>
                                        <p:strVal val="visible"/>
                                      </p:to>
                                    </p:set>
                                    <p:animEffect transition="in" filter="wipe(left)">
                                      <p:cBhvr>
                                        <p:cTn id="27" dur="2000"/>
                                        <p:tgtEl>
                                          <p:spTgt spid="16087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08714"/>
                                        </p:tgtEl>
                                        <p:attrNameLst>
                                          <p:attrName>style.visibility</p:attrName>
                                        </p:attrNameLst>
                                      </p:cBhvr>
                                      <p:to>
                                        <p:strVal val="visible"/>
                                      </p:to>
                                    </p:set>
                                    <p:animEffect transition="in" filter="wipe(left)">
                                      <p:cBhvr>
                                        <p:cTn id="32" dur="2000"/>
                                        <p:tgtEl>
                                          <p:spTgt spid="16087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08715"/>
                                        </p:tgtEl>
                                        <p:attrNameLst>
                                          <p:attrName>style.visibility</p:attrName>
                                        </p:attrNameLst>
                                      </p:cBhvr>
                                      <p:to>
                                        <p:strVal val="visible"/>
                                      </p:to>
                                    </p:set>
                                    <p:animEffect transition="in" filter="wipe(left)">
                                      <p:cBhvr>
                                        <p:cTn id="37" dur="2000"/>
                                        <p:tgtEl>
                                          <p:spTgt spid="16087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08712"/>
                                        </p:tgtEl>
                                        <p:attrNameLst>
                                          <p:attrName>style.visibility</p:attrName>
                                        </p:attrNameLst>
                                      </p:cBhvr>
                                      <p:to>
                                        <p:strVal val="visible"/>
                                      </p:to>
                                    </p:set>
                                    <p:animEffect transition="in" filter="wipe(left)">
                                      <p:cBhvr>
                                        <p:cTn id="42" dur="2000"/>
                                        <p:tgtEl>
                                          <p:spTgt spid="16087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08713"/>
                                        </p:tgtEl>
                                        <p:attrNameLst>
                                          <p:attrName>style.visibility</p:attrName>
                                        </p:attrNameLst>
                                      </p:cBhvr>
                                      <p:to>
                                        <p:strVal val="visible"/>
                                      </p:to>
                                    </p:set>
                                    <p:animEffect transition="in" filter="wipe(left)">
                                      <p:cBhvr>
                                        <p:cTn id="47" dur="2000"/>
                                        <p:tgtEl>
                                          <p:spTgt spid="16087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08716"/>
                                        </p:tgtEl>
                                        <p:attrNameLst>
                                          <p:attrName>style.visibility</p:attrName>
                                        </p:attrNameLst>
                                      </p:cBhvr>
                                      <p:to>
                                        <p:strVal val="visible"/>
                                      </p:to>
                                    </p:set>
                                    <p:animEffect transition="in" filter="wipe(left)">
                                      <p:cBhvr>
                                        <p:cTn id="52" dur="2000"/>
                                        <p:tgtEl>
                                          <p:spTgt spid="16087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08717"/>
                                        </p:tgtEl>
                                        <p:attrNameLst>
                                          <p:attrName>style.visibility</p:attrName>
                                        </p:attrNameLst>
                                      </p:cBhvr>
                                      <p:to>
                                        <p:strVal val="visible"/>
                                      </p:to>
                                    </p:set>
                                    <p:animEffect transition="in" filter="wipe(left)">
                                      <p:cBhvr>
                                        <p:cTn id="57" dur="2000"/>
                                        <p:tgtEl>
                                          <p:spTgt spid="16087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08718"/>
                                        </p:tgtEl>
                                        <p:attrNameLst>
                                          <p:attrName>style.visibility</p:attrName>
                                        </p:attrNameLst>
                                      </p:cBhvr>
                                      <p:to>
                                        <p:strVal val="visible"/>
                                      </p:to>
                                    </p:set>
                                    <p:animEffect transition="in" filter="wipe(left)">
                                      <p:cBhvr>
                                        <p:cTn id="62" dur="2000"/>
                                        <p:tgtEl>
                                          <p:spTgt spid="16087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608719"/>
                                        </p:tgtEl>
                                        <p:attrNameLst>
                                          <p:attrName>style.visibility</p:attrName>
                                        </p:attrNameLst>
                                      </p:cBhvr>
                                      <p:to>
                                        <p:strVal val="visible"/>
                                      </p:to>
                                    </p:set>
                                    <p:animEffect transition="in" filter="wipe(left)">
                                      <p:cBhvr>
                                        <p:cTn id="67" dur="2000"/>
                                        <p:tgtEl>
                                          <p:spTgt spid="16087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608720"/>
                                        </p:tgtEl>
                                        <p:attrNameLst>
                                          <p:attrName>style.visibility</p:attrName>
                                        </p:attrNameLst>
                                      </p:cBhvr>
                                      <p:to>
                                        <p:strVal val="visible"/>
                                      </p:to>
                                    </p:set>
                                    <p:animEffect transition="in" filter="wipe(left)">
                                      <p:cBhvr>
                                        <p:cTn id="72" dur="2000"/>
                                        <p:tgtEl>
                                          <p:spTgt spid="1608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707" grpId="0"/>
      <p:bldP spid="1608708" grpId="0"/>
      <p:bldP spid="1608709" grpId="0"/>
      <p:bldP spid="1608710" grpId="0"/>
      <p:bldP spid="1608711" grpId="0"/>
      <p:bldP spid="1608712" grpId="0"/>
      <p:bldP spid="1608713" grpId="0"/>
      <p:bldP spid="1608714" grpId="0"/>
      <p:bldP spid="1608715" grpId="0"/>
      <p:bldP spid="1608716" grpId="0"/>
      <p:bldP spid="1608717" grpId="0"/>
      <p:bldP spid="1608718" grpId="0"/>
      <p:bldP spid="1608719" grpId="0"/>
      <p:bldP spid="160872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4" name="Group 2"/>
          <p:cNvGrpSpPr>
            <a:grpSpLocks/>
          </p:cNvGrpSpPr>
          <p:nvPr/>
        </p:nvGrpSpPr>
        <p:grpSpPr bwMode="auto">
          <a:xfrm>
            <a:off x="609600" y="830263"/>
            <a:ext cx="8534400" cy="5562600"/>
            <a:chOff x="667" y="792"/>
            <a:chExt cx="4427" cy="2736"/>
          </a:xfrm>
        </p:grpSpPr>
        <p:graphicFrame>
          <p:nvGraphicFramePr>
            <p:cNvPr id="30722" name="Object 3"/>
            <p:cNvGraphicFramePr>
              <a:graphicFrameLocks noChangeAspect="1"/>
            </p:cNvGraphicFramePr>
            <p:nvPr/>
          </p:nvGraphicFramePr>
          <p:xfrm>
            <a:off x="667" y="792"/>
            <a:ext cx="4427" cy="2736"/>
          </p:xfrm>
          <a:graphic>
            <a:graphicData uri="http://schemas.openxmlformats.org/presentationml/2006/ole">
              <mc:AlternateContent xmlns:mc="http://schemas.openxmlformats.org/markup-compatibility/2006">
                <mc:Choice xmlns:v="urn:schemas-microsoft-com:vml" Requires="v">
                  <p:oleObj spid="_x0000_s29708" name="位图图像" r:id="rId3" imgW="7028571" imgH="4342857" progId="PBrush">
                    <p:embed/>
                  </p:oleObj>
                </mc:Choice>
                <mc:Fallback>
                  <p:oleObj name="位图图像" r:id="rId3" imgW="7028571" imgH="4342857" progId="PBrush">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 y="792"/>
                          <a:ext cx="4427" cy="2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5" name="Text Box 4"/>
            <p:cNvSpPr txBox="1">
              <a:spLocks noChangeArrowheads="1"/>
            </p:cNvSpPr>
            <p:nvPr/>
          </p:nvSpPr>
          <p:spPr bwMode="auto">
            <a:xfrm>
              <a:off x="816" y="816"/>
              <a:ext cx="250" cy="584"/>
            </a:xfrm>
            <a:prstGeom prst="rect">
              <a:avLst/>
            </a:prstGeom>
            <a:noFill/>
            <a:ln w="9525">
              <a:noFill/>
              <a:miter lim="800000"/>
              <a:headEnd/>
              <a:tailEnd/>
            </a:ln>
          </p:spPr>
          <p:txBody>
            <a:bodyPr>
              <a:spAutoFit/>
            </a:bodyPr>
            <a:lstStyle/>
            <a:p>
              <a:pPr>
                <a:spcBef>
                  <a:spcPct val="0"/>
                </a:spcBef>
              </a:pPr>
              <a:r>
                <a:rPr kumimoji="1" lang="zh-CN" altLang="en-US" b="1">
                  <a:solidFill>
                    <a:srgbClr val="0033CC"/>
                  </a:solidFill>
                </a:rPr>
                <a:t>薄层板</a:t>
              </a:r>
            </a:p>
          </p:txBody>
        </p:sp>
        <p:sp>
          <p:nvSpPr>
            <p:cNvPr id="30726" name="Text Box 5"/>
            <p:cNvSpPr txBox="1">
              <a:spLocks noChangeArrowheads="1"/>
            </p:cNvSpPr>
            <p:nvPr/>
          </p:nvSpPr>
          <p:spPr bwMode="auto">
            <a:xfrm>
              <a:off x="2784" y="960"/>
              <a:ext cx="1049" cy="404"/>
            </a:xfrm>
            <a:prstGeom prst="rect">
              <a:avLst/>
            </a:prstGeom>
            <a:noFill/>
            <a:ln w="9525">
              <a:noFill/>
              <a:miter lim="800000"/>
              <a:headEnd/>
              <a:tailEnd/>
            </a:ln>
          </p:spPr>
          <p:txBody>
            <a:bodyPr wrap="none">
              <a:spAutoFit/>
            </a:bodyPr>
            <a:lstStyle/>
            <a:p>
              <a:pPr>
                <a:spcBef>
                  <a:spcPct val="0"/>
                </a:spcBef>
              </a:pPr>
              <a:r>
                <a:rPr kumimoji="1" lang="zh-CN" altLang="en-US" b="1">
                  <a:solidFill>
                    <a:srgbClr val="0033CC"/>
                  </a:solidFill>
                </a:rPr>
                <a:t>玻璃板</a:t>
              </a:r>
            </a:p>
            <a:p>
              <a:pPr>
                <a:spcBef>
                  <a:spcPct val="0"/>
                </a:spcBef>
              </a:pPr>
              <a:r>
                <a:rPr kumimoji="1" lang="zh-CN" altLang="en-US" b="1">
                  <a:solidFill>
                    <a:srgbClr val="0033CC"/>
                  </a:solidFill>
                </a:rPr>
                <a:t>上涂吸附剂层</a:t>
              </a:r>
            </a:p>
          </p:txBody>
        </p:sp>
        <p:sp>
          <p:nvSpPr>
            <p:cNvPr id="30727" name="Rectangle 6"/>
            <p:cNvSpPr>
              <a:spLocks noChangeArrowheads="1"/>
            </p:cNvSpPr>
            <p:nvPr/>
          </p:nvSpPr>
          <p:spPr bwMode="auto">
            <a:xfrm>
              <a:off x="4080" y="912"/>
              <a:ext cx="482" cy="405"/>
            </a:xfrm>
            <a:prstGeom prst="rect">
              <a:avLst/>
            </a:prstGeom>
            <a:noFill/>
            <a:ln w="9525">
              <a:noFill/>
              <a:miter lim="800000"/>
              <a:headEnd/>
              <a:tailEnd/>
            </a:ln>
          </p:spPr>
          <p:txBody>
            <a:bodyPr wrap="none">
              <a:spAutoFit/>
            </a:bodyPr>
            <a:lstStyle/>
            <a:p>
              <a:pPr>
                <a:spcBef>
                  <a:spcPct val="0"/>
                </a:spcBef>
              </a:pPr>
              <a:r>
                <a:rPr kumimoji="1" lang="en-US" altLang="zh-CN" b="1">
                  <a:solidFill>
                    <a:srgbClr val="0033CC"/>
                  </a:solidFill>
                  <a:ea typeface="宋体" pitchFamily="2" charset="-122"/>
                </a:rPr>
                <a:t>SiO</a:t>
              </a:r>
              <a:r>
                <a:rPr kumimoji="1" lang="en-US" altLang="zh-CN" b="1" baseline="-25000">
                  <a:solidFill>
                    <a:srgbClr val="0033CC"/>
                  </a:solidFill>
                  <a:ea typeface="宋体" pitchFamily="2" charset="-122"/>
                </a:rPr>
                <a:t>2</a:t>
              </a:r>
            </a:p>
            <a:p>
              <a:pPr>
                <a:spcBef>
                  <a:spcPct val="0"/>
                </a:spcBef>
              </a:pPr>
              <a:r>
                <a:rPr kumimoji="1" lang="en-US" altLang="zh-CN" b="1">
                  <a:solidFill>
                    <a:srgbClr val="0033CC"/>
                  </a:solidFill>
                  <a:ea typeface="宋体" pitchFamily="2" charset="-122"/>
                </a:rPr>
                <a:t>Al</a:t>
              </a:r>
              <a:r>
                <a:rPr kumimoji="1" lang="en-US" altLang="zh-CN" b="1" baseline="-25000">
                  <a:solidFill>
                    <a:srgbClr val="0033CC"/>
                  </a:solidFill>
                  <a:ea typeface="宋体" pitchFamily="2" charset="-122"/>
                </a:rPr>
                <a:t>2</a:t>
              </a:r>
              <a:r>
                <a:rPr kumimoji="1" lang="en-US" altLang="zh-CN" b="1">
                  <a:solidFill>
                    <a:srgbClr val="0033CC"/>
                  </a:solidFill>
                  <a:ea typeface="宋体" pitchFamily="2" charset="-122"/>
                </a:rPr>
                <a:t>O</a:t>
              </a:r>
              <a:r>
                <a:rPr kumimoji="1" lang="en-US" altLang="zh-CN" b="1" baseline="-25000">
                  <a:solidFill>
                    <a:srgbClr val="0033CC"/>
                  </a:solidFill>
                  <a:ea typeface="宋体" pitchFamily="2" charset="-122"/>
                </a:rPr>
                <a:t>3</a:t>
              </a:r>
            </a:p>
          </p:txBody>
        </p:sp>
        <p:sp>
          <p:nvSpPr>
            <p:cNvPr id="30728" name="Text Box 7"/>
            <p:cNvSpPr txBox="1">
              <a:spLocks noChangeArrowheads="1"/>
            </p:cNvSpPr>
            <p:nvPr/>
          </p:nvSpPr>
          <p:spPr bwMode="auto">
            <a:xfrm>
              <a:off x="1190" y="1741"/>
              <a:ext cx="572" cy="225"/>
            </a:xfrm>
            <a:prstGeom prst="rect">
              <a:avLst/>
            </a:prstGeom>
            <a:noFill/>
            <a:ln w="9525">
              <a:noFill/>
              <a:miter lim="800000"/>
              <a:headEnd/>
              <a:tailEnd/>
            </a:ln>
          </p:spPr>
          <p:txBody>
            <a:bodyPr wrap="none">
              <a:spAutoFit/>
            </a:bodyPr>
            <a:lstStyle/>
            <a:p>
              <a:pPr>
                <a:spcBef>
                  <a:spcPct val="0"/>
                </a:spcBef>
              </a:pPr>
              <a:r>
                <a:rPr kumimoji="1" lang="zh-CN" altLang="en-US" b="1">
                  <a:solidFill>
                    <a:schemeClr val="accent2"/>
                  </a:solidFill>
                </a:rPr>
                <a:t>上行法</a:t>
              </a:r>
            </a:p>
          </p:txBody>
        </p:sp>
        <p:sp>
          <p:nvSpPr>
            <p:cNvPr id="30729" name="Text Box 8"/>
            <p:cNvSpPr txBox="1">
              <a:spLocks noChangeArrowheads="1"/>
            </p:cNvSpPr>
            <p:nvPr/>
          </p:nvSpPr>
          <p:spPr bwMode="auto">
            <a:xfrm>
              <a:off x="1584" y="2688"/>
              <a:ext cx="778" cy="225"/>
            </a:xfrm>
            <a:prstGeom prst="rect">
              <a:avLst/>
            </a:prstGeom>
            <a:noFill/>
            <a:ln w="9525">
              <a:noFill/>
              <a:miter lim="800000"/>
              <a:headEnd/>
              <a:tailEnd/>
            </a:ln>
          </p:spPr>
          <p:txBody>
            <a:bodyPr>
              <a:spAutoFit/>
            </a:bodyPr>
            <a:lstStyle/>
            <a:p>
              <a:pPr>
                <a:spcBef>
                  <a:spcPct val="0"/>
                </a:spcBef>
              </a:pPr>
              <a:r>
                <a:rPr kumimoji="1" lang="zh-CN" altLang="en-US" b="1">
                  <a:solidFill>
                    <a:srgbClr val="0033CC"/>
                  </a:solidFill>
                </a:rPr>
                <a:t>薄层板</a:t>
              </a:r>
            </a:p>
          </p:txBody>
        </p:sp>
        <p:sp>
          <p:nvSpPr>
            <p:cNvPr id="30730" name="Text Box 9"/>
            <p:cNvSpPr txBox="1">
              <a:spLocks noChangeArrowheads="1"/>
            </p:cNvSpPr>
            <p:nvPr/>
          </p:nvSpPr>
          <p:spPr bwMode="auto">
            <a:xfrm>
              <a:off x="672" y="2256"/>
              <a:ext cx="336" cy="584"/>
            </a:xfrm>
            <a:prstGeom prst="rect">
              <a:avLst/>
            </a:prstGeom>
            <a:noFill/>
            <a:ln w="9525">
              <a:noFill/>
              <a:miter lim="800000"/>
              <a:headEnd/>
              <a:tailEnd/>
            </a:ln>
          </p:spPr>
          <p:txBody>
            <a:bodyPr>
              <a:spAutoFit/>
            </a:bodyPr>
            <a:lstStyle/>
            <a:p>
              <a:pPr>
                <a:spcBef>
                  <a:spcPct val="0"/>
                </a:spcBef>
              </a:pPr>
              <a:r>
                <a:rPr kumimoji="1" lang="zh-CN" altLang="en-US" b="1">
                  <a:solidFill>
                    <a:srgbClr val="0033CC"/>
                  </a:solidFill>
                </a:rPr>
                <a:t>层析缸</a:t>
              </a:r>
            </a:p>
          </p:txBody>
        </p:sp>
        <p:sp>
          <p:nvSpPr>
            <p:cNvPr id="30731" name="Text Box 10"/>
            <p:cNvSpPr txBox="1">
              <a:spLocks noChangeArrowheads="1"/>
            </p:cNvSpPr>
            <p:nvPr/>
          </p:nvSpPr>
          <p:spPr bwMode="auto">
            <a:xfrm>
              <a:off x="1488" y="3120"/>
              <a:ext cx="572" cy="225"/>
            </a:xfrm>
            <a:prstGeom prst="rect">
              <a:avLst/>
            </a:prstGeom>
            <a:noFill/>
            <a:ln w="9525">
              <a:noFill/>
              <a:miter lim="800000"/>
              <a:headEnd/>
              <a:tailEnd/>
            </a:ln>
          </p:spPr>
          <p:txBody>
            <a:bodyPr wrap="none">
              <a:spAutoFit/>
            </a:bodyPr>
            <a:lstStyle/>
            <a:p>
              <a:pPr>
                <a:spcBef>
                  <a:spcPct val="0"/>
                </a:spcBef>
              </a:pPr>
              <a:r>
                <a:rPr kumimoji="1" lang="zh-CN" altLang="en-US" b="1">
                  <a:solidFill>
                    <a:srgbClr val="0033CC"/>
                  </a:solidFill>
                </a:rPr>
                <a:t>展开剂</a:t>
              </a:r>
            </a:p>
          </p:txBody>
        </p:sp>
        <p:sp>
          <p:nvSpPr>
            <p:cNvPr id="30732" name="Text Box 11"/>
            <p:cNvSpPr txBox="1">
              <a:spLocks noChangeArrowheads="1"/>
            </p:cNvSpPr>
            <p:nvPr/>
          </p:nvSpPr>
          <p:spPr bwMode="auto">
            <a:xfrm>
              <a:off x="2592" y="2352"/>
              <a:ext cx="336" cy="584"/>
            </a:xfrm>
            <a:prstGeom prst="rect">
              <a:avLst/>
            </a:prstGeom>
            <a:noFill/>
            <a:ln w="9525">
              <a:noFill/>
              <a:miter lim="800000"/>
              <a:headEnd/>
              <a:tailEnd/>
            </a:ln>
          </p:spPr>
          <p:txBody>
            <a:bodyPr>
              <a:spAutoFit/>
            </a:bodyPr>
            <a:lstStyle/>
            <a:p>
              <a:pPr>
                <a:spcBef>
                  <a:spcPct val="0"/>
                </a:spcBef>
              </a:pPr>
              <a:r>
                <a:rPr kumimoji="1" lang="zh-CN" altLang="en-US" b="1">
                  <a:solidFill>
                    <a:srgbClr val="0033CC"/>
                  </a:solidFill>
                </a:rPr>
                <a:t>层析缸</a:t>
              </a:r>
            </a:p>
          </p:txBody>
        </p:sp>
        <p:sp>
          <p:nvSpPr>
            <p:cNvPr id="30733" name="Text Box 12"/>
            <p:cNvSpPr txBox="1">
              <a:spLocks noChangeArrowheads="1"/>
            </p:cNvSpPr>
            <p:nvPr/>
          </p:nvSpPr>
          <p:spPr bwMode="auto">
            <a:xfrm>
              <a:off x="4105" y="2208"/>
              <a:ext cx="572" cy="225"/>
            </a:xfrm>
            <a:prstGeom prst="rect">
              <a:avLst/>
            </a:prstGeom>
            <a:noFill/>
            <a:ln w="9525">
              <a:noFill/>
              <a:miter lim="800000"/>
              <a:headEnd/>
              <a:tailEnd/>
            </a:ln>
          </p:spPr>
          <p:txBody>
            <a:bodyPr wrap="none">
              <a:spAutoFit/>
            </a:bodyPr>
            <a:lstStyle/>
            <a:p>
              <a:pPr>
                <a:spcBef>
                  <a:spcPct val="0"/>
                </a:spcBef>
              </a:pPr>
              <a:r>
                <a:rPr kumimoji="1" lang="zh-CN" altLang="en-US" b="1">
                  <a:solidFill>
                    <a:srgbClr val="0033CC"/>
                  </a:solidFill>
                </a:rPr>
                <a:t>展开剂</a:t>
              </a:r>
            </a:p>
          </p:txBody>
        </p:sp>
        <p:sp>
          <p:nvSpPr>
            <p:cNvPr id="30734" name="Text Box 13"/>
            <p:cNvSpPr txBox="1">
              <a:spLocks noChangeArrowheads="1"/>
            </p:cNvSpPr>
            <p:nvPr/>
          </p:nvSpPr>
          <p:spPr bwMode="auto">
            <a:xfrm>
              <a:off x="4080" y="1968"/>
              <a:ext cx="573" cy="225"/>
            </a:xfrm>
            <a:prstGeom prst="rect">
              <a:avLst/>
            </a:prstGeom>
            <a:noFill/>
            <a:ln w="9525">
              <a:noFill/>
              <a:miter lim="800000"/>
              <a:headEnd/>
              <a:tailEnd/>
            </a:ln>
          </p:spPr>
          <p:txBody>
            <a:bodyPr wrap="none">
              <a:spAutoFit/>
            </a:bodyPr>
            <a:lstStyle/>
            <a:p>
              <a:pPr>
                <a:spcBef>
                  <a:spcPct val="0"/>
                </a:spcBef>
              </a:pPr>
              <a:r>
                <a:rPr kumimoji="1" lang="zh-CN" altLang="en-US" b="1">
                  <a:solidFill>
                    <a:srgbClr val="0033CC"/>
                  </a:solidFill>
                </a:rPr>
                <a:t>滤纸条</a:t>
              </a:r>
            </a:p>
          </p:txBody>
        </p:sp>
        <p:sp>
          <p:nvSpPr>
            <p:cNvPr id="30735" name="Text Box 14"/>
            <p:cNvSpPr txBox="1">
              <a:spLocks noChangeArrowheads="1"/>
            </p:cNvSpPr>
            <p:nvPr/>
          </p:nvSpPr>
          <p:spPr bwMode="auto">
            <a:xfrm>
              <a:off x="3097" y="1728"/>
              <a:ext cx="572" cy="225"/>
            </a:xfrm>
            <a:prstGeom prst="rect">
              <a:avLst/>
            </a:prstGeom>
            <a:noFill/>
            <a:ln w="9525">
              <a:noFill/>
              <a:miter lim="800000"/>
              <a:headEnd/>
              <a:tailEnd/>
            </a:ln>
          </p:spPr>
          <p:txBody>
            <a:bodyPr wrap="none">
              <a:spAutoFit/>
            </a:bodyPr>
            <a:lstStyle/>
            <a:p>
              <a:pPr>
                <a:spcBef>
                  <a:spcPct val="0"/>
                </a:spcBef>
              </a:pPr>
              <a:r>
                <a:rPr kumimoji="1" lang="zh-CN" altLang="en-US" b="1">
                  <a:solidFill>
                    <a:schemeClr val="accent2"/>
                  </a:solidFill>
                </a:rPr>
                <a:t>下行法</a:t>
              </a:r>
            </a:p>
          </p:txBody>
        </p:sp>
        <p:sp>
          <p:nvSpPr>
            <p:cNvPr id="30736" name="Text Box 15"/>
            <p:cNvSpPr txBox="1">
              <a:spLocks noChangeArrowheads="1"/>
            </p:cNvSpPr>
            <p:nvPr/>
          </p:nvSpPr>
          <p:spPr bwMode="auto">
            <a:xfrm>
              <a:off x="3120" y="2784"/>
              <a:ext cx="778" cy="225"/>
            </a:xfrm>
            <a:prstGeom prst="rect">
              <a:avLst/>
            </a:prstGeom>
            <a:noFill/>
            <a:ln w="9525">
              <a:noFill/>
              <a:miter lim="800000"/>
              <a:headEnd/>
              <a:tailEnd/>
            </a:ln>
          </p:spPr>
          <p:txBody>
            <a:bodyPr>
              <a:spAutoFit/>
            </a:bodyPr>
            <a:lstStyle/>
            <a:p>
              <a:pPr>
                <a:spcBef>
                  <a:spcPct val="0"/>
                </a:spcBef>
              </a:pPr>
              <a:r>
                <a:rPr kumimoji="1" lang="zh-CN" altLang="en-US" b="1">
                  <a:solidFill>
                    <a:srgbClr val="0033CC"/>
                  </a:solidFill>
                </a:rPr>
                <a:t>薄层板</a:t>
              </a:r>
            </a:p>
          </p:txBody>
        </p:sp>
      </p:grpSp>
    </p:spTree>
    <p:extLst>
      <p:ext uri="{BB962C8B-B14F-4D97-AF65-F5344CB8AC3E}">
        <p14:creationId xmlns:p14="http://schemas.microsoft.com/office/powerpoint/2010/main" val="36573528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5" name="Picture 2" descr="spotting"/>
          <p:cNvPicPr>
            <a:picLocks noChangeAspect="1" noChangeArrowheads="1"/>
          </p:cNvPicPr>
          <p:nvPr/>
        </p:nvPicPr>
        <p:blipFill>
          <a:blip r:embed="rId2"/>
          <a:srcRect/>
          <a:stretch>
            <a:fillRect/>
          </a:stretch>
        </p:blipFill>
        <p:spPr bwMode="auto">
          <a:xfrm>
            <a:off x="533400" y="609600"/>
            <a:ext cx="3417888" cy="4876800"/>
          </a:xfrm>
          <a:prstGeom prst="rect">
            <a:avLst/>
          </a:prstGeom>
          <a:noFill/>
          <a:ln w="9525">
            <a:noFill/>
            <a:miter lim="800000"/>
            <a:headEnd/>
            <a:tailEnd/>
          </a:ln>
        </p:spPr>
      </p:pic>
      <p:pic>
        <p:nvPicPr>
          <p:cNvPr id="84996" name="Picture 3" descr="running"/>
          <p:cNvPicPr>
            <a:picLocks noChangeAspect="1" noChangeArrowheads="1"/>
          </p:cNvPicPr>
          <p:nvPr/>
        </p:nvPicPr>
        <p:blipFill>
          <a:blip r:embed="rId3"/>
          <a:srcRect/>
          <a:stretch>
            <a:fillRect/>
          </a:stretch>
        </p:blipFill>
        <p:spPr bwMode="auto">
          <a:xfrm>
            <a:off x="4572000" y="609600"/>
            <a:ext cx="3581400" cy="5029200"/>
          </a:xfrm>
          <a:prstGeom prst="rect">
            <a:avLst/>
          </a:prstGeom>
          <a:noFill/>
          <a:ln w="9525">
            <a:noFill/>
            <a:miter lim="800000"/>
            <a:headEnd/>
            <a:tailEnd/>
          </a:ln>
        </p:spPr>
      </p:pic>
      <p:sp>
        <p:nvSpPr>
          <p:cNvPr id="84997" name="Text Box 4"/>
          <p:cNvSpPr txBox="1">
            <a:spLocks noChangeArrowheads="1"/>
          </p:cNvSpPr>
          <p:nvPr/>
        </p:nvSpPr>
        <p:spPr bwMode="auto">
          <a:xfrm>
            <a:off x="1752600" y="5943600"/>
            <a:ext cx="4876800" cy="519113"/>
          </a:xfrm>
          <a:prstGeom prst="rect">
            <a:avLst/>
          </a:prstGeom>
          <a:noFill/>
          <a:ln w="9525">
            <a:noFill/>
            <a:miter lim="800000"/>
            <a:headEnd/>
            <a:tailEnd/>
          </a:ln>
        </p:spPr>
        <p:txBody>
          <a:bodyPr>
            <a:spAutoFit/>
          </a:bodyPr>
          <a:lstStyle/>
          <a:p>
            <a:r>
              <a:rPr kumimoji="1" lang="zh-CN" altLang="en-US" sz="2800" b="1">
                <a:solidFill>
                  <a:schemeClr val="tx2"/>
                </a:solidFill>
                <a:ea typeface="宋体" pitchFamily="2" charset="-122"/>
              </a:rPr>
              <a:t>薄层色谱法点样及展开过程</a:t>
            </a:r>
          </a:p>
        </p:txBody>
      </p:sp>
    </p:spTree>
    <p:extLst>
      <p:ext uri="{BB962C8B-B14F-4D97-AF65-F5344CB8AC3E}">
        <p14:creationId xmlns:p14="http://schemas.microsoft.com/office/powerpoint/2010/main" val="36864573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a:xfrm>
            <a:off x="465140" y="357166"/>
            <a:ext cx="7321570" cy="857248"/>
          </a:xfrm>
        </p:spPr>
        <p:txBody>
          <a:bodyPr/>
          <a:lstStyle/>
          <a:p>
            <a:pPr eaLnBrk="1" hangingPunct="1"/>
            <a:r>
              <a:rPr lang="en-US" altLang="zh-CN" sz="2800" b="1" dirty="0">
                <a:solidFill>
                  <a:schemeClr val="tx1"/>
                </a:solidFill>
                <a:latin typeface="Times New Roman" pitchFamily="18" charset="0"/>
                <a:cs typeface="Times New Roman" pitchFamily="18" charset="0"/>
              </a:rPr>
              <a:t>Two-dimension HPTLC </a:t>
            </a:r>
            <a:br>
              <a:rPr lang="en-US" altLang="zh-CN" sz="2800" b="1" dirty="0">
                <a:solidFill>
                  <a:schemeClr val="tx1"/>
                </a:solidFill>
                <a:latin typeface="Times New Roman" pitchFamily="18" charset="0"/>
                <a:cs typeface="Times New Roman" pitchFamily="18" charset="0"/>
              </a:rPr>
            </a:br>
            <a:r>
              <a:rPr lang="en-US" altLang="zh-CN" sz="2800" b="1" dirty="0">
                <a:solidFill>
                  <a:schemeClr val="tx1"/>
                </a:solidFill>
                <a:latin typeface="Times New Roman" pitchFamily="18" charset="0"/>
                <a:cs typeface="Times New Roman" pitchFamily="18" charset="0"/>
              </a:rPr>
              <a:t>High-performance thin layer chromatography</a:t>
            </a:r>
          </a:p>
        </p:txBody>
      </p:sp>
      <p:grpSp>
        <p:nvGrpSpPr>
          <p:cNvPr id="87044" name="Group 3"/>
          <p:cNvGrpSpPr>
            <a:grpSpLocks/>
          </p:cNvGrpSpPr>
          <p:nvPr/>
        </p:nvGrpSpPr>
        <p:grpSpPr bwMode="auto">
          <a:xfrm>
            <a:off x="611188" y="1412875"/>
            <a:ext cx="4824412" cy="5221288"/>
            <a:chOff x="612" y="799"/>
            <a:chExt cx="3039" cy="3289"/>
          </a:xfrm>
        </p:grpSpPr>
        <p:sp>
          <p:nvSpPr>
            <p:cNvPr id="87052" name="Rectangle 4"/>
            <p:cNvSpPr>
              <a:spLocks noChangeArrowheads="1"/>
            </p:cNvSpPr>
            <p:nvPr/>
          </p:nvSpPr>
          <p:spPr bwMode="auto">
            <a:xfrm>
              <a:off x="612" y="845"/>
              <a:ext cx="3039" cy="2948"/>
            </a:xfrm>
            <a:prstGeom prst="rect">
              <a:avLst/>
            </a:prstGeom>
            <a:noFill/>
            <a:ln w="9525" algn="ctr">
              <a:solidFill>
                <a:schemeClr val="tx2"/>
              </a:solidFill>
              <a:miter lim="800000"/>
              <a:headEnd/>
              <a:tailEnd/>
            </a:ln>
          </p:spPr>
          <p:txBody>
            <a:bodyPr wrap="none" anchor="ctr"/>
            <a:lstStyle/>
            <a:p>
              <a:endParaRPr lang="zh-CN" altLang="en-US"/>
            </a:p>
          </p:txBody>
        </p:sp>
        <p:sp>
          <p:nvSpPr>
            <p:cNvPr id="87053" name="Oval 5"/>
            <p:cNvSpPr>
              <a:spLocks noChangeArrowheads="1"/>
            </p:cNvSpPr>
            <p:nvPr/>
          </p:nvSpPr>
          <p:spPr bwMode="auto">
            <a:xfrm>
              <a:off x="3288" y="3294"/>
              <a:ext cx="91" cy="136"/>
            </a:xfrm>
            <a:prstGeom prst="ellipse">
              <a:avLst/>
            </a:prstGeom>
            <a:solidFill>
              <a:schemeClr val="tx2"/>
            </a:solidFill>
            <a:ln w="9525" algn="ctr">
              <a:noFill/>
              <a:round/>
              <a:headEnd/>
              <a:tailEnd/>
            </a:ln>
          </p:spPr>
          <p:txBody>
            <a:bodyPr wrap="none" anchor="ctr"/>
            <a:lstStyle/>
            <a:p>
              <a:endParaRPr lang="zh-CN" altLang="en-US"/>
            </a:p>
          </p:txBody>
        </p:sp>
        <p:sp>
          <p:nvSpPr>
            <p:cNvPr id="87054" name="Oval 6"/>
            <p:cNvSpPr>
              <a:spLocks noChangeArrowheads="1"/>
            </p:cNvSpPr>
            <p:nvPr/>
          </p:nvSpPr>
          <p:spPr bwMode="auto">
            <a:xfrm>
              <a:off x="2472" y="1979"/>
              <a:ext cx="90" cy="91"/>
            </a:xfrm>
            <a:prstGeom prst="ellipse">
              <a:avLst/>
            </a:prstGeom>
            <a:solidFill>
              <a:schemeClr val="tx2"/>
            </a:solidFill>
            <a:ln w="9525" algn="ctr">
              <a:noFill/>
              <a:round/>
              <a:headEnd/>
              <a:tailEnd/>
            </a:ln>
          </p:spPr>
          <p:txBody>
            <a:bodyPr wrap="none" anchor="ctr"/>
            <a:lstStyle/>
            <a:p>
              <a:endParaRPr lang="zh-CN" altLang="en-US"/>
            </a:p>
          </p:txBody>
        </p:sp>
        <p:sp>
          <p:nvSpPr>
            <p:cNvPr id="87055" name="Oval 7"/>
            <p:cNvSpPr>
              <a:spLocks noChangeArrowheads="1"/>
            </p:cNvSpPr>
            <p:nvPr/>
          </p:nvSpPr>
          <p:spPr bwMode="auto">
            <a:xfrm rot="-723303">
              <a:off x="975" y="1162"/>
              <a:ext cx="136" cy="226"/>
            </a:xfrm>
            <a:prstGeom prst="ellipse">
              <a:avLst/>
            </a:prstGeom>
            <a:solidFill>
              <a:schemeClr val="tx2"/>
            </a:solidFill>
            <a:ln w="9525" algn="ctr">
              <a:noFill/>
              <a:round/>
              <a:headEnd/>
              <a:tailEnd/>
            </a:ln>
          </p:spPr>
          <p:txBody>
            <a:bodyPr wrap="none" anchor="ctr"/>
            <a:lstStyle/>
            <a:p>
              <a:endParaRPr lang="zh-CN" altLang="en-US"/>
            </a:p>
          </p:txBody>
        </p:sp>
        <p:sp>
          <p:nvSpPr>
            <p:cNvPr id="87056" name="Oval 8"/>
            <p:cNvSpPr>
              <a:spLocks noChangeArrowheads="1"/>
            </p:cNvSpPr>
            <p:nvPr/>
          </p:nvSpPr>
          <p:spPr bwMode="auto">
            <a:xfrm rot="-1342788">
              <a:off x="612" y="799"/>
              <a:ext cx="181" cy="317"/>
            </a:xfrm>
            <a:prstGeom prst="ellipse">
              <a:avLst/>
            </a:prstGeom>
            <a:solidFill>
              <a:schemeClr val="tx2"/>
            </a:solidFill>
            <a:ln w="9525" algn="ctr">
              <a:noFill/>
              <a:round/>
              <a:headEnd/>
              <a:tailEnd/>
            </a:ln>
          </p:spPr>
          <p:txBody>
            <a:bodyPr wrap="none" anchor="ctr"/>
            <a:lstStyle/>
            <a:p>
              <a:endParaRPr lang="zh-CN" altLang="en-US"/>
            </a:p>
          </p:txBody>
        </p:sp>
        <p:sp>
          <p:nvSpPr>
            <p:cNvPr id="87057" name="Text Box 9"/>
            <p:cNvSpPr txBox="1">
              <a:spLocks noChangeArrowheads="1"/>
            </p:cNvSpPr>
            <p:nvPr/>
          </p:nvSpPr>
          <p:spPr bwMode="auto">
            <a:xfrm rot="-5400000">
              <a:off x="2393" y="1875"/>
              <a:ext cx="2132" cy="250"/>
            </a:xfrm>
            <a:prstGeom prst="rect">
              <a:avLst/>
            </a:prstGeom>
            <a:noFill/>
            <a:ln w="9525" algn="ctr">
              <a:noFill/>
              <a:miter lim="800000"/>
              <a:headEnd/>
              <a:tailEnd/>
            </a:ln>
          </p:spPr>
          <p:txBody>
            <a:bodyPr>
              <a:spAutoFit/>
            </a:bodyPr>
            <a:lstStyle/>
            <a:p>
              <a:pPr algn="ctr"/>
              <a:r>
                <a:rPr kumimoji="1" lang="en-US" altLang="zh-CN" sz="2000">
                  <a:ea typeface="宋体" pitchFamily="2" charset="-122"/>
                </a:rPr>
                <a:t>C/M/NH</a:t>
              </a:r>
              <a:r>
                <a:rPr kumimoji="1" lang="en-US" altLang="zh-CN" sz="2000" baseline="-25000">
                  <a:ea typeface="宋体" pitchFamily="2" charset="-122"/>
                </a:rPr>
                <a:t>3</a:t>
              </a:r>
              <a:r>
                <a:rPr kumimoji="1" lang="en-US" altLang="zh-CN" sz="2000">
                  <a:ea typeface="宋体" pitchFamily="2" charset="-122"/>
                </a:rPr>
                <a:t> 95:5:0.8</a:t>
              </a:r>
              <a:r>
                <a:rPr kumimoji="1" lang="en-US" altLang="zh-CN" sz="2000">
                  <a:ea typeface="宋体" pitchFamily="2" charset="-122"/>
                  <a:cs typeface="Times New Roman" pitchFamily="18" charset="0"/>
                </a:rPr>
                <a:t>→</a:t>
              </a:r>
            </a:p>
          </p:txBody>
        </p:sp>
        <p:sp>
          <p:nvSpPr>
            <p:cNvPr id="87058" name="Text Box 10"/>
            <p:cNvSpPr txBox="1">
              <a:spLocks noChangeArrowheads="1"/>
            </p:cNvSpPr>
            <p:nvPr/>
          </p:nvSpPr>
          <p:spPr bwMode="auto">
            <a:xfrm>
              <a:off x="748" y="3430"/>
              <a:ext cx="2857" cy="250"/>
            </a:xfrm>
            <a:prstGeom prst="rect">
              <a:avLst/>
            </a:prstGeom>
            <a:noFill/>
            <a:ln w="9525" algn="ctr">
              <a:noFill/>
              <a:miter lim="800000"/>
              <a:headEnd/>
              <a:tailEnd/>
            </a:ln>
          </p:spPr>
          <p:txBody>
            <a:bodyPr>
              <a:spAutoFit/>
            </a:bodyPr>
            <a:lstStyle/>
            <a:p>
              <a:pPr algn="ctr"/>
              <a:r>
                <a:rPr kumimoji="1" lang="zh-CN" altLang="en-US" sz="2000">
                  <a:ea typeface="宋体" pitchFamily="2" charset="-122"/>
                  <a:sym typeface="Symbol" pitchFamily="18" charset="2"/>
                </a:rPr>
                <a:t></a:t>
              </a:r>
              <a:r>
                <a:rPr kumimoji="1" lang="en-US" altLang="zh-CN" sz="2000">
                  <a:ea typeface="宋体" pitchFamily="2" charset="-122"/>
                </a:rPr>
                <a:t>C/A/M/HAc/H</a:t>
              </a:r>
              <a:r>
                <a:rPr kumimoji="1" lang="en-US" altLang="zh-CN" sz="2000" baseline="-25000">
                  <a:ea typeface="宋体" pitchFamily="2" charset="-122"/>
                </a:rPr>
                <a:t>2</a:t>
              </a:r>
              <a:r>
                <a:rPr kumimoji="1" lang="en-US" altLang="zh-CN" sz="2000">
                  <a:ea typeface="宋体" pitchFamily="2" charset="-122"/>
                </a:rPr>
                <a:t>O  8:1.5:0.25:0.25:0.2</a:t>
              </a:r>
            </a:p>
          </p:txBody>
        </p:sp>
        <p:sp>
          <p:nvSpPr>
            <p:cNvPr id="1611787" name="Text Box 11"/>
            <p:cNvSpPr txBox="1">
              <a:spLocks noChangeArrowheads="1"/>
            </p:cNvSpPr>
            <p:nvPr/>
          </p:nvSpPr>
          <p:spPr bwMode="auto">
            <a:xfrm>
              <a:off x="3107" y="3067"/>
              <a:ext cx="227" cy="288"/>
            </a:xfrm>
            <a:prstGeom prst="rect">
              <a:avLst/>
            </a:prstGeom>
            <a:noFill/>
            <a:ln w="9525" algn="ctr">
              <a:noFill/>
              <a:miter lim="800000"/>
              <a:headEnd/>
              <a:tailEnd/>
            </a:ln>
            <a:effectLst/>
          </p:spPr>
          <p:txBody>
            <a:bodyPr>
              <a:spAutoFit/>
            </a:bodyPr>
            <a:lstStyle/>
            <a:p>
              <a:pPr algn="ctr">
                <a:defRPr/>
              </a:pPr>
              <a:r>
                <a:rPr kumimoji="1" lang="en-US" altLang="zh-CN" b="1">
                  <a:effectLst>
                    <a:outerShdw blurRad="38100" dist="38100" dir="2700000" algn="tl">
                      <a:srgbClr val="FFFFFF"/>
                    </a:outerShdw>
                  </a:effectLst>
                  <a:ea typeface="宋体" pitchFamily="2" charset="-122"/>
                </a:rPr>
                <a:t>7</a:t>
              </a:r>
            </a:p>
          </p:txBody>
        </p:sp>
        <p:sp>
          <p:nvSpPr>
            <p:cNvPr id="1611788" name="Text Box 12"/>
            <p:cNvSpPr txBox="1">
              <a:spLocks noChangeArrowheads="1"/>
            </p:cNvSpPr>
            <p:nvPr/>
          </p:nvSpPr>
          <p:spPr bwMode="auto">
            <a:xfrm>
              <a:off x="2880" y="2523"/>
              <a:ext cx="272" cy="288"/>
            </a:xfrm>
            <a:prstGeom prst="rect">
              <a:avLst/>
            </a:prstGeom>
            <a:noFill/>
            <a:ln w="9525" algn="ctr">
              <a:noFill/>
              <a:miter lim="800000"/>
              <a:headEnd/>
              <a:tailEnd/>
            </a:ln>
            <a:effectLst/>
          </p:spPr>
          <p:txBody>
            <a:bodyPr>
              <a:spAutoFit/>
            </a:bodyPr>
            <a:lstStyle/>
            <a:p>
              <a:pPr algn="ctr">
                <a:defRPr/>
              </a:pPr>
              <a:r>
                <a:rPr kumimoji="1" lang="en-US" altLang="zh-CN" b="1">
                  <a:effectLst>
                    <a:outerShdw blurRad="38100" dist="38100" dir="2700000" algn="tl">
                      <a:srgbClr val="FFFFFF"/>
                    </a:outerShdw>
                  </a:effectLst>
                  <a:ea typeface="宋体" pitchFamily="2" charset="-122"/>
                </a:rPr>
                <a:t>8</a:t>
              </a:r>
            </a:p>
          </p:txBody>
        </p:sp>
        <p:sp>
          <p:nvSpPr>
            <p:cNvPr id="1611789" name="Text Box 13"/>
            <p:cNvSpPr txBox="1">
              <a:spLocks noChangeArrowheads="1"/>
            </p:cNvSpPr>
            <p:nvPr/>
          </p:nvSpPr>
          <p:spPr bwMode="auto">
            <a:xfrm>
              <a:off x="2517" y="2432"/>
              <a:ext cx="227" cy="288"/>
            </a:xfrm>
            <a:prstGeom prst="rect">
              <a:avLst/>
            </a:prstGeom>
            <a:noFill/>
            <a:ln w="9525" algn="ctr">
              <a:noFill/>
              <a:miter lim="800000"/>
              <a:headEnd/>
              <a:tailEnd/>
            </a:ln>
            <a:effectLst/>
          </p:spPr>
          <p:txBody>
            <a:bodyPr>
              <a:spAutoFit/>
            </a:bodyPr>
            <a:lstStyle/>
            <a:p>
              <a:pPr algn="ctr">
                <a:defRPr/>
              </a:pPr>
              <a:r>
                <a:rPr kumimoji="1" lang="en-US" altLang="zh-CN" b="1">
                  <a:effectLst>
                    <a:outerShdw blurRad="38100" dist="38100" dir="2700000" algn="tl">
                      <a:srgbClr val="FFFFFF"/>
                    </a:outerShdw>
                  </a:effectLst>
                  <a:ea typeface="宋体" pitchFamily="2" charset="-122"/>
                </a:rPr>
                <a:t>6</a:t>
              </a:r>
            </a:p>
          </p:txBody>
        </p:sp>
        <p:sp>
          <p:nvSpPr>
            <p:cNvPr id="1611790" name="Text Box 14"/>
            <p:cNvSpPr txBox="1">
              <a:spLocks noChangeArrowheads="1"/>
            </p:cNvSpPr>
            <p:nvPr/>
          </p:nvSpPr>
          <p:spPr bwMode="auto">
            <a:xfrm>
              <a:off x="2018" y="2478"/>
              <a:ext cx="272" cy="288"/>
            </a:xfrm>
            <a:prstGeom prst="rect">
              <a:avLst/>
            </a:prstGeom>
            <a:noFill/>
            <a:ln w="9525" algn="ctr">
              <a:noFill/>
              <a:miter lim="800000"/>
              <a:headEnd/>
              <a:tailEnd/>
            </a:ln>
            <a:effectLst/>
          </p:spPr>
          <p:txBody>
            <a:bodyPr>
              <a:spAutoFit/>
            </a:bodyPr>
            <a:lstStyle/>
            <a:p>
              <a:pPr algn="ctr">
                <a:defRPr/>
              </a:pPr>
              <a:r>
                <a:rPr kumimoji="1" lang="en-US" altLang="zh-CN" b="1">
                  <a:effectLst>
                    <a:outerShdw blurRad="38100" dist="38100" dir="2700000" algn="tl">
                      <a:srgbClr val="FFFFFF"/>
                    </a:outerShdw>
                  </a:effectLst>
                  <a:ea typeface="宋体" pitchFamily="2" charset="-122"/>
                </a:rPr>
                <a:t>5</a:t>
              </a:r>
            </a:p>
          </p:txBody>
        </p:sp>
        <p:sp>
          <p:nvSpPr>
            <p:cNvPr id="1611791" name="Text Box 15"/>
            <p:cNvSpPr txBox="1">
              <a:spLocks noChangeArrowheads="1"/>
            </p:cNvSpPr>
            <p:nvPr/>
          </p:nvSpPr>
          <p:spPr bwMode="auto">
            <a:xfrm>
              <a:off x="2426" y="1797"/>
              <a:ext cx="409" cy="288"/>
            </a:xfrm>
            <a:prstGeom prst="rect">
              <a:avLst/>
            </a:prstGeom>
            <a:noFill/>
            <a:ln w="9525" algn="ctr">
              <a:noFill/>
              <a:miter lim="800000"/>
              <a:headEnd/>
              <a:tailEnd/>
            </a:ln>
            <a:effectLst/>
          </p:spPr>
          <p:txBody>
            <a:bodyPr>
              <a:spAutoFit/>
            </a:bodyPr>
            <a:lstStyle/>
            <a:p>
              <a:pPr algn="ctr">
                <a:defRPr/>
              </a:pPr>
              <a:r>
                <a:rPr kumimoji="1" lang="en-US" altLang="zh-CN" b="1">
                  <a:effectLst>
                    <a:outerShdw blurRad="38100" dist="38100" dir="2700000" algn="tl">
                      <a:srgbClr val="FFFFFF"/>
                    </a:outerShdw>
                  </a:effectLst>
                  <a:ea typeface="宋体" pitchFamily="2" charset="-122"/>
                </a:rPr>
                <a:t>3</a:t>
              </a:r>
            </a:p>
          </p:txBody>
        </p:sp>
        <p:sp>
          <p:nvSpPr>
            <p:cNvPr id="1611792" name="Text Box 16"/>
            <p:cNvSpPr txBox="1">
              <a:spLocks noChangeArrowheads="1"/>
            </p:cNvSpPr>
            <p:nvPr/>
          </p:nvSpPr>
          <p:spPr bwMode="auto">
            <a:xfrm>
              <a:off x="1111" y="1979"/>
              <a:ext cx="454" cy="288"/>
            </a:xfrm>
            <a:prstGeom prst="rect">
              <a:avLst/>
            </a:prstGeom>
            <a:noFill/>
            <a:ln w="9525" algn="ctr">
              <a:noFill/>
              <a:miter lim="800000"/>
              <a:headEnd/>
              <a:tailEnd/>
            </a:ln>
            <a:effectLst/>
          </p:spPr>
          <p:txBody>
            <a:bodyPr>
              <a:spAutoFit/>
            </a:bodyPr>
            <a:lstStyle/>
            <a:p>
              <a:pPr algn="ctr">
                <a:defRPr/>
              </a:pPr>
              <a:r>
                <a:rPr kumimoji="1" lang="en-US" altLang="zh-CN" b="1">
                  <a:effectLst>
                    <a:outerShdw blurRad="38100" dist="38100" dir="2700000" algn="tl">
                      <a:srgbClr val="FFFFFF"/>
                    </a:outerShdw>
                  </a:effectLst>
                  <a:ea typeface="宋体" pitchFamily="2" charset="-122"/>
                </a:rPr>
                <a:t>4</a:t>
              </a:r>
            </a:p>
          </p:txBody>
        </p:sp>
        <p:sp>
          <p:nvSpPr>
            <p:cNvPr id="1611793" name="Text Box 17"/>
            <p:cNvSpPr txBox="1">
              <a:spLocks noChangeArrowheads="1"/>
            </p:cNvSpPr>
            <p:nvPr/>
          </p:nvSpPr>
          <p:spPr bwMode="auto">
            <a:xfrm>
              <a:off x="1429" y="1298"/>
              <a:ext cx="453" cy="288"/>
            </a:xfrm>
            <a:prstGeom prst="rect">
              <a:avLst/>
            </a:prstGeom>
            <a:noFill/>
            <a:ln w="9525" algn="ctr">
              <a:noFill/>
              <a:miter lim="800000"/>
              <a:headEnd/>
              <a:tailEnd/>
            </a:ln>
            <a:effectLst/>
          </p:spPr>
          <p:txBody>
            <a:bodyPr>
              <a:spAutoFit/>
            </a:bodyPr>
            <a:lstStyle/>
            <a:p>
              <a:pPr algn="ctr">
                <a:defRPr/>
              </a:pPr>
              <a:r>
                <a:rPr kumimoji="1" lang="en-US" altLang="zh-CN" b="1">
                  <a:effectLst>
                    <a:outerShdw blurRad="38100" dist="38100" dir="2700000" algn="tl">
                      <a:srgbClr val="FFFFFF"/>
                    </a:outerShdw>
                  </a:effectLst>
                  <a:ea typeface="宋体" pitchFamily="2" charset="-122"/>
                </a:rPr>
                <a:t>2</a:t>
              </a:r>
            </a:p>
          </p:txBody>
        </p:sp>
        <p:sp>
          <p:nvSpPr>
            <p:cNvPr id="1611794" name="Text Box 18"/>
            <p:cNvSpPr txBox="1">
              <a:spLocks noChangeArrowheads="1"/>
            </p:cNvSpPr>
            <p:nvPr/>
          </p:nvSpPr>
          <p:spPr bwMode="auto">
            <a:xfrm>
              <a:off x="1020" y="1026"/>
              <a:ext cx="317" cy="288"/>
            </a:xfrm>
            <a:prstGeom prst="rect">
              <a:avLst/>
            </a:prstGeom>
            <a:noFill/>
            <a:ln w="9525" algn="ctr">
              <a:noFill/>
              <a:miter lim="800000"/>
              <a:headEnd/>
              <a:tailEnd/>
            </a:ln>
            <a:effectLst/>
          </p:spPr>
          <p:txBody>
            <a:bodyPr>
              <a:spAutoFit/>
            </a:bodyPr>
            <a:lstStyle/>
            <a:p>
              <a:pPr algn="ctr">
                <a:defRPr/>
              </a:pPr>
              <a:r>
                <a:rPr kumimoji="1" lang="en-US" altLang="zh-CN" b="1">
                  <a:effectLst>
                    <a:outerShdw blurRad="38100" dist="38100" dir="2700000" algn="tl">
                      <a:srgbClr val="FFFFFF"/>
                    </a:outerShdw>
                  </a:effectLst>
                  <a:ea typeface="宋体" pitchFamily="2" charset="-122"/>
                </a:rPr>
                <a:t>1</a:t>
              </a:r>
            </a:p>
          </p:txBody>
        </p:sp>
        <p:sp>
          <p:nvSpPr>
            <p:cNvPr id="87067" name="Text Box 19"/>
            <p:cNvSpPr txBox="1">
              <a:spLocks noChangeArrowheads="1"/>
            </p:cNvSpPr>
            <p:nvPr/>
          </p:nvSpPr>
          <p:spPr bwMode="auto">
            <a:xfrm>
              <a:off x="839" y="3838"/>
              <a:ext cx="2677" cy="250"/>
            </a:xfrm>
            <a:prstGeom prst="rect">
              <a:avLst/>
            </a:prstGeom>
            <a:noFill/>
            <a:ln w="9525" algn="ctr">
              <a:noFill/>
              <a:miter lim="800000"/>
              <a:headEnd/>
              <a:tailEnd/>
            </a:ln>
          </p:spPr>
          <p:txBody>
            <a:bodyPr>
              <a:spAutoFit/>
            </a:bodyPr>
            <a:lstStyle/>
            <a:p>
              <a:r>
                <a:rPr kumimoji="1" lang="en-US" altLang="zh-CN" sz="2000">
                  <a:ea typeface="宋体" pitchFamily="2" charset="-122"/>
                </a:rPr>
                <a:t>C CHCl</a:t>
              </a:r>
              <a:r>
                <a:rPr kumimoji="1" lang="en-US" altLang="zh-CN" sz="2000" baseline="-25000">
                  <a:ea typeface="宋体" pitchFamily="2" charset="-122"/>
                </a:rPr>
                <a:t>3</a:t>
              </a:r>
              <a:r>
                <a:rPr kumimoji="1" lang="en-US" altLang="zh-CN" sz="2000">
                  <a:ea typeface="宋体" pitchFamily="2" charset="-122"/>
                </a:rPr>
                <a:t>, M  CH</a:t>
              </a:r>
              <a:r>
                <a:rPr kumimoji="1" lang="en-US" altLang="zh-CN" sz="2000" baseline="-25000">
                  <a:ea typeface="宋体" pitchFamily="2" charset="-122"/>
                </a:rPr>
                <a:t>3</a:t>
              </a:r>
              <a:r>
                <a:rPr kumimoji="1" lang="en-US" altLang="zh-CN" sz="2000">
                  <a:ea typeface="宋体" pitchFamily="2" charset="-122"/>
                </a:rPr>
                <a:t>OH, A CH</a:t>
              </a:r>
              <a:r>
                <a:rPr kumimoji="1" lang="en-US" altLang="zh-CN" sz="2000" baseline="-25000">
                  <a:ea typeface="宋体" pitchFamily="2" charset="-122"/>
                </a:rPr>
                <a:t>3</a:t>
              </a:r>
              <a:r>
                <a:rPr kumimoji="1" lang="en-US" altLang="zh-CN" sz="2000">
                  <a:ea typeface="宋体" pitchFamily="2" charset="-122"/>
                </a:rPr>
                <a:t>COCH</a:t>
              </a:r>
              <a:r>
                <a:rPr kumimoji="1" lang="en-US" altLang="zh-CN" sz="2000" baseline="-25000">
                  <a:ea typeface="宋体" pitchFamily="2" charset="-122"/>
                </a:rPr>
                <a:t>3</a:t>
              </a:r>
            </a:p>
          </p:txBody>
        </p:sp>
        <p:sp>
          <p:nvSpPr>
            <p:cNvPr id="87068" name="Oval 20"/>
            <p:cNvSpPr>
              <a:spLocks noChangeArrowheads="1"/>
            </p:cNvSpPr>
            <p:nvPr/>
          </p:nvSpPr>
          <p:spPr bwMode="auto">
            <a:xfrm>
              <a:off x="1383" y="1480"/>
              <a:ext cx="182" cy="136"/>
            </a:xfrm>
            <a:prstGeom prst="ellipse">
              <a:avLst/>
            </a:prstGeom>
            <a:solidFill>
              <a:schemeClr val="tx2"/>
            </a:solidFill>
            <a:ln w="9525" algn="ctr">
              <a:noFill/>
              <a:round/>
              <a:headEnd/>
              <a:tailEnd/>
            </a:ln>
          </p:spPr>
          <p:txBody>
            <a:bodyPr wrap="none" anchor="ctr"/>
            <a:lstStyle/>
            <a:p>
              <a:endParaRPr lang="zh-CN" altLang="en-US"/>
            </a:p>
          </p:txBody>
        </p:sp>
        <p:sp>
          <p:nvSpPr>
            <p:cNvPr id="87069" name="Oval 21"/>
            <p:cNvSpPr>
              <a:spLocks noChangeArrowheads="1"/>
            </p:cNvSpPr>
            <p:nvPr/>
          </p:nvSpPr>
          <p:spPr bwMode="auto">
            <a:xfrm>
              <a:off x="1202" y="1888"/>
              <a:ext cx="136" cy="182"/>
            </a:xfrm>
            <a:prstGeom prst="ellipse">
              <a:avLst/>
            </a:prstGeom>
            <a:solidFill>
              <a:schemeClr val="tx2"/>
            </a:solidFill>
            <a:ln w="9525" algn="ctr">
              <a:noFill/>
              <a:round/>
              <a:headEnd/>
              <a:tailEnd/>
            </a:ln>
          </p:spPr>
          <p:txBody>
            <a:bodyPr wrap="none" anchor="ctr"/>
            <a:lstStyle/>
            <a:p>
              <a:endParaRPr lang="zh-CN" altLang="en-US"/>
            </a:p>
          </p:txBody>
        </p:sp>
        <p:sp>
          <p:nvSpPr>
            <p:cNvPr id="87070" name="Oval 22"/>
            <p:cNvSpPr>
              <a:spLocks noChangeArrowheads="1"/>
            </p:cNvSpPr>
            <p:nvPr/>
          </p:nvSpPr>
          <p:spPr bwMode="auto">
            <a:xfrm>
              <a:off x="2064" y="2296"/>
              <a:ext cx="136" cy="182"/>
            </a:xfrm>
            <a:prstGeom prst="ellipse">
              <a:avLst/>
            </a:prstGeom>
            <a:solidFill>
              <a:schemeClr val="tx2"/>
            </a:solidFill>
            <a:ln w="9525" algn="ctr">
              <a:noFill/>
              <a:round/>
              <a:headEnd/>
              <a:tailEnd/>
            </a:ln>
          </p:spPr>
          <p:txBody>
            <a:bodyPr wrap="none" anchor="ctr"/>
            <a:lstStyle/>
            <a:p>
              <a:endParaRPr lang="zh-CN" altLang="en-US"/>
            </a:p>
          </p:txBody>
        </p:sp>
        <p:sp>
          <p:nvSpPr>
            <p:cNvPr id="87071" name="Oval 23"/>
            <p:cNvSpPr>
              <a:spLocks noChangeArrowheads="1"/>
            </p:cNvSpPr>
            <p:nvPr/>
          </p:nvSpPr>
          <p:spPr bwMode="auto">
            <a:xfrm>
              <a:off x="2517" y="2296"/>
              <a:ext cx="136" cy="182"/>
            </a:xfrm>
            <a:prstGeom prst="ellipse">
              <a:avLst/>
            </a:prstGeom>
            <a:solidFill>
              <a:schemeClr val="tx2"/>
            </a:solidFill>
            <a:ln w="9525" algn="ctr">
              <a:noFill/>
              <a:round/>
              <a:headEnd/>
              <a:tailEnd/>
            </a:ln>
          </p:spPr>
          <p:txBody>
            <a:bodyPr wrap="none" anchor="ctr"/>
            <a:lstStyle/>
            <a:p>
              <a:endParaRPr lang="zh-CN" altLang="en-US"/>
            </a:p>
          </p:txBody>
        </p:sp>
        <p:sp>
          <p:nvSpPr>
            <p:cNvPr id="87072" name="Oval 24"/>
            <p:cNvSpPr>
              <a:spLocks noChangeArrowheads="1"/>
            </p:cNvSpPr>
            <p:nvPr/>
          </p:nvSpPr>
          <p:spPr bwMode="auto">
            <a:xfrm>
              <a:off x="2925" y="2387"/>
              <a:ext cx="136" cy="181"/>
            </a:xfrm>
            <a:prstGeom prst="ellipse">
              <a:avLst/>
            </a:prstGeom>
            <a:solidFill>
              <a:schemeClr val="tx2"/>
            </a:solidFill>
            <a:ln w="9525" algn="ctr">
              <a:noFill/>
              <a:round/>
              <a:headEnd/>
              <a:tailEnd/>
            </a:ln>
          </p:spPr>
          <p:txBody>
            <a:bodyPr wrap="none" anchor="ctr"/>
            <a:lstStyle/>
            <a:p>
              <a:endParaRPr lang="zh-CN" altLang="en-US"/>
            </a:p>
          </p:txBody>
        </p:sp>
      </p:grpSp>
      <p:sp>
        <p:nvSpPr>
          <p:cNvPr id="87045" name="Text Box 25"/>
          <p:cNvSpPr txBox="1">
            <a:spLocks noChangeArrowheads="1"/>
          </p:cNvSpPr>
          <p:nvPr/>
        </p:nvSpPr>
        <p:spPr bwMode="auto">
          <a:xfrm>
            <a:off x="5651500" y="1844675"/>
            <a:ext cx="3313113" cy="4054475"/>
          </a:xfrm>
          <a:prstGeom prst="rect">
            <a:avLst/>
          </a:prstGeom>
          <a:noFill/>
          <a:ln w="9525" algn="ctr">
            <a:noFill/>
            <a:miter lim="800000"/>
            <a:headEnd/>
            <a:tailEnd/>
          </a:ln>
        </p:spPr>
        <p:txBody>
          <a:bodyPr>
            <a:spAutoFit/>
          </a:bodyPr>
          <a:lstStyle/>
          <a:p>
            <a:r>
              <a:rPr kumimoji="1" lang="en-US" altLang="zh-CN" sz="2000" b="1">
                <a:ea typeface="宋体" pitchFamily="2" charset="-122"/>
              </a:rPr>
              <a:t>Steroids </a:t>
            </a:r>
            <a:r>
              <a:rPr kumimoji="1" lang="zh-CN" altLang="en-US" sz="2000" b="1">
                <a:ea typeface="宋体" pitchFamily="2" charset="-122"/>
              </a:rPr>
              <a:t>类固醇</a:t>
            </a:r>
          </a:p>
          <a:p>
            <a:r>
              <a:rPr kumimoji="1" lang="en-US" altLang="zh-CN" sz="2000" b="1">
                <a:ea typeface="宋体" pitchFamily="2" charset="-122"/>
              </a:rPr>
              <a:t>1  progesterone</a:t>
            </a:r>
          </a:p>
          <a:p>
            <a:r>
              <a:rPr kumimoji="1" lang="en-US" altLang="zh-CN" sz="2000" b="1">
                <a:ea typeface="宋体" pitchFamily="2" charset="-122"/>
              </a:rPr>
              <a:t>2  11-deoxycorticosterone</a:t>
            </a:r>
          </a:p>
          <a:p>
            <a:r>
              <a:rPr kumimoji="1" lang="en-US" altLang="zh-CN" sz="2000" b="1">
                <a:ea typeface="宋体" pitchFamily="2" charset="-122"/>
              </a:rPr>
              <a:t>3  11-dehydrocorticosterone</a:t>
            </a:r>
          </a:p>
          <a:p>
            <a:r>
              <a:rPr kumimoji="1" lang="en-US" altLang="zh-CN" sz="2000" b="1">
                <a:ea typeface="宋体" pitchFamily="2" charset="-122"/>
              </a:rPr>
              <a:t>4  estrone</a:t>
            </a:r>
          </a:p>
          <a:p>
            <a:r>
              <a:rPr kumimoji="1" lang="en-US" altLang="zh-CN" sz="2000" b="1">
                <a:ea typeface="宋体" pitchFamily="2" charset="-122"/>
              </a:rPr>
              <a:t>5  estrasiol</a:t>
            </a:r>
          </a:p>
          <a:p>
            <a:r>
              <a:rPr kumimoji="1" lang="en-US" altLang="zh-CN" sz="2000" b="1">
                <a:ea typeface="宋体" pitchFamily="2" charset="-122"/>
              </a:rPr>
              <a:t>6  11-deoxycortisol</a:t>
            </a:r>
          </a:p>
          <a:p>
            <a:r>
              <a:rPr kumimoji="1" lang="en-US" altLang="zh-CN" sz="2000" b="1">
                <a:ea typeface="宋体" pitchFamily="2" charset="-122"/>
              </a:rPr>
              <a:t>7  hydrocortisone</a:t>
            </a:r>
          </a:p>
          <a:p>
            <a:r>
              <a:rPr kumimoji="1" lang="en-US" altLang="zh-CN" sz="2000" b="1">
                <a:ea typeface="宋体" pitchFamily="2" charset="-122"/>
              </a:rPr>
              <a:t>8  corticosterone</a:t>
            </a:r>
          </a:p>
        </p:txBody>
      </p:sp>
      <p:sp>
        <p:nvSpPr>
          <p:cNvPr id="1611802" name="AutoShape 26"/>
          <p:cNvSpPr>
            <a:spLocks noChangeArrowheads="1"/>
          </p:cNvSpPr>
          <p:nvPr/>
        </p:nvSpPr>
        <p:spPr bwMode="auto">
          <a:xfrm>
            <a:off x="4787900" y="1700213"/>
            <a:ext cx="720725" cy="3455987"/>
          </a:xfrm>
          <a:prstGeom prst="upArrow">
            <a:avLst>
              <a:gd name="adj1" fmla="val 50000"/>
              <a:gd name="adj2" fmla="val 119879"/>
            </a:avLst>
          </a:prstGeom>
          <a:gradFill rotWithShape="1">
            <a:gsLst>
              <a:gs pos="0">
                <a:srgbClr val="00FF00">
                  <a:alpha val="52000"/>
                </a:srgbClr>
              </a:gs>
              <a:gs pos="50000">
                <a:srgbClr val="FFFFFF">
                  <a:alpha val="0"/>
                </a:srgbClr>
              </a:gs>
              <a:gs pos="100000">
                <a:srgbClr val="00FF00">
                  <a:alpha val="52000"/>
                </a:srgbClr>
              </a:gs>
            </a:gsLst>
            <a:lin ang="0" scaled="1"/>
          </a:gradFill>
          <a:ln w="9525" algn="ctr">
            <a:solidFill>
              <a:srgbClr val="99FF66"/>
            </a:solidFill>
            <a:miter lim="800000"/>
            <a:headEnd/>
            <a:tailEnd/>
          </a:ln>
          <a:effectLst/>
        </p:spPr>
        <p:txBody>
          <a:bodyPr wrap="none" anchor="ctr"/>
          <a:lstStyle/>
          <a:p>
            <a:pPr>
              <a:defRPr/>
            </a:pPr>
            <a:endParaRPr lang="zh-CN" altLang="en-US"/>
          </a:p>
        </p:txBody>
      </p:sp>
      <p:sp>
        <p:nvSpPr>
          <p:cNvPr id="1611803" name="AutoShape 27"/>
          <p:cNvSpPr>
            <a:spLocks noChangeArrowheads="1"/>
          </p:cNvSpPr>
          <p:nvPr/>
        </p:nvSpPr>
        <p:spPr bwMode="auto">
          <a:xfrm>
            <a:off x="684213" y="5445125"/>
            <a:ext cx="4464050" cy="720725"/>
          </a:xfrm>
          <a:prstGeom prst="leftArrow">
            <a:avLst>
              <a:gd name="adj1" fmla="val 50000"/>
              <a:gd name="adj2" fmla="val 154846"/>
            </a:avLst>
          </a:prstGeom>
          <a:gradFill rotWithShape="1">
            <a:gsLst>
              <a:gs pos="0">
                <a:srgbClr val="00FF00">
                  <a:alpha val="52000"/>
                </a:srgbClr>
              </a:gs>
              <a:gs pos="50000">
                <a:srgbClr val="FFFFFF">
                  <a:alpha val="0"/>
                </a:srgbClr>
              </a:gs>
              <a:gs pos="100000">
                <a:srgbClr val="00FF00">
                  <a:alpha val="52000"/>
                </a:srgbClr>
              </a:gs>
            </a:gsLst>
            <a:lin ang="5400000" scaled="1"/>
          </a:gradFill>
          <a:ln w="9525" algn="ctr">
            <a:solidFill>
              <a:srgbClr val="99FF66"/>
            </a:solidFill>
            <a:miter lim="800000"/>
            <a:headEnd/>
            <a:tailEnd/>
          </a:ln>
          <a:effectLst/>
        </p:spPr>
        <p:txBody>
          <a:bodyPr wrap="none" anchor="ctr"/>
          <a:lstStyle/>
          <a:p>
            <a:pPr>
              <a:defRPr/>
            </a:pPr>
            <a:endParaRPr lang="zh-CN" altLang="en-US"/>
          </a:p>
        </p:txBody>
      </p:sp>
    </p:spTree>
    <p:extLst>
      <p:ext uri="{BB962C8B-B14F-4D97-AF65-F5344CB8AC3E}">
        <p14:creationId xmlns:p14="http://schemas.microsoft.com/office/powerpoint/2010/main" val="31149576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14BB2A8-4D98-4D2D-8194-058E896DFA1F}" type="slidenum">
              <a:rPr lang="en-US" altLang="zh-CN" sz="1400" smtClean="0"/>
              <a:pPr>
                <a:spcBef>
                  <a:spcPct val="0"/>
                </a:spcBef>
                <a:buFontTx/>
                <a:buNone/>
              </a:pPr>
              <a:t>11</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沉淀</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219200"/>
            <a:ext cx="86868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(1)</a:t>
            </a:r>
            <a:r>
              <a:rPr lang="zh-CN" altLang="en-US" sz="2800" b="1" dirty="0" smtClean="0">
                <a:solidFill>
                  <a:srgbClr val="0000FF"/>
                </a:solidFill>
                <a:latin typeface="+mn-ea"/>
                <a:ea typeface="+mn-ea"/>
              </a:rPr>
              <a:t>氢氧化物沉淀法</a:t>
            </a:r>
          </a:p>
        </p:txBody>
      </p:sp>
      <p:sp>
        <p:nvSpPr>
          <p:cNvPr id="30726" name="Text Box 8"/>
          <p:cNvSpPr txBox="1">
            <a:spLocks noChangeArrowheads="1"/>
          </p:cNvSpPr>
          <p:nvPr/>
        </p:nvSpPr>
        <p:spPr bwMode="auto">
          <a:xfrm>
            <a:off x="3505200" y="2209800"/>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1">
                <a:latin typeface="Times New Roman" panose="02020603050405020304" pitchFamily="18" charset="0"/>
              </a:rPr>
              <a:t>K</a:t>
            </a:r>
            <a:r>
              <a:rPr lang="en-US" altLang="zh-CN" sz="2800" b="1" baseline="-25000">
                <a:latin typeface="Times New Roman" panose="02020603050405020304" pitchFamily="18" charset="0"/>
              </a:rPr>
              <a:t>sp</a:t>
            </a:r>
            <a:r>
              <a:rPr lang="en-US" altLang="zh-CN" sz="2800" b="1">
                <a:latin typeface="Times New Roman" panose="02020603050405020304" pitchFamily="18" charset="0"/>
              </a:rPr>
              <a:t>,Fe(OH)</a:t>
            </a:r>
            <a:r>
              <a:rPr lang="en-US" altLang="zh-CN" sz="2800" b="1" baseline="-25000">
                <a:latin typeface="Times New Roman" panose="02020603050405020304" pitchFamily="18" charset="0"/>
              </a:rPr>
              <a:t>3</a:t>
            </a:r>
            <a:r>
              <a:rPr lang="en-US" altLang="zh-CN" sz="2800" b="1">
                <a:latin typeface="Times New Roman" panose="02020603050405020304" pitchFamily="18" charset="0"/>
              </a:rPr>
              <a:t> = 2.79×10</a:t>
            </a:r>
            <a:r>
              <a:rPr lang="en-US" altLang="zh-CN" sz="2800" b="1" baseline="30000">
                <a:latin typeface="Times New Roman" panose="02020603050405020304" pitchFamily="18" charset="0"/>
              </a:rPr>
              <a:t>-39</a:t>
            </a:r>
          </a:p>
        </p:txBody>
      </p:sp>
      <p:sp>
        <p:nvSpPr>
          <p:cNvPr id="30727" name="Text Box 9"/>
          <p:cNvSpPr txBox="1">
            <a:spLocks noChangeArrowheads="1"/>
          </p:cNvSpPr>
          <p:nvPr/>
        </p:nvSpPr>
        <p:spPr bwMode="auto">
          <a:xfrm>
            <a:off x="3581400" y="3200400"/>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1">
                <a:latin typeface="Times New Roman" panose="02020603050405020304" pitchFamily="18" charset="0"/>
              </a:rPr>
              <a:t>K</a:t>
            </a:r>
            <a:r>
              <a:rPr lang="en-US" altLang="zh-CN" sz="2800" b="1" baseline="-25000">
                <a:latin typeface="Times New Roman" panose="02020603050405020304" pitchFamily="18" charset="0"/>
              </a:rPr>
              <a:t>sp</a:t>
            </a:r>
            <a:r>
              <a:rPr lang="en-US" altLang="zh-CN" sz="2800" b="1">
                <a:latin typeface="Times New Roman" panose="02020603050405020304" pitchFamily="18" charset="0"/>
              </a:rPr>
              <a:t>,Mg(OH)</a:t>
            </a:r>
            <a:r>
              <a:rPr lang="en-US" altLang="zh-CN" sz="2800" b="1" baseline="-25000">
                <a:latin typeface="Times New Roman" panose="02020603050405020304" pitchFamily="18" charset="0"/>
              </a:rPr>
              <a:t>2</a:t>
            </a:r>
            <a:r>
              <a:rPr lang="en-US" altLang="zh-CN" sz="2800" b="1">
                <a:latin typeface="Times New Roman" panose="02020603050405020304" pitchFamily="18" charset="0"/>
              </a:rPr>
              <a:t> = 5.65×10</a:t>
            </a:r>
            <a:r>
              <a:rPr lang="en-US" altLang="zh-CN" sz="2800" b="1" baseline="30000">
                <a:latin typeface="Times New Roman" panose="02020603050405020304" pitchFamily="18" charset="0"/>
              </a:rPr>
              <a:t>-12</a:t>
            </a:r>
          </a:p>
        </p:txBody>
      </p:sp>
      <p:sp>
        <p:nvSpPr>
          <p:cNvPr id="30728" name="Text Box 13"/>
          <p:cNvSpPr txBox="1">
            <a:spLocks noChangeArrowheads="1"/>
          </p:cNvSpPr>
          <p:nvPr/>
        </p:nvSpPr>
        <p:spPr bwMode="auto">
          <a:xfrm>
            <a:off x="228600" y="1676400"/>
            <a:ext cx="106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FF0000"/>
                </a:solidFill>
              </a:rPr>
              <a:t>解：</a:t>
            </a:r>
          </a:p>
        </p:txBody>
      </p:sp>
      <p:graphicFrame>
        <p:nvGraphicFramePr>
          <p:cNvPr id="30729" name="Object 2"/>
          <p:cNvGraphicFramePr>
            <a:graphicFrameLocks noChangeAspect="1"/>
          </p:cNvGraphicFramePr>
          <p:nvPr/>
        </p:nvGraphicFramePr>
        <p:xfrm>
          <a:off x="1412875" y="1676400"/>
          <a:ext cx="5967413" cy="641350"/>
        </p:xfrm>
        <a:graphic>
          <a:graphicData uri="http://schemas.openxmlformats.org/presentationml/2006/ole">
            <mc:AlternateContent xmlns:mc="http://schemas.openxmlformats.org/markup-compatibility/2006">
              <mc:Choice xmlns:v="urn:schemas-microsoft-com:vml" Requires="v">
                <p:oleObj spid="_x0000_s33802" name="Equation" r:id="rId3" imgW="2362200" imgH="254000" progId="Equation.DSMT4">
                  <p:embed/>
                </p:oleObj>
              </mc:Choice>
              <mc:Fallback>
                <p:oleObj name="Equation" r:id="rId3" imgW="2362200" imgH="254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2875" y="1676400"/>
                        <a:ext cx="59674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30" name="Object 3"/>
          <p:cNvGraphicFramePr>
            <a:graphicFrameLocks noChangeAspect="1"/>
          </p:cNvGraphicFramePr>
          <p:nvPr/>
        </p:nvGraphicFramePr>
        <p:xfrm>
          <a:off x="1290638" y="2667000"/>
          <a:ext cx="6288087" cy="641350"/>
        </p:xfrm>
        <a:graphic>
          <a:graphicData uri="http://schemas.openxmlformats.org/presentationml/2006/ole">
            <mc:AlternateContent xmlns:mc="http://schemas.openxmlformats.org/markup-compatibility/2006">
              <mc:Choice xmlns:v="urn:schemas-microsoft-com:vml" Requires="v">
                <p:oleObj spid="_x0000_s33803" name="Equation" r:id="rId5" imgW="2489200" imgH="254000" progId="Equation.DSMT4">
                  <p:embed/>
                </p:oleObj>
              </mc:Choice>
              <mc:Fallback>
                <p:oleObj name="Equation" r:id="rId5" imgW="2489200" imgH="254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0638" y="2667000"/>
                        <a:ext cx="62880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3"/>
          <p:cNvSpPr txBox="1">
            <a:spLocks noChangeArrowheads="1"/>
          </p:cNvSpPr>
          <p:nvPr/>
        </p:nvSpPr>
        <p:spPr bwMode="auto">
          <a:xfrm>
            <a:off x="457200" y="3733800"/>
            <a:ext cx="327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solidFill>
                  <a:srgbClr val="FF0000"/>
                </a:solidFill>
                <a:latin typeface="Times New Roman" panose="02020603050405020304" pitchFamily="18" charset="0"/>
              </a:rPr>
              <a:t>Fe </a:t>
            </a:r>
            <a:r>
              <a:rPr lang="en-US" altLang="zh-CN" sz="2800" b="1" baseline="30000">
                <a:solidFill>
                  <a:srgbClr val="FF0000"/>
                </a:solidFill>
                <a:latin typeface="Times New Roman" panose="02020603050405020304" pitchFamily="18" charset="0"/>
              </a:rPr>
              <a:t>3+</a:t>
            </a:r>
            <a:r>
              <a:rPr lang="en-US" altLang="zh-CN" sz="2800" b="1">
                <a:solidFill>
                  <a:srgbClr val="FF0000"/>
                </a:solidFill>
                <a:latin typeface="Times New Roman" panose="02020603050405020304" pitchFamily="18" charset="0"/>
              </a:rPr>
              <a:t> </a:t>
            </a:r>
            <a:r>
              <a:rPr lang="zh-CN" altLang="en-US" sz="2800" b="1">
                <a:solidFill>
                  <a:srgbClr val="FF0000"/>
                </a:solidFill>
                <a:latin typeface="Times New Roman" panose="02020603050405020304" pitchFamily="18" charset="0"/>
              </a:rPr>
              <a:t>沉淀完全时：</a:t>
            </a:r>
          </a:p>
        </p:txBody>
      </p:sp>
      <p:sp>
        <p:nvSpPr>
          <p:cNvPr id="12" name="Text Box 4"/>
          <p:cNvSpPr txBox="1">
            <a:spLocks noChangeArrowheads="1"/>
          </p:cNvSpPr>
          <p:nvPr/>
        </p:nvSpPr>
        <p:spPr bwMode="auto">
          <a:xfrm>
            <a:off x="304800" y="5011738"/>
            <a:ext cx="85344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Times New Roman" panose="02020603050405020304" pitchFamily="18" charset="0"/>
              </a:rPr>
              <a:t>[OH</a:t>
            </a:r>
            <a:r>
              <a:rPr lang="en-US" altLang="zh-CN" sz="2800" b="1" baseline="30000">
                <a:latin typeface="Times New Roman" panose="02020603050405020304" pitchFamily="18" charset="0"/>
              </a:rPr>
              <a:t>-</a:t>
            </a:r>
            <a:r>
              <a:rPr lang="en-US" altLang="zh-CN" sz="2800" b="1">
                <a:latin typeface="Times New Roman" panose="02020603050405020304" pitchFamily="18" charset="0"/>
              </a:rPr>
              <a:t>]</a:t>
            </a:r>
            <a:r>
              <a:rPr lang="en-US" altLang="zh-CN" sz="2800" b="1" baseline="30000">
                <a:latin typeface="Times New Roman" panose="02020603050405020304" pitchFamily="18" charset="0"/>
              </a:rPr>
              <a:t>3</a:t>
            </a:r>
            <a:r>
              <a:rPr lang="en-US" altLang="zh-CN" sz="2800" b="1">
                <a:latin typeface="Times New Roman" panose="02020603050405020304" pitchFamily="18" charset="0"/>
              </a:rPr>
              <a:t> = </a:t>
            </a:r>
            <a:r>
              <a:rPr lang="en-US" altLang="zh-CN" sz="2800" b="1" i="1">
                <a:latin typeface="Times New Roman" panose="02020603050405020304" pitchFamily="18" charset="0"/>
              </a:rPr>
              <a:t>K</a:t>
            </a:r>
            <a:r>
              <a:rPr lang="en-US" altLang="zh-CN" sz="2800" b="1">
                <a:latin typeface="Times New Roman" panose="02020603050405020304" pitchFamily="18" charset="0"/>
              </a:rPr>
              <a:t>sp,Fe(OH)</a:t>
            </a:r>
            <a:r>
              <a:rPr lang="en-US" altLang="zh-CN" sz="2800" b="1" baseline="-25000">
                <a:latin typeface="Times New Roman" panose="02020603050405020304" pitchFamily="18" charset="0"/>
              </a:rPr>
              <a:t>3 </a:t>
            </a:r>
            <a:r>
              <a:rPr lang="en-US" altLang="zh-CN" sz="2800" b="1">
                <a:latin typeface="Times New Roman" panose="02020603050405020304" pitchFamily="18" charset="0"/>
              </a:rPr>
              <a:t>/ [Fe </a:t>
            </a:r>
            <a:r>
              <a:rPr lang="en-US" altLang="zh-CN" sz="2800" b="1" baseline="30000">
                <a:latin typeface="Times New Roman" panose="02020603050405020304" pitchFamily="18" charset="0"/>
              </a:rPr>
              <a:t>3+</a:t>
            </a:r>
            <a:r>
              <a:rPr lang="en-US" altLang="zh-CN" sz="2800" b="1">
                <a:latin typeface="Times New Roman" panose="02020603050405020304" pitchFamily="18" charset="0"/>
              </a:rPr>
              <a:t>] = 2.79×10</a:t>
            </a:r>
            <a:r>
              <a:rPr lang="en-US" altLang="zh-CN" sz="2800" b="1" baseline="30000">
                <a:latin typeface="Times New Roman" panose="02020603050405020304" pitchFamily="18" charset="0"/>
              </a:rPr>
              <a:t>-39</a:t>
            </a:r>
            <a:r>
              <a:rPr lang="en-US" altLang="zh-CN" sz="2800" b="1">
                <a:latin typeface="Times New Roman" panose="02020603050405020304" pitchFamily="18" charset="0"/>
              </a:rPr>
              <a:t> / (1×10</a:t>
            </a:r>
            <a:r>
              <a:rPr lang="en-US" altLang="zh-CN" sz="2800" b="1" baseline="30000">
                <a:latin typeface="Times New Roman" panose="02020603050405020304" pitchFamily="18" charset="0"/>
              </a:rPr>
              <a:t>-5</a:t>
            </a:r>
            <a:r>
              <a:rPr lang="en-US" altLang="zh-CN" sz="2800" b="1">
                <a:latin typeface="Times New Roman" panose="02020603050405020304" pitchFamily="18" charset="0"/>
              </a:rPr>
              <a:t>)</a:t>
            </a:r>
            <a:endParaRPr lang="en-US" altLang="zh-CN" b="1" baseline="30000">
              <a:latin typeface="Times New Roman" panose="02020603050405020304" pitchFamily="18" charset="0"/>
            </a:endParaRPr>
          </a:p>
          <a:p>
            <a:pPr eaLnBrk="1" hangingPunct="1">
              <a:spcBef>
                <a:spcPct val="50000"/>
              </a:spcBef>
              <a:buFontTx/>
              <a:buNone/>
            </a:pPr>
            <a:r>
              <a:rPr lang="en-US" altLang="zh-CN" sz="2800" b="1">
                <a:latin typeface="Times New Roman" panose="02020603050405020304" pitchFamily="18" charset="0"/>
              </a:rPr>
              <a:t>[OH</a:t>
            </a:r>
            <a:r>
              <a:rPr lang="en-US" altLang="zh-CN" sz="2800" b="1" baseline="30000">
                <a:latin typeface="Times New Roman" panose="02020603050405020304" pitchFamily="18" charset="0"/>
              </a:rPr>
              <a:t> -</a:t>
            </a:r>
            <a:r>
              <a:rPr lang="en-US" altLang="zh-CN" sz="2800" b="1">
                <a:latin typeface="Times New Roman" panose="02020603050405020304" pitchFamily="18" charset="0"/>
              </a:rPr>
              <a:t> ] = 6.53×10</a:t>
            </a:r>
            <a:r>
              <a:rPr lang="en-US" altLang="zh-CN" sz="2800" b="1" baseline="30000">
                <a:latin typeface="Times New Roman" panose="02020603050405020304" pitchFamily="18" charset="0"/>
              </a:rPr>
              <a:t>-12</a:t>
            </a:r>
            <a:r>
              <a:rPr lang="en-US" altLang="zh-CN" sz="2800" b="1">
                <a:latin typeface="Times New Roman" panose="02020603050405020304" pitchFamily="18" charset="0"/>
              </a:rPr>
              <a:t> ,  pOH = 11.18  ,  </a:t>
            </a:r>
            <a:r>
              <a:rPr lang="en-US" altLang="zh-CN" sz="2800" b="1">
                <a:solidFill>
                  <a:srgbClr val="FF0000"/>
                </a:solidFill>
                <a:latin typeface="Times New Roman" panose="02020603050405020304" pitchFamily="18" charset="0"/>
              </a:rPr>
              <a:t>pH = 2.82</a:t>
            </a:r>
          </a:p>
        </p:txBody>
      </p:sp>
      <p:sp>
        <p:nvSpPr>
          <p:cNvPr id="13" name="Text Box 11"/>
          <p:cNvSpPr txBox="1">
            <a:spLocks noChangeArrowheads="1"/>
          </p:cNvSpPr>
          <p:nvPr/>
        </p:nvSpPr>
        <p:spPr bwMode="auto">
          <a:xfrm>
            <a:off x="381000" y="4343400"/>
            <a:ext cx="5105400" cy="519113"/>
          </a:xfrm>
          <a:prstGeom prst="rect">
            <a:avLst/>
          </a:prstGeom>
          <a:noFill/>
          <a:ln w="9525" algn="ctr">
            <a:noFill/>
            <a:miter lim="800000"/>
            <a:headEnd/>
            <a:tailEnd/>
          </a:ln>
        </p:spPr>
        <p:txBody>
          <a:bodyPr>
            <a:spAutoFit/>
          </a:bodyPr>
          <a:lstStyle/>
          <a:p>
            <a:pPr eaLnBrk="1" hangingPunct="1">
              <a:spcBef>
                <a:spcPct val="50000"/>
              </a:spcBef>
              <a:defRPr/>
            </a:pPr>
            <a:r>
              <a:rPr lang="en-US" altLang="zh-CN" sz="2800" b="1" dirty="0">
                <a:latin typeface="Times New Roman" pitchFamily="18" charset="0"/>
              </a:rPr>
              <a:t>[Fe </a:t>
            </a:r>
            <a:r>
              <a:rPr lang="en-US" altLang="zh-CN" sz="2800" b="1" baseline="30000" dirty="0">
                <a:latin typeface="Times New Roman" pitchFamily="18" charset="0"/>
              </a:rPr>
              <a:t>3+</a:t>
            </a:r>
            <a:r>
              <a:rPr lang="en-US" altLang="zh-CN" sz="2800" b="1" dirty="0">
                <a:latin typeface="Times New Roman" pitchFamily="18" charset="0"/>
              </a:rPr>
              <a:t> ] = 0.01× </a:t>
            </a:r>
            <a:r>
              <a:rPr lang="en-US" altLang="zh-CN" sz="2800" b="1" dirty="0">
                <a:solidFill>
                  <a:srgbClr val="FF0000"/>
                </a:solidFill>
                <a:effectLst>
                  <a:outerShdw blurRad="38100" dist="38100" dir="2700000" algn="tl">
                    <a:srgbClr val="000000">
                      <a:alpha val="43137"/>
                    </a:srgbClr>
                  </a:outerShdw>
                </a:effectLst>
                <a:latin typeface="Times New Roman" pitchFamily="18" charset="0"/>
              </a:rPr>
              <a:t>0.1%</a:t>
            </a:r>
            <a:r>
              <a:rPr lang="en-US" altLang="zh-CN" sz="2800" b="1" dirty="0">
                <a:latin typeface="Times New Roman" pitchFamily="18" charset="0"/>
              </a:rPr>
              <a:t> = 1 ×10</a:t>
            </a:r>
            <a:r>
              <a:rPr lang="en-US" altLang="zh-CN" sz="2800" b="1" baseline="30000" dirty="0">
                <a:latin typeface="Times New Roman" pitchFamily="18" charset="0"/>
              </a:rPr>
              <a:t>-5</a:t>
            </a:r>
          </a:p>
        </p:txBody>
      </p:sp>
    </p:spTree>
    <p:extLst>
      <p:ext uri="{BB962C8B-B14F-4D97-AF65-F5344CB8AC3E}">
        <p14:creationId xmlns:p14="http://schemas.microsoft.com/office/powerpoint/2010/main" val="11426295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slide(fromBottom)">
                                      <p:cBhvr>
                                        <p:cTn id="19" dur="500"/>
                                        <p:tgtEl>
                                          <p:spTgt spid="12">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12">
                                            <p:txEl>
                                              <p:pRg st="1" end="1"/>
                                            </p:txEl>
                                          </p:spTgt>
                                        </p:tgtEl>
                                        <p:attrNameLst>
                                          <p:attrName>style.visibility</p:attrName>
                                        </p:attrNameLst>
                                      </p:cBhvr>
                                      <p:to>
                                        <p:strVal val="visible"/>
                                      </p:to>
                                    </p:set>
                                    <p:animEffect transition="in" filter="slide(fromBottom)">
                                      <p:cBhvr>
                                        <p:cTn id="24"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46B1696-EFD5-43E6-A451-E68CE1505753}" type="slidenum">
              <a:rPr lang="en-US" altLang="zh-CN" sz="1400" smtClean="0"/>
              <a:pPr>
                <a:spcBef>
                  <a:spcPct val="0"/>
                </a:spcBef>
                <a:buFontTx/>
                <a:buNone/>
              </a:pPr>
              <a:t>12</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沉淀</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219200"/>
            <a:ext cx="86868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(1)</a:t>
            </a:r>
            <a:r>
              <a:rPr lang="zh-CN" altLang="en-US" sz="2800" b="1" dirty="0" smtClean="0">
                <a:solidFill>
                  <a:srgbClr val="0000FF"/>
                </a:solidFill>
                <a:latin typeface="+mn-ea"/>
                <a:ea typeface="+mn-ea"/>
              </a:rPr>
              <a:t>氢氧化物沉淀法</a:t>
            </a:r>
          </a:p>
        </p:txBody>
      </p:sp>
      <p:sp>
        <p:nvSpPr>
          <p:cNvPr id="31750" name="Text Box 8"/>
          <p:cNvSpPr txBox="1">
            <a:spLocks noChangeArrowheads="1"/>
          </p:cNvSpPr>
          <p:nvPr/>
        </p:nvSpPr>
        <p:spPr bwMode="auto">
          <a:xfrm>
            <a:off x="3505200" y="2209800"/>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1">
                <a:latin typeface="Times New Roman" panose="02020603050405020304" pitchFamily="18" charset="0"/>
              </a:rPr>
              <a:t>K</a:t>
            </a:r>
            <a:r>
              <a:rPr lang="en-US" altLang="zh-CN" sz="2800" b="1" baseline="-25000">
                <a:latin typeface="Times New Roman" panose="02020603050405020304" pitchFamily="18" charset="0"/>
              </a:rPr>
              <a:t>sp</a:t>
            </a:r>
            <a:r>
              <a:rPr lang="en-US" altLang="zh-CN" sz="2800" b="1">
                <a:latin typeface="Times New Roman" panose="02020603050405020304" pitchFamily="18" charset="0"/>
              </a:rPr>
              <a:t>,Fe(OH)</a:t>
            </a:r>
            <a:r>
              <a:rPr lang="en-US" altLang="zh-CN" sz="2800" b="1" baseline="-25000">
                <a:latin typeface="Times New Roman" panose="02020603050405020304" pitchFamily="18" charset="0"/>
              </a:rPr>
              <a:t>3</a:t>
            </a:r>
            <a:r>
              <a:rPr lang="en-US" altLang="zh-CN" sz="2800" b="1">
                <a:latin typeface="Times New Roman" panose="02020603050405020304" pitchFamily="18" charset="0"/>
              </a:rPr>
              <a:t> = 2.79×10</a:t>
            </a:r>
            <a:r>
              <a:rPr lang="en-US" altLang="zh-CN" sz="2800" b="1" baseline="30000">
                <a:latin typeface="Times New Roman" panose="02020603050405020304" pitchFamily="18" charset="0"/>
              </a:rPr>
              <a:t>-39</a:t>
            </a:r>
          </a:p>
        </p:txBody>
      </p:sp>
      <p:sp>
        <p:nvSpPr>
          <p:cNvPr id="31751" name="Text Box 9"/>
          <p:cNvSpPr txBox="1">
            <a:spLocks noChangeArrowheads="1"/>
          </p:cNvSpPr>
          <p:nvPr/>
        </p:nvSpPr>
        <p:spPr bwMode="auto">
          <a:xfrm>
            <a:off x="3581400" y="3200400"/>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1">
                <a:latin typeface="Times New Roman" panose="02020603050405020304" pitchFamily="18" charset="0"/>
              </a:rPr>
              <a:t>K</a:t>
            </a:r>
            <a:r>
              <a:rPr lang="en-US" altLang="zh-CN" sz="2800" b="1" baseline="-25000">
                <a:latin typeface="Times New Roman" panose="02020603050405020304" pitchFamily="18" charset="0"/>
              </a:rPr>
              <a:t>sp</a:t>
            </a:r>
            <a:r>
              <a:rPr lang="en-US" altLang="zh-CN" sz="2800" b="1">
                <a:latin typeface="Times New Roman" panose="02020603050405020304" pitchFamily="18" charset="0"/>
              </a:rPr>
              <a:t>,Mg(OH)</a:t>
            </a:r>
            <a:r>
              <a:rPr lang="en-US" altLang="zh-CN" sz="2800" b="1" baseline="-25000">
                <a:latin typeface="Times New Roman" panose="02020603050405020304" pitchFamily="18" charset="0"/>
              </a:rPr>
              <a:t>2</a:t>
            </a:r>
            <a:r>
              <a:rPr lang="en-US" altLang="zh-CN" sz="2800" b="1">
                <a:latin typeface="Times New Roman" panose="02020603050405020304" pitchFamily="18" charset="0"/>
              </a:rPr>
              <a:t> = 5.65×10</a:t>
            </a:r>
            <a:r>
              <a:rPr lang="en-US" altLang="zh-CN" sz="2800" b="1" baseline="30000">
                <a:latin typeface="Times New Roman" panose="02020603050405020304" pitchFamily="18" charset="0"/>
              </a:rPr>
              <a:t>-12</a:t>
            </a:r>
          </a:p>
        </p:txBody>
      </p:sp>
      <p:sp>
        <p:nvSpPr>
          <p:cNvPr id="31752" name="Text Box 13"/>
          <p:cNvSpPr txBox="1">
            <a:spLocks noChangeArrowheads="1"/>
          </p:cNvSpPr>
          <p:nvPr/>
        </p:nvSpPr>
        <p:spPr bwMode="auto">
          <a:xfrm>
            <a:off x="228600" y="1676400"/>
            <a:ext cx="106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FF0000"/>
                </a:solidFill>
              </a:rPr>
              <a:t>解：</a:t>
            </a:r>
          </a:p>
        </p:txBody>
      </p:sp>
      <p:graphicFrame>
        <p:nvGraphicFramePr>
          <p:cNvPr id="31753" name="Object 2"/>
          <p:cNvGraphicFramePr>
            <a:graphicFrameLocks noChangeAspect="1"/>
          </p:cNvGraphicFramePr>
          <p:nvPr/>
        </p:nvGraphicFramePr>
        <p:xfrm>
          <a:off x="1412875" y="1676400"/>
          <a:ext cx="5967413" cy="641350"/>
        </p:xfrm>
        <a:graphic>
          <a:graphicData uri="http://schemas.openxmlformats.org/presentationml/2006/ole">
            <mc:AlternateContent xmlns:mc="http://schemas.openxmlformats.org/markup-compatibility/2006">
              <mc:Choice xmlns:v="urn:schemas-microsoft-com:vml" Requires="v">
                <p:oleObj spid="_x0000_s34826" name="Equation" r:id="rId3" imgW="2362200" imgH="254000" progId="Equation.DSMT4">
                  <p:embed/>
                </p:oleObj>
              </mc:Choice>
              <mc:Fallback>
                <p:oleObj name="Equation" r:id="rId3" imgW="2362200" imgH="254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2875" y="1676400"/>
                        <a:ext cx="59674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4" name="Object 3"/>
          <p:cNvGraphicFramePr>
            <a:graphicFrameLocks noChangeAspect="1"/>
          </p:cNvGraphicFramePr>
          <p:nvPr/>
        </p:nvGraphicFramePr>
        <p:xfrm>
          <a:off x="1290638" y="2667000"/>
          <a:ext cx="6288087" cy="641350"/>
        </p:xfrm>
        <a:graphic>
          <a:graphicData uri="http://schemas.openxmlformats.org/presentationml/2006/ole">
            <mc:AlternateContent xmlns:mc="http://schemas.openxmlformats.org/markup-compatibility/2006">
              <mc:Choice xmlns:v="urn:schemas-microsoft-com:vml" Requires="v">
                <p:oleObj spid="_x0000_s34827" name="Equation" r:id="rId5" imgW="2489200" imgH="254000" progId="Equation.DSMT4">
                  <p:embed/>
                </p:oleObj>
              </mc:Choice>
              <mc:Fallback>
                <p:oleObj name="Equation" r:id="rId5" imgW="2489200" imgH="254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0638" y="2667000"/>
                        <a:ext cx="62880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Rectangle 7"/>
          <p:cNvSpPr>
            <a:spLocks noChangeArrowheads="1"/>
          </p:cNvSpPr>
          <p:nvPr/>
        </p:nvSpPr>
        <p:spPr bwMode="auto">
          <a:xfrm>
            <a:off x="609600" y="3824288"/>
            <a:ext cx="327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solidFill>
                  <a:srgbClr val="FF0000"/>
                </a:solidFill>
                <a:latin typeface="Times New Roman" panose="02020603050405020304" pitchFamily="18" charset="0"/>
              </a:rPr>
              <a:t>Mg </a:t>
            </a:r>
            <a:r>
              <a:rPr lang="en-US" altLang="zh-CN" sz="2800" b="1" baseline="30000">
                <a:solidFill>
                  <a:srgbClr val="FF0000"/>
                </a:solidFill>
                <a:latin typeface="Times New Roman" panose="02020603050405020304" pitchFamily="18" charset="0"/>
              </a:rPr>
              <a:t>2+</a:t>
            </a:r>
            <a:r>
              <a:rPr lang="en-US" altLang="zh-CN" sz="2800" b="1">
                <a:solidFill>
                  <a:srgbClr val="FF0000"/>
                </a:solidFill>
                <a:latin typeface="Times New Roman" panose="02020603050405020304" pitchFamily="18" charset="0"/>
              </a:rPr>
              <a:t> </a:t>
            </a:r>
            <a:r>
              <a:rPr lang="zh-CN" altLang="en-US" sz="2800" b="1">
                <a:solidFill>
                  <a:srgbClr val="FF0000"/>
                </a:solidFill>
                <a:latin typeface="Times New Roman" panose="02020603050405020304" pitchFamily="18" charset="0"/>
              </a:rPr>
              <a:t>开始沉淀时</a:t>
            </a:r>
            <a:r>
              <a:rPr lang="zh-CN" altLang="en-US" sz="2800" b="1">
                <a:latin typeface="Times New Roman" panose="02020603050405020304" pitchFamily="18" charset="0"/>
              </a:rPr>
              <a:t>：</a:t>
            </a:r>
          </a:p>
        </p:txBody>
      </p:sp>
      <p:sp>
        <p:nvSpPr>
          <p:cNvPr id="15" name="Text Box 8"/>
          <p:cNvSpPr txBox="1">
            <a:spLocks noChangeArrowheads="1"/>
          </p:cNvSpPr>
          <p:nvPr/>
        </p:nvSpPr>
        <p:spPr bwMode="auto">
          <a:xfrm>
            <a:off x="457200" y="4495800"/>
            <a:ext cx="822960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50000"/>
              </a:spcBef>
              <a:buFontTx/>
              <a:buNone/>
            </a:pPr>
            <a:r>
              <a:rPr lang="en-US" altLang="zh-CN" sz="2800" b="1">
                <a:latin typeface="Times New Roman" panose="02020603050405020304" pitchFamily="18" charset="0"/>
              </a:rPr>
              <a:t>[OH </a:t>
            </a:r>
            <a:r>
              <a:rPr lang="en-US" altLang="zh-CN" sz="2800" b="1" baseline="30000">
                <a:latin typeface="Times New Roman" panose="02020603050405020304" pitchFamily="18" charset="0"/>
              </a:rPr>
              <a:t>-</a:t>
            </a:r>
            <a:r>
              <a:rPr lang="en-US" altLang="zh-CN" sz="2800" b="1">
                <a:latin typeface="Times New Roman" panose="02020603050405020304" pitchFamily="18" charset="0"/>
              </a:rPr>
              <a:t> ]</a:t>
            </a:r>
            <a:r>
              <a:rPr lang="en-US" altLang="zh-CN" sz="2800" b="1" baseline="30000">
                <a:latin typeface="Times New Roman" panose="02020603050405020304" pitchFamily="18" charset="0"/>
              </a:rPr>
              <a:t>2</a:t>
            </a:r>
            <a:r>
              <a:rPr lang="en-US" altLang="zh-CN" sz="2800" b="1">
                <a:latin typeface="Times New Roman" panose="02020603050405020304" pitchFamily="18" charset="0"/>
              </a:rPr>
              <a:t> = </a:t>
            </a:r>
            <a:r>
              <a:rPr lang="en-US" altLang="zh-CN" sz="2800" b="1" i="1">
                <a:latin typeface="Times New Roman" panose="02020603050405020304" pitchFamily="18" charset="0"/>
              </a:rPr>
              <a:t>K</a:t>
            </a:r>
            <a:r>
              <a:rPr lang="en-US" altLang="zh-CN" sz="2800" b="1">
                <a:latin typeface="Times New Roman" panose="02020603050405020304" pitchFamily="18" charset="0"/>
              </a:rPr>
              <a:t>sp,Mg(OH)</a:t>
            </a:r>
            <a:r>
              <a:rPr lang="en-US" altLang="zh-CN" sz="2800" b="1" baseline="-25000">
                <a:latin typeface="Times New Roman" panose="02020603050405020304" pitchFamily="18" charset="0"/>
              </a:rPr>
              <a:t>2 </a:t>
            </a:r>
            <a:r>
              <a:rPr lang="en-US" altLang="zh-CN" sz="2800" b="1">
                <a:latin typeface="Times New Roman" panose="02020603050405020304" pitchFamily="18" charset="0"/>
              </a:rPr>
              <a:t>/ [Mg</a:t>
            </a:r>
            <a:r>
              <a:rPr lang="en-US" altLang="zh-CN" sz="2800" b="1" baseline="30000">
                <a:latin typeface="Times New Roman" panose="02020603050405020304" pitchFamily="18" charset="0"/>
              </a:rPr>
              <a:t>2+</a:t>
            </a:r>
            <a:r>
              <a:rPr lang="en-US" altLang="zh-CN" sz="2800" b="1">
                <a:latin typeface="Times New Roman" panose="02020603050405020304" pitchFamily="18" charset="0"/>
              </a:rPr>
              <a:t> ] = 5.65×10</a:t>
            </a:r>
            <a:r>
              <a:rPr lang="en-US" altLang="zh-CN" sz="2800" b="1" baseline="30000">
                <a:latin typeface="Times New Roman" panose="02020603050405020304" pitchFamily="18" charset="0"/>
              </a:rPr>
              <a:t>-12</a:t>
            </a:r>
            <a:r>
              <a:rPr lang="en-US" altLang="zh-CN" sz="2800" b="1">
                <a:latin typeface="Times New Roman" panose="02020603050405020304" pitchFamily="18" charset="0"/>
              </a:rPr>
              <a:t> / 0.01</a:t>
            </a:r>
          </a:p>
          <a:p>
            <a:pPr eaLnBrk="1" hangingPunct="1">
              <a:lnSpc>
                <a:spcPct val="85000"/>
              </a:lnSpc>
              <a:spcBef>
                <a:spcPct val="50000"/>
              </a:spcBef>
              <a:buFontTx/>
              <a:buNone/>
            </a:pPr>
            <a:r>
              <a:rPr lang="en-US" altLang="zh-CN" sz="2800" b="1">
                <a:latin typeface="Times New Roman" panose="02020603050405020304" pitchFamily="18" charset="0"/>
              </a:rPr>
              <a:t>[OH</a:t>
            </a:r>
            <a:r>
              <a:rPr lang="en-US" altLang="zh-CN" sz="2800" b="1" baseline="30000">
                <a:latin typeface="Times New Roman" panose="02020603050405020304" pitchFamily="18" charset="0"/>
              </a:rPr>
              <a:t> -</a:t>
            </a:r>
            <a:r>
              <a:rPr lang="en-US" altLang="zh-CN" sz="2800" b="1">
                <a:latin typeface="Times New Roman" panose="02020603050405020304" pitchFamily="18" charset="0"/>
              </a:rPr>
              <a:t> ] = 2.38×10</a:t>
            </a:r>
            <a:r>
              <a:rPr lang="en-US" altLang="zh-CN" sz="2800" b="1" baseline="30000">
                <a:latin typeface="Times New Roman" panose="02020603050405020304" pitchFamily="18" charset="0"/>
              </a:rPr>
              <a:t>-5</a:t>
            </a:r>
            <a:r>
              <a:rPr lang="en-US" altLang="zh-CN" sz="2800" b="1">
                <a:latin typeface="Times New Roman" panose="02020603050405020304" pitchFamily="18" charset="0"/>
              </a:rPr>
              <a:t> ,  pOH = 4.62  ,  </a:t>
            </a:r>
            <a:r>
              <a:rPr lang="en-US" altLang="zh-CN" sz="2800" b="1">
                <a:solidFill>
                  <a:srgbClr val="FF0000"/>
                </a:solidFill>
                <a:latin typeface="Times New Roman" panose="02020603050405020304" pitchFamily="18" charset="0"/>
              </a:rPr>
              <a:t>pH = 9.38</a:t>
            </a:r>
          </a:p>
        </p:txBody>
      </p:sp>
    </p:spTree>
    <p:extLst>
      <p:ext uri="{BB962C8B-B14F-4D97-AF65-F5344CB8AC3E}">
        <p14:creationId xmlns:p14="http://schemas.microsoft.com/office/powerpoint/2010/main" val="32308005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slide(fromBottom)">
                                      <p:cBhvr>
                                        <p:cTn id="13" dur="1000"/>
                                        <p:tgtEl>
                                          <p:spTgt spid="15">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5">
                                            <p:txEl>
                                              <p:pRg st="1" end="1"/>
                                            </p:txEl>
                                          </p:spTgt>
                                        </p:tgtEl>
                                        <p:attrNameLst>
                                          <p:attrName>style.visibility</p:attrName>
                                        </p:attrNameLst>
                                      </p:cBhvr>
                                      <p:to>
                                        <p:strVal val="visible"/>
                                      </p:to>
                                    </p:set>
                                    <p:animEffect transition="in" filter="slide(fromBottom)">
                                      <p:cBhvr>
                                        <p:cTn id="18" dur="10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71206FC-5CDC-42EB-A470-D7108F7AD79B}" type="slidenum">
              <a:rPr lang="en-US" altLang="zh-CN" sz="1400" smtClean="0"/>
              <a:pPr>
                <a:spcBef>
                  <a:spcPct val="0"/>
                </a:spcBef>
                <a:buFontTx/>
                <a:buNone/>
              </a:pPr>
              <a:t>13</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沉淀</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219200"/>
            <a:ext cx="86868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(1)</a:t>
            </a:r>
            <a:r>
              <a:rPr lang="zh-CN" altLang="en-US" sz="2800" b="1" dirty="0" smtClean="0">
                <a:solidFill>
                  <a:srgbClr val="0000FF"/>
                </a:solidFill>
                <a:latin typeface="+mn-ea"/>
                <a:ea typeface="+mn-ea"/>
              </a:rPr>
              <a:t>氢氧化物沉淀法</a:t>
            </a:r>
          </a:p>
        </p:txBody>
      </p:sp>
      <p:sp>
        <p:nvSpPr>
          <p:cNvPr id="32774" name="Text Box 8"/>
          <p:cNvSpPr txBox="1">
            <a:spLocks noChangeArrowheads="1"/>
          </p:cNvSpPr>
          <p:nvPr/>
        </p:nvSpPr>
        <p:spPr bwMode="auto">
          <a:xfrm>
            <a:off x="3505200" y="2209800"/>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1">
                <a:latin typeface="Times New Roman" panose="02020603050405020304" pitchFamily="18" charset="0"/>
              </a:rPr>
              <a:t>K</a:t>
            </a:r>
            <a:r>
              <a:rPr lang="en-US" altLang="zh-CN" sz="2800" b="1" baseline="-25000">
                <a:latin typeface="Times New Roman" panose="02020603050405020304" pitchFamily="18" charset="0"/>
              </a:rPr>
              <a:t>sp</a:t>
            </a:r>
            <a:r>
              <a:rPr lang="en-US" altLang="zh-CN" sz="2800" b="1">
                <a:latin typeface="Times New Roman" panose="02020603050405020304" pitchFamily="18" charset="0"/>
              </a:rPr>
              <a:t>,Fe(OH)</a:t>
            </a:r>
            <a:r>
              <a:rPr lang="en-US" altLang="zh-CN" sz="2800" b="1" baseline="-25000">
                <a:latin typeface="Times New Roman" panose="02020603050405020304" pitchFamily="18" charset="0"/>
              </a:rPr>
              <a:t>3</a:t>
            </a:r>
            <a:r>
              <a:rPr lang="en-US" altLang="zh-CN" sz="2800" b="1">
                <a:latin typeface="Times New Roman" panose="02020603050405020304" pitchFamily="18" charset="0"/>
              </a:rPr>
              <a:t> = 2.79×10</a:t>
            </a:r>
            <a:r>
              <a:rPr lang="en-US" altLang="zh-CN" sz="2800" b="1" baseline="30000">
                <a:latin typeface="Times New Roman" panose="02020603050405020304" pitchFamily="18" charset="0"/>
              </a:rPr>
              <a:t>-39</a:t>
            </a:r>
          </a:p>
        </p:txBody>
      </p:sp>
      <p:sp>
        <p:nvSpPr>
          <p:cNvPr id="32775" name="Text Box 9"/>
          <p:cNvSpPr txBox="1">
            <a:spLocks noChangeArrowheads="1"/>
          </p:cNvSpPr>
          <p:nvPr/>
        </p:nvSpPr>
        <p:spPr bwMode="auto">
          <a:xfrm>
            <a:off x="3581400" y="3200400"/>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1">
                <a:latin typeface="Times New Roman" panose="02020603050405020304" pitchFamily="18" charset="0"/>
              </a:rPr>
              <a:t>K</a:t>
            </a:r>
            <a:r>
              <a:rPr lang="en-US" altLang="zh-CN" sz="2800" b="1" baseline="-25000">
                <a:latin typeface="Times New Roman" panose="02020603050405020304" pitchFamily="18" charset="0"/>
              </a:rPr>
              <a:t>sp</a:t>
            </a:r>
            <a:r>
              <a:rPr lang="en-US" altLang="zh-CN" sz="2800" b="1">
                <a:latin typeface="Times New Roman" panose="02020603050405020304" pitchFamily="18" charset="0"/>
              </a:rPr>
              <a:t>,Mg(OH)</a:t>
            </a:r>
            <a:r>
              <a:rPr lang="en-US" altLang="zh-CN" sz="2800" b="1" baseline="-25000">
                <a:latin typeface="Times New Roman" panose="02020603050405020304" pitchFamily="18" charset="0"/>
              </a:rPr>
              <a:t>2</a:t>
            </a:r>
            <a:r>
              <a:rPr lang="en-US" altLang="zh-CN" sz="2800" b="1">
                <a:latin typeface="Times New Roman" panose="02020603050405020304" pitchFamily="18" charset="0"/>
              </a:rPr>
              <a:t> = 5.65×10</a:t>
            </a:r>
            <a:r>
              <a:rPr lang="en-US" altLang="zh-CN" sz="2800" b="1" baseline="30000">
                <a:latin typeface="Times New Roman" panose="02020603050405020304" pitchFamily="18" charset="0"/>
              </a:rPr>
              <a:t>-12</a:t>
            </a:r>
          </a:p>
        </p:txBody>
      </p:sp>
      <p:sp>
        <p:nvSpPr>
          <p:cNvPr id="32776" name="Text Box 13"/>
          <p:cNvSpPr txBox="1">
            <a:spLocks noChangeArrowheads="1"/>
          </p:cNvSpPr>
          <p:nvPr/>
        </p:nvSpPr>
        <p:spPr bwMode="auto">
          <a:xfrm>
            <a:off x="228600" y="1676400"/>
            <a:ext cx="106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FF0000"/>
                </a:solidFill>
              </a:rPr>
              <a:t>解：</a:t>
            </a:r>
          </a:p>
        </p:txBody>
      </p:sp>
      <p:graphicFrame>
        <p:nvGraphicFramePr>
          <p:cNvPr id="32777" name="Object 2"/>
          <p:cNvGraphicFramePr>
            <a:graphicFrameLocks noChangeAspect="1"/>
          </p:cNvGraphicFramePr>
          <p:nvPr/>
        </p:nvGraphicFramePr>
        <p:xfrm>
          <a:off x="1412875" y="1676400"/>
          <a:ext cx="5967413" cy="641350"/>
        </p:xfrm>
        <a:graphic>
          <a:graphicData uri="http://schemas.openxmlformats.org/presentationml/2006/ole">
            <mc:AlternateContent xmlns:mc="http://schemas.openxmlformats.org/markup-compatibility/2006">
              <mc:Choice xmlns:v="urn:schemas-microsoft-com:vml" Requires="v">
                <p:oleObj spid="_x0000_s35850" name="Equation" r:id="rId3" imgW="2362200" imgH="254000" progId="Equation.DSMT4">
                  <p:embed/>
                </p:oleObj>
              </mc:Choice>
              <mc:Fallback>
                <p:oleObj name="Equation" r:id="rId3" imgW="2362200" imgH="254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2875" y="1676400"/>
                        <a:ext cx="59674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8" name="Object 3"/>
          <p:cNvGraphicFramePr>
            <a:graphicFrameLocks noChangeAspect="1"/>
          </p:cNvGraphicFramePr>
          <p:nvPr/>
        </p:nvGraphicFramePr>
        <p:xfrm>
          <a:off x="1290638" y="2667000"/>
          <a:ext cx="6288087" cy="641350"/>
        </p:xfrm>
        <a:graphic>
          <a:graphicData uri="http://schemas.openxmlformats.org/presentationml/2006/ole">
            <mc:AlternateContent xmlns:mc="http://schemas.openxmlformats.org/markup-compatibility/2006">
              <mc:Choice xmlns:v="urn:schemas-microsoft-com:vml" Requires="v">
                <p:oleObj spid="_x0000_s35851" name="Equation" r:id="rId5" imgW="2489200" imgH="254000" progId="Equation.DSMT4">
                  <p:embed/>
                </p:oleObj>
              </mc:Choice>
              <mc:Fallback>
                <p:oleObj name="Equation" r:id="rId5" imgW="2489200" imgH="254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0638" y="2667000"/>
                        <a:ext cx="62880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9"/>
          <p:cNvSpPr txBox="1">
            <a:spLocks noChangeArrowheads="1"/>
          </p:cNvSpPr>
          <p:nvPr/>
        </p:nvSpPr>
        <p:spPr bwMode="auto">
          <a:xfrm>
            <a:off x="457200" y="3810000"/>
            <a:ext cx="82296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latin typeface="Times New Roman" panose="02020603050405020304" pitchFamily="18" charset="0"/>
              </a:rPr>
              <a:t>向溶液缓慢加入碱，</a:t>
            </a:r>
          </a:p>
          <a:p>
            <a:pPr eaLnBrk="1" hangingPunct="1">
              <a:spcBef>
                <a:spcPct val="0"/>
              </a:spcBef>
              <a:buFontTx/>
              <a:buNone/>
            </a:pPr>
            <a:r>
              <a:rPr lang="zh-CN" altLang="en-US" sz="2800" b="1">
                <a:latin typeface="Times New Roman" panose="02020603050405020304" pitchFamily="18" charset="0"/>
              </a:rPr>
              <a:t>     </a:t>
            </a:r>
            <a:r>
              <a:rPr lang="en-US" altLang="zh-CN" sz="2800" b="1">
                <a:latin typeface="Times New Roman" panose="02020603050405020304" pitchFamily="18" charset="0"/>
              </a:rPr>
              <a:t>pH </a:t>
            </a:r>
            <a:r>
              <a:rPr lang="zh-CN" altLang="en-US" sz="2800" b="1">
                <a:latin typeface="Times New Roman" panose="02020603050405020304" pitchFamily="18" charset="0"/>
              </a:rPr>
              <a:t>达到 </a:t>
            </a:r>
            <a:r>
              <a:rPr lang="en-US" altLang="zh-CN" sz="2800" b="1">
                <a:solidFill>
                  <a:srgbClr val="FF0000"/>
                </a:solidFill>
                <a:latin typeface="Times New Roman" panose="02020603050405020304" pitchFamily="18" charset="0"/>
              </a:rPr>
              <a:t>1.82</a:t>
            </a:r>
            <a:r>
              <a:rPr lang="en-US" altLang="zh-CN" sz="2800" b="1">
                <a:latin typeface="Times New Roman" panose="02020603050405020304" pitchFamily="18" charset="0"/>
              </a:rPr>
              <a:t> </a:t>
            </a:r>
            <a:r>
              <a:rPr lang="zh-CN" altLang="en-US" sz="2800" b="1">
                <a:latin typeface="Times New Roman" panose="02020603050405020304" pitchFamily="18" charset="0"/>
              </a:rPr>
              <a:t>时 </a:t>
            </a:r>
            <a:r>
              <a:rPr lang="en-US" altLang="zh-CN" sz="2800" b="1">
                <a:latin typeface="Times New Roman" panose="02020603050405020304" pitchFamily="18" charset="0"/>
              </a:rPr>
              <a:t>Fe(OH)</a:t>
            </a:r>
            <a:r>
              <a:rPr lang="en-US" altLang="zh-CN" sz="2800" b="1" baseline="-25000">
                <a:latin typeface="Times New Roman" panose="02020603050405020304" pitchFamily="18" charset="0"/>
              </a:rPr>
              <a:t>3 </a:t>
            </a:r>
            <a:r>
              <a:rPr lang="zh-CN" altLang="en-US" sz="2800" b="1">
                <a:latin typeface="Times New Roman" panose="02020603050405020304" pitchFamily="18" charset="0"/>
              </a:rPr>
              <a:t>开始沉淀，</a:t>
            </a:r>
          </a:p>
          <a:p>
            <a:pPr eaLnBrk="1" hangingPunct="1">
              <a:spcBef>
                <a:spcPct val="0"/>
              </a:spcBef>
              <a:buFontTx/>
              <a:buNone/>
            </a:pPr>
            <a:r>
              <a:rPr lang="zh-CN" altLang="en-US" sz="2800" b="1">
                <a:latin typeface="Times New Roman" panose="02020603050405020304" pitchFamily="18" charset="0"/>
              </a:rPr>
              <a:t>     </a:t>
            </a:r>
            <a:r>
              <a:rPr lang="en-US" altLang="zh-CN" sz="2800" b="1">
                <a:latin typeface="Times New Roman" panose="02020603050405020304" pitchFamily="18" charset="0"/>
              </a:rPr>
              <a:t>pH </a:t>
            </a:r>
            <a:r>
              <a:rPr lang="zh-CN" altLang="en-US" sz="2800" b="1">
                <a:latin typeface="Times New Roman" panose="02020603050405020304" pitchFamily="18" charset="0"/>
              </a:rPr>
              <a:t>达</a:t>
            </a:r>
            <a:r>
              <a:rPr lang="zh-CN" altLang="en-US" sz="2800" b="1">
                <a:solidFill>
                  <a:srgbClr val="FF0000"/>
                </a:solidFill>
                <a:latin typeface="Times New Roman" panose="02020603050405020304" pitchFamily="18" charset="0"/>
              </a:rPr>
              <a:t>到 </a:t>
            </a:r>
            <a:r>
              <a:rPr lang="en-US" altLang="zh-CN" sz="2800" b="1">
                <a:solidFill>
                  <a:srgbClr val="FF0000"/>
                </a:solidFill>
                <a:latin typeface="Times New Roman" panose="02020603050405020304" pitchFamily="18" charset="0"/>
              </a:rPr>
              <a:t>2.82 </a:t>
            </a:r>
            <a:r>
              <a:rPr lang="zh-CN" altLang="en-US" sz="2800" b="1">
                <a:latin typeface="Times New Roman" panose="02020603050405020304" pitchFamily="18" charset="0"/>
              </a:rPr>
              <a:t>时 </a:t>
            </a:r>
            <a:r>
              <a:rPr lang="en-US" altLang="zh-CN" sz="2800" b="1">
                <a:latin typeface="Times New Roman" panose="02020603050405020304" pitchFamily="18" charset="0"/>
              </a:rPr>
              <a:t>Fe(OH)</a:t>
            </a:r>
            <a:r>
              <a:rPr lang="en-US" altLang="zh-CN" sz="2800" b="1" baseline="-25000">
                <a:latin typeface="Times New Roman" panose="02020603050405020304" pitchFamily="18" charset="0"/>
              </a:rPr>
              <a:t>3  </a:t>
            </a:r>
            <a:r>
              <a:rPr lang="zh-CN" altLang="en-US" sz="2800" b="1">
                <a:latin typeface="Times New Roman" panose="02020603050405020304" pitchFamily="18" charset="0"/>
              </a:rPr>
              <a:t>沉淀完全； </a:t>
            </a:r>
          </a:p>
          <a:p>
            <a:pPr eaLnBrk="1" hangingPunct="1">
              <a:spcBef>
                <a:spcPct val="0"/>
              </a:spcBef>
              <a:buFontTx/>
              <a:buNone/>
            </a:pPr>
            <a:r>
              <a:rPr lang="zh-CN" altLang="en-US" sz="2800" b="1">
                <a:latin typeface="Times New Roman" panose="02020603050405020304" pitchFamily="18" charset="0"/>
              </a:rPr>
              <a:t>     </a:t>
            </a:r>
            <a:r>
              <a:rPr lang="en-US" altLang="zh-CN" sz="2800" b="1">
                <a:latin typeface="Times New Roman" panose="02020603050405020304" pitchFamily="18" charset="0"/>
              </a:rPr>
              <a:t>pH </a:t>
            </a:r>
            <a:r>
              <a:rPr lang="zh-CN" altLang="en-US" sz="2800" b="1">
                <a:latin typeface="Times New Roman" panose="02020603050405020304" pitchFamily="18" charset="0"/>
              </a:rPr>
              <a:t>达</a:t>
            </a:r>
            <a:r>
              <a:rPr lang="zh-CN" altLang="en-US" sz="2800" b="1">
                <a:solidFill>
                  <a:srgbClr val="FF0000"/>
                </a:solidFill>
                <a:latin typeface="Times New Roman" panose="02020603050405020304" pitchFamily="18" charset="0"/>
              </a:rPr>
              <a:t>到 </a:t>
            </a:r>
            <a:r>
              <a:rPr lang="en-US" altLang="zh-CN" sz="2800" b="1">
                <a:solidFill>
                  <a:srgbClr val="FF0000"/>
                </a:solidFill>
                <a:latin typeface="Times New Roman" panose="02020603050405020304" pitchFamily="18" charset="0"/>
              </a:rPr>
              <a:t>9.38 </a:t>
            </a:r>
            <a:r>
              <a:rPr lang="zh-CN" altLang="en-US" sz="2800" b="1">
                <a:latin typeface="Times New Roman" panose="02020603050405020304" pitchFamily="18" charset="0"/>
              </a:rPr>
              <a:t>时</a:t>
            </a:r>
            <a:r>
              <a:rPr lang="en-US" altLang="zh-CN" sz="2800" b="1">
                <a:latin typeface="Times New Roman" panose="02020603050405020304" pitchFamily="18" charset="0"/>
              </a:rPr>
              <a:t>Mg(OH)</a:t>
            </a:r>
            <a:r>
              <a:rPr lang="en-US" altLang="zh-CN" sz="2800" b="1" baseline="-25000">
                <a:latin typeface="Times New Roman" panose="02020603050405020304" pitchFamily="18" charset="0"/>
              </a:rPr>
              <a:t>2</a:t>
            </a:r>
            <a:r>
              <a:rPr lang="zh-CN" altLang="en-US" sz="2800" b="1">
                <a:latin typeface="Times New Roman" panose="02020603050405020304" pitchFamily="18" charset="0"/>
              </a:rPr>
              <a:t>开始沉淀。</a:t>
            </a:r>
          </a:p>
          <a:p>
            <a:pPr eaLnBrk="1" hangingPunct="1">
              <a:spcBef>
                <a:spcPct val="0"/>
              </a:spcBef>
              <a:buFontTx/>
              <a:buNone/>
            </a:pPr>
            <a:r>
              <a:rPr lang="zh-CN" altLang="en-US" sz="2800" b="1">
                <a:latin typeface="Times New Roman" panose="02020603050405020304" pitchFamily="18" charset="0"/>
              </a:rPr>
              <a:t>     控制 </a:t>
            </a:r>
            <a:r>
              <a:rPr lang="en-US" altLang="zh-CN" sz="2800" b="1">
                <a:latin typeface="Times New Roman" panose="02020603050405020304" pitchFamily="18" charset="0"/>
              </a:rPr>
              <a:t>pH </a:t>
            </a:r>
            <a:r>
              <a:rPr lang="zh-CN" altLang="en-US" sz="2800" b="1">
                <a:latin typeface="Times New Roman" panose="02020603050405020304" pitchFamily="18" charset="0"/>
              </a:rPr>
              <a:t>在 </a:t>
            </a:r>
            <a:r>
              <a:rPr lang="en-US" altLang="zh-CN" sz="2800" b="1">
                <a:solidFill>
                  <a:srgbClr val="FF0000"/>
                </a:solidFill>
                <a:latin typeface="Times New Roman" panose="02020603050405020304" pitchFamily="18" charset="0"/>
              </a:rPr>
              <a:t>2.81</a:t>
            </a:r>
            <a:r>
              <a:rPr lang="zh-CN" altLang="en-US" sz="2800" b="1">
                <a:solidFill>
                  <a:srgbClr val="FF0000"/>
                </a:solidFill>
                <a:latin typeface="Times New Roman" panose="02020603050405020304" pitchFamily="18" charset="0"/>
              </a:rPr>
              <a:t>～</a:t>
            </a:r>
            <a:r>
              <a:rPr lang="en-US" altLang="zh-CN" sz="2800" b="1">
                <a:solidFill>
                  <a:srgbClr val="FF0000"/>
                </a:solidFill>
                <a:latin typeface="Times New Roman" panose="02020603050405020304" pitchFamily="18" charset="0"/>
              </a:rPr>
              <a:t>9.38 </a:t>
            </a:r>
            <a:r>
              <a:rPr lang="zh-CN" altLang="en-US" sz="2800" b="1">
                <a:latin typeface="Times New Roman" panose="02020603050405020304" pitchFamily="18" charset="0"/>
              </a:rPr>
              <a:t>之间， </a:t>
            </a:r>
            <a:r>
              <a:rPr lang="en-US" altLang="zh-CN" sz="2800" b="1">
                <a:latin typeface="Times New Roman" panose="02020603050405020304" pitchFamily="18" charset="0"/>
              </a:rPr>
              <a:t>Fe </a:t>
            </a:r>
            <a:r>
              <a:rPr lang="en-US" altLang="zh-CN" sz="2800" b="1" baseline="30000">
                <a:latin typeface="Times New Roman" panose="02020603050405020304" pitchFamily="18" charset="0"/>
              </a:rPr>
              <a:t>3+</a:t>
            </a:r>
            <a:r>
              <a:rPr lang="en-US" altLang="zh-CN" sz="2800" b="1">
                <a:latin typeface="Times New Roman" panose="02020603050405020304" pitchFamily="18" charset="0"/>
              </a:rPr>
              <a:t> </a:t>
            </a:r>
            <a:r>
              <a:rPr lang="zh-CN" altLang="en-US" sz="2800" b="1">
                <a:latin typeface="Times New Roman" panose="02020603050405020304" pitchFamily="18" charset="0"/>
              </a:rPr>
              <a:t>生成</a:t>
            </a:r>
            <a:r>
              <a:rPr lang="en-US" altLang="zh-CN" sz="2800" b="1">
                <a:latin typeface="Times New Roman" panose="02020603050405020304" pitchFamily="18" charset="0"/>
              </a:rPr>
              <a:t>Fe(OH)</a:t>
            </a:r>
            <a:r>
              <a:rPr lang="en-US" altLang="zh-CN" sz="2800" b="1" baseline="30000">
                <a:latin typeface="Times New Roman" panose="02020603050405020304" pitchFamily="18" charset="0"/>
              </a:rPr>
              <a:t>3</a:t>
            </a:r>
            <a:r>
              <a:rPr lang="zh-CN" altLang="en-US" sz="2800" b="1">
                <a:latin typeface="Times New Roman" panose="02020603050405020304" pitchFamily="18" charset="0"/>
              </a:rPr>
              <a:t>沉淀，而 </a:t>
            </a:r>
            <a:r>
              <a:rPr lang="en-US" altLang="zh-CN" sz="2800" b="1">
                <a:latin typeface="Times New Roman" panose="02020603050405020304" pitchFamily="18" charset="0"/>
              </a:rPr>
              <a:t>Mg </a:t>
            </a:r>
            <a:r>
              <a:rPr lang="en-US" altLang="zh-CN" sz="2800" b="1" baseline="30000">
                <a:latin typeface="Times New Roman" panose="02020603050405020304" pitchFamily="18" charset="0"/>
              </a:rPr>
              <a:t>2+</a:t>
            </a:r>
            <a:r>
              <a:rPr lang="en-US" altLang="zh-CN" sz="2800" b="1">
                <a:latin typeface="Times New Roman" panose="02020603050405020304" pitchFamily="18" charset="0"/>
              </a:rPr>
              <a:t> </a:t>
            </a:r>
            <a:r>
              <a:rPr lang="zh-CN" altLang="en-US" sz="2800" b="1">
                <a:latin typeface="Times New Roman" panose="02020603050405020304" pitchFamily="18" charset="0"/>
              </a:rPr>
              <a:t>仍然留在溶液中，实现分离。</a:t>
            </a:r>
          </a:p>
        </p:txBody>
      </p:sp>
    </p:spTree>
    <p:extLst>
      <p:ext uri="{BB962C8B-B14F-4D97-AF65-F5344CB8AC3E}">
        <p14:creationId xmlns:p14="http://schemas.microsoft.com/office/powerpoint/2010/main" val="7485884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slide(fromBottom)">
                                      <p:cBhvr>
                                        <p:cTn id="7" dur="1000"/>
                                        <p:tgtEl>
                                          <p:spTgt spid="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slide(fromBottom)">
                                      <p:cBhvr>
                                        <p:cTn id="12" dur="1000"/>
                                        <p:tgtEl>
                                          <p:spTgt spid="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slide(fromBottom)">
                                      <p:cBhvr>
                                        <p:cTn id="17" dur="1000"/>
                                        <p:tgtEl>
                                          <p:spTgt spid="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slide(fromBottom)">
                                      <p:cBhvr>
                                        <p:cTn id="22" dur="1000"/>
                                        <p:tgtEl>
                                          <p:spTgt spid="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slide(fromBottom)">
                                      <p:cBhvr>
                                        <p:cTn id="27" dur="10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4B37419-4C2C-49D9-83C9-E0344098D15B}" type="slidenum">
              <a:rPr lang="en-US" altLang="zh-CN" sz="1400" smtClean="0"/>
              <a:pPr>
                <a:spcBef>
                  <a:spcPct val="0"/>
                </a:spcBef>
                <a:buFontTx/>
                <a:buNone/>
              </a:pPr>
              <a:t>14</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沉淀</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219200"/>
            <a:ext cx="86868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(1)</a:t>
            </a:r>
            <a:r>
              <a:rPr lang="zh-CN" altLang="en-US" sz="2800" b="1" dirty="0" smtClean="0">
                <a:solidFill>
                  <a:srgbClr val="0000FF"/>
                </a:solidFill>
                <a:latin typeface="+mn-ea"/>
                <a:ea typeface="+mn-ea"/>
              </a:rPr>
              <a:t>氢氧化物沉淀法</a:t>
            </a:r>
          </a:p>
        </p:txBody>
      </p:sp>
      <p:graphicFrame>
        <p:nvGraphicFramePr>
          <p:cNvPr id="5122" name="对象 2"/>
          <p:cNvGraphicFramePr>
            <a:graphicFrameLocks noChangeAspect="1"/>
          </p:cNvGraphicFramePr>
          <p:nvPr/>
        </p:nvGraphicFramePr>
        <p:xfrm>
          <a:off x="188913" y="1828800"/>
          <a:ext cx="8845550" cy="4730750"/>
        </p:xfrm>
        <a:graphic>
          <a:graphicData uri="http://schemas.openxmlformats.org/presentationml/2006/ole">
            <mc:AlternateContent xmlns:mc="http://schemas.openxmlformats.org/markup-compatibility/2006">
              <mc:Choice xmlns:v="urn:schemas-microsoft-com:vml" Requires="v">
                <p:oleObj spid="_x0000_s36870" name="Document" r:id="rId3" imgW="5520791" imgH="2943604" progId="Word.Document.8">
                  <p:embed/>
                </p:oleObj>
              </mc:Choice>
              <mc:Fallback>
                <p:oleObj name="Document" r:id="rId3" imgW="5520791" imgH="294360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913" y="1828800"/>
                        <a:ext cx="8845550" cy="473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488955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linds(vertical)">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B7C5AE7-BA6E-4F27-8602-17CA22639D4F}" type="slidenum">
              <a:rPr lang="en-US" altLang="zh-CN" sz="1400" smtClean="0"/>
              <a:pPr>
                <a:spcBef>
                  <a:spcPct val="0"/>
                </a:spcBef>
                <a:buFontTx/>
                <a:buNone/>
              </a:pPr>
              <a:t>15</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沉淀</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219200"/>
            <a:ext cx="86868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(1)</a:t>
            </a:r>
            <a:r>
              <a:rPr lang="zh-CN" altLang="en-US" sz="2800" b="1" dirty="0" smtClean="0">
                <a:solidFill>
                  <a:srgbClr val="0000FF"/>
                </a:solidFill>
                <a:latin typeface="+mn-ea"/>
                <a:ea typeface="+mn-ea"/>
              </a:rPr>
              <a:t>氢氧化物沉淀法</a:t>
            </a:r>
          </a:p>
        </p:txBody>
      </p:sp>
      <p:sp>
        <p:nvSpPr>
          <p:cNvPr id="41990" name="TextBox 2"/>
          <p:cNvSpPr txBox="1">
            <a:spLocks noChangeArrowheads="1"/>
          </p:cNvSpPr>
          <p:nvPr/>
        </p:nvSpPr>
        <p:spPr bwMode="auto">
          <a:xfrm>
            <a:off x="152400" y="1828800"/>
            <a:ext cx="89154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ts val="600"/>
              </a:spcBef>
              <a:buFont typeface="宋体" panose="02010600030101010101" pitchFamily="2" charset="-122"/>
              <a:buAutoNum type="circleNumDbPlain"/>
            </a:pPr>
            <a:r>
              <a:rPr lang="zh-CN" altLang="en-US" sz="2800" b="1"/>
              <a:t>金属氢氧化物沉淀的溶度积有相差很大，通过控制酸度使某些金属离子相互分离</a:t>
            </a:r>
            <a:r>
              <a:rPr lang="en-US" altLang="zh-CN" sz="2800" b="1"/>
              <a:t>;</a:t>
            </a:r>
            <a:endParaRPr lang="zh-CN" altLang="en-US" sz="2800" b="1"/>
          </a:p>
          <a:p>
            <a:pPr eaLnBrk="1" hangingPunct="1">
              <a:lnSpc>
                <a:spcPct val="110000"/>
              </a:lnSpc>
              <a:spcBef>
                <a:spcPts val="600"/>
              </a:spcBef>
              <a:buFont typeface="宋体" panose="02010600030101010101" pitchFamily="2" charset="-122"/>
              <a:buAutoNum type="circleNumDbPlain"/>
            </a:pPr>
            <a:r>
              <a:rPr lang="zh-CN" altLang="en-US" sz="2800" b="1"/>
              <a:t>氢氧化物沉淀为胶体沉淀</a:t>
            </a:r>
            <a:r>
              <a:rPr lang="en-US" altLang="zh-CN" sz="2800" b="1"/>
              <a:t>,</a:t>
            </a:r>
            <a:r>
              <a:rPr lang="zh-CN" altLang="en-US" sz="2800" b="1"/>
              <a:t>共沉淀严重</a:t>
            </a:r>
            <a:r>
              <a:rPr lang="en-US" altLang="zh-CN" sz="2800" b="1"/>
              <a:t>,</a:t>
            </a:r>
            <a:r>
              <a:rPr lang="zh-CN" altLang="en-US" sz="2800" b="1"/>
              <a:t>影响分离效果</a:t>
            </a:r>
            <a:endParaRPr lang="en-US" altLang="zh-CN" sz="2800" b="1"/>
          </a:p>
          <a:p>
            <a:pPr eaLnBrk="1" hangingPunct="1">
              <a:lnSpc>
                <a:spcPct val="110000"/>
              </a:lnSpc>
              <a:spcBef>
                <a:spcPts val="600"/>
              </a:spcBef>
              <a:buFontTx/>
              <a:buAutoNum type="alphaUcPeriod"/>
            </a:pPr>
            <a:r>
              <a:rPr lang="zh-CN" altLang="en-US" sz="2800" b="1"/>
              <a:t>采用“小体积”沉淀法</a:t>
            </a:r>
            <a:r>
              <a:rPr lang="en-US" altLang="zh-CN" sz="2800" b="1"/>
              <a:t>: </a:t>
            </a:r>
            <a:r>
              <a:rPr lang="zh-CN" altLang="en-US" sz="2800" b="1"/>
              <a:t>小体积、大浓度且有大量对测定没有干扰的盐存在下进行沉淀</a:t>
            </a:r>
            <a:r>
              <a:rPr lang="en-US" altLang="zh-CN" sz="2800" b="1"/>
              <a:t>;</a:t>
            </a:r>
          </a:p>
          <a:p>
            <a:pPr eaLnBrk="1" hangingPunct="1">
              <a:lnSpc>
                <a:spcPct val="110000"/>
              </a:lnSpc>
              <a:spcBef>
                <a:spcPts val="600"/>
              </a:spcBef>
              <a:buFontTx/>
              <a:buAutoNum type="alphaUcPeriod"/>
            </a:pPr>
            <a:r>
              <a:rPr lang="zh-CN" altLang="en-US" sz="2800" b="1"/>
              <a:t>控制</a:t>
            </a:r>
            <a:r>
              <a:rPr lang="en-US" altLang="zh-CN" sz="2800" b="1"/>
              <a:t>pH</a:t>
            </a:r>
            <a:r>
              <a:rPr lang="zh-CN" altLang="en-US" sz="2800" b="1"/>
              <a:t>选择合适的沉淀剂 </a:t>
            </a:r>
            <a:r>
              <a:rPr lang="en-US" altLang="zh-CN" sz="2800" b="1"/>
              <a:t>;</a:t>
            </a:r>
          </a:p>
          <a:p>
            <a:pPr eaLnBrk="1" hangingPunct="1">
              <a:lnSpc>
                <a:spcPct val="110000"/>
              </a:lnSpc>
              <a:spcBef>
                <a:spcPts val="600"/>
              </a:spcBef>
              <a:buFontTx/>
              <a:buAutoNum type="alphaUcPeriod"/>
            </a:pPr>
            <a:r>
              <a:rPr lang="zh-CN" altLang="en-US" sz="2800" b="1"/>
              <a:t>采用均匀沉淀法或在较热、浓溶液中沉淀并且热溶液洗涤消除共沉淀</a:t>
            </a:r>
            <a:r>
              <a:rPr lang="en-US" altLang="zh-CN" sz="2800" b="1"/>
              <a:t>;</a:t>
            </a:r>
            <a:endParaRPr lang="zh-CN" altLang="en-US" sz="2800" b="1"/>
          </a:p>
          <a:p>
            <a:pPr eaLnBrk="1" hangingPunct="1">
              <a:lnSpc>
                <a:spcPct val="110000"/>
              </a:lnSpc>
              <a:spcBef>
                <a:spcPts val="600"/>
              </a:spcBef>
              <a:buFontTx/>
              <a:buAutoNum type="alphaUcPeriod"/>
            </a:pPr>
            <a:r>
              <a:rPr lang="zh-CN" altLang="en-US" sz="2800" b="1"/>
              <a:t>加入掩蔽剂可提高沉淀分离的选择性</a:t>
            </a:r>
            <a:r>
              <a:rPr lang="en-US" altLang="zh-CN" sz="2800" b="1"/>
              <a:t>.</a:t>
            </a:r>
            <a:endParaRPr lang="zh-CN" altLang="en-US" sz="2800"/>
          </a:p>
        </p:txBody>
      </p:sp>
      <p:sp>
        <p:nvSpPr>
          <p:cNvPr id="7" name="TextBox 6"/>
          <p:cNvSpPr txBox="1">
            <a:spLocks noChangeArrowheads="1"/>
          </p:cNvSpPr>
          <p:nvPr/>
        </p:nvSpPr>
        <p:spPr bwMode="auto">
          <a:xfrm>
            <a:off x="4038600" y="1295400"/>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rPr>
              <a:t>注意事项：</a:t>
            </a:r>
          </a:p>
        </p:txBody>
      </p:sp>
    </p:spTree>
    <p:extLst>
      <p:ext uri="{BB962C8B-B14F-4D97-AF65-F5344CB8AC3E}">
        <p14:creationId xmlns:p14="http://schemas.microsoft.com/office/powerpoint/2010/main" val="38014809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1990">
                                            <p:txEl>
                                              <p:pRg st="0" end="0"/>
                                            </p:txEl>
                                          </p:spTgt>
                                        </p:tgtEl>
                                        <p:attrNameLst>
                                          <p:attrName>style.visibility</p:attrName>
                                        </p:attrNameLst>
                                      </p:cBhvr>
                                      <p:to>
                                        <p:strVal val="visible"/>
                                      </p:to>
                                    </p:set>
                                    <p:animEffect transition="in" filter="slide(fromBottom)">
                                      <p:cBhvr>
                                        <p:cTn id="12" dur="500"/>
                                        <p:tgtEl>
                                          <p:spTgt spid="4199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1990">
                                            <p:txEl>
                                              <p:pRg st="1" end="1"/>
                                            </p:txEl>
                                          </p:spTgt>
                                        </p:tgtEl>
                                        <p:attrNameLst>
                                          <p:attrName>style.visibility</p:attrName>
                                        </p:attrNameLst>
                                      </p:cBhvr>
                                      <p:to>
                                        <p:strVal val="visible"/>
                                      </p:to>
                                    </p:set>
                                    <p:animEffect transition="in" filter="slide(fromBottom)">
                                      <p:cBhvr>
                                        <p:cTn id="17" dur="500"/>
                                        <p:tgtEl>
                                          <p:spTgt spid="41990">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1990">
                                            <p:txEl>
                                              <p:pRg st="2" end="2"/>
                                            </p:txEl>
                                          </p:spTgt>
                                        </p:tgtEl>
                                        <p:attrNameLst>
                                          <p:attrName>style.visibility</p:attrName>
                                        </p:attrNameLst>
                                      </p:cBhvr>
                                      <p:to>
                                        <p:strVal val="visible"/>
                                      </p:to>
                                    </p:set>
                                    <p:animEffect transition="in" filter="slide(fromBottom)">
                                      <p:cBhvr>
                                        <p:cTn id="22" dur="500"/>
                                        <p:tgtEl>
                                          <p:spTgt spid="41990">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41990">
                                            <p:txEl>
                                              <p:pRg st="3" end="3"/>
                                            </p:txEl>
                                          </p:spTgt>
                                        </p:tgtEl>
                                        <p:attrNameLst>
                                          <p:attrName>style.visibility</p:attrName>
                                        </p:attrNameLst>
                                      </p:cBhvr>
                                      <p:to>
                                        <p:strVal val="visible"/>
                                      </p:to>
                                    </p:set>
                                    <p:animEffect transition="in" filter="slide(fromBottom)">
                                      <p:cBhvr>
                                        <p:cTn id="27" dur="500"/>
                                        <p:tgtEl>
                                          <p:spTgt spid="41990">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41990">
                                            <p:txEl>
                                              <p:pRg st="4" end="4"/>
                                            </p:txEl>
                                          </p:spTgt>
                                        </p:tgtEl>
                                        <p:attrNameLst>
                                          <p:attrName>style.visibility</p:attrName>
                                        </p:attrNameLst>
                                      </p:cBhvr>
                                      <p:to>
                                        <p:strVal val="visible"/>
                                      </p:to>
                                    </p:set>
                                    <p:animEffect transition="in" filter="slide(fromBottom)">
                                      <p:cBhvr>
                                        <p:cTn id="32" dur="500"/>
                                        <p:tgtEl>
                                          <p:spTgt spid="41990">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41990">
                                            <p:txEl>
                                              <p:pRg st="5" end="5"/>
                                            </p:txEl>
                                          </p:spTgt>
                                        </p:tgtEl>
                                        <p:attrNameLst>
                                          <p:attrName>style.visibility</p:attrName>
                                        </p:attrNameLst>
                                      </p:cBhvr>
                                      <p:to>
                                        <p:strVal val="visible"/>
                                      </p:to>
                                    </p:set>
                                    <p:animEffect transition="in" filter="slide(fromBottom)">
                                      <p:cBhvr>
                                        <p:cTn id="37" dur="500"/>
                                        <p:tgtEl>
                                          <p:spTgt spid="4199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0" grpId="0" build="p"/>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10E8C30-1DA2-443D-82DB-98076213309B}" type="slidenum">
              <a:rPr lang="en-US" altLang="zh-CN"/>
              <a:pPr/>
              <a:t>16</a:t>
            </a:fld>
            <a:endParaRPr lang="en-US" altLang="zh-CN"/>
          </a:p>
        </p:txBody>
      </p:sp>
      <p:sp>
        <p:nvSpPr>
          <p:cNvPr id="35843" name="Text Box 4"/>
          <p:cNvSpPr txBox="1">
            <a:spLocks noChangeArrowheads="1"/>
          </p:cNvSpPr>
          <p:nvPr/>
        </p:nvSpPr>
        <p:spPr bwMode="auto">
          <a:xfrm>
            <a:off x="755650" y="476250"/>
            <a:ext cx="7632700" cy="643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a:latin typeface="黑体" panose="02010609060101010101" pitchFamily="49" charset="-122"/>
                <a:ea typeface="黑体" panose="02010609060101010101" pitchFamily="49" charset="-122"/>
              </a:rPr>
              <a:t>常用控制</a:t>
            </a:r>
            <a:r>
              <a:rPr lang="en-US" altLang="zh-CN" sz="2800">
                <a:latin typeface="黑体" panose="02010609060101010101" pitchFamily="49" charset="-122"/>
                <a:ea typeface="黑体" panose="02010609060101010101" pitchFamily="49" charset="-122"/>
              </a:rPr>
              <a:t>pH</a:t>
            </a:r>
            <a:r>
              <a:rPr lang="zh-CN" altLang="en-US" sz="2800">
                <a:latin typeface="黑体" panose="02010609060101010101" pitchFamily="49" charset="-122"/>
                <a:ea typeface="黑体" panose="02010609060101010101" pitchFamily="49" charset="-122"/>
              </a:rPr>
              <a:t>值的方法</a:t>
            </a:r>
          </a:p>
          <a:p>
            <a:endParaRPr lang="zh-CN" altLang="en-US" sz="2800">
              <a:latin typeface="黑体" panose="02010609060101010101" pitchFamily="49" charset="-122"/>
              <a:ea typeface="黑体" panose="02010609060101010101" pitchFamily="49" charset="-122"/>
            </a:endParaRPr>
          </a:p>
          <a:p>
            <a:pPr lvl="1">
              <a:buFontTx/>
              <a:buAutoNum type="circleNumDbPlain"/>
            </a:pPr>
            <a:r>
              <a:rPr lang="en-US" altLang="zh-CN" sz="2400">
                <a:solidFill>
                  <a:srgbClr val="F46300"/>
                </a:solidFill>
                <a:latin typeface="黑体" panose="02010609060101010101" pitchFamily="49" charset="-122"/>
                <a:ea typeface="黑体" panose="02010609060101010101" pitchFamily="49" charset="-122"/>
              </a:rPr>
              <a:t>NaOH</a:t>
            </a:r>
            <a:r>
              <a:rPr lang="zh-CN" altLang="en-US" sz="2400">
                <a:solidFill>
                  <a:srgbClr val="F46300"/>
                </a:solidFill>
                <a:latin typeface="黑体" panose="02010609060101010101" pitchFamily="49" charset="-122"/>
                <a:ea typeface="黑体" panose="02010609060101010101" pitchFamily="49" charset="-122"/>
              </a:rPr>
              <a:t>法</a:t>
            </a:r>
          </a:p>
          <a:p>
            <a:pPr lvl="1"/>
            <a:r>
              <a:rPr lang="zh-CN" altLang="en-US" sz="2400">
                <a:solidFill>
                  <a:srgbClr val="F46300"/>
                </a:solidFill>
                <a:latin typeface="黑体" panose="02010609060101010101" pitchFamily="49" charset="-122"/>
                <a:ea typeface="黑体" panose="02010609060101010101" pitchFamily="49" charset="-122"/>
              </a:rPr>
              <a:t>    </a:t>
            </a:r>
            <a:r>
              <a:rPr lang="en-US" altLang="zh-CN" sz="2400">
                <a:latin typeface="黑体" panose="02010609060101010101" pitchFamily="49" charset="-122"/>
                <a:ea typeface="黑体" panose="02010609060101010101" pitchFamily="49" charset="-122"/>
              </a:rPr>
              <a:t>NaOH</a:t>
            </a:r>
            <a:r>
              <a:rPr lang="zh-CN" altLang="en-US" sz="2400">
                <a:latin typeface="黑体" panose="02010609060101010101" pitchFamily="49" charset="-122"/>
                <a:ea typeface="黑体" panose="02010609060101010101" pitchFamily="49" charset="-122"/>
              </a:rPr>
              <a:t>是强碱，可使两性元素与非两性元素分离。</a:t>
            </a:r>
          </a:p>
          <a:p>
            <a:pPr lvl="1"/>
            <a:r>
              <a:rPr lang="zh-CN" altLang="en-US" sz="2400">
                <a:latin typeface="黑体" panose="02010609060101010101" pitchFamily="49" charset="-122"/>
                <a:ea typeface="黑体" panose="02010609060101010101" pitchFamily="49" charset="-122"/>
              </a:rPr>
              <a:t>    </a:t>
            </a:r>
            <a:r>
              <a:rPr lang="en-US" altLang="zh-CN" sz="2400">
                <a:latin typeface="黑体" panose="02010609060101010101" pitchFamily="49" charset="-122"/>
                <a:ea typeface="黑体" panose="02010609060101010101" pitchFamily="49" charset="-122"/>
              </a:rPr>
              <a:t>NaOH</a:t>
            </a:r>
            <a:r>
              <a:rPr lang="zh-CN" altLang="en-US" sz="2400">
                <a:latin typeface="黑体" panose="02010609060101010101" pitchFamily="49" charset="-122"/>
                <a:ea typeface="黑体" panose="02010609060101010101" pitchFamily="49" charset="-122"/>
              </a:rPr>
              <a:t>沉淀分离法的分离情况：</a:t>
            </a:r>
          </a:p>
          <a:p>
            <a:pPr lvl="1"/>
            <a:endParaRPr lang="zh-CN" altLang="en-US" sz="2400">
              <a:solidFill>
                <a:srgbClr val="F46300"/>
              </a:solidFill>
              <a:latin typeface="黑体" panose="02010609060101010101" pitchFamily="49" charset="-122"/>
              <a:ea typeface="黑体" panose="02010609060101010101" pitchFamily="49" charset="-122"/>
            </a:endParaRPr>
          </a:p>
          <a:p>
            <a:pPr lvl="1"/>
            <a:endParaRPr lang="zh-CN" altLang="en-US" sz="2400">
              <a:solidFill>
                <a:srgbClr val="F46300"/>
              </a:solidFill>
              <a:latin typeface="黑体" panose="02010609060101010101" pitchFamily="49" charset="-122"/>
              <a:ea typeface="黑体" panose="02010609060101010101" pitchFamily="49" charset="-122"/>
            </a:endParaRPr>
          </a:p>
          <a:p>
            <a:pPr lvl="1"/>
            <a:endParaRPr lang="zh-CN" altLang="en-US" sz="2400">
              <a:solidFill>
                <a:srgbClr val="F46300"/>
              </a:solidFill>
              <a:latin typeface="黑体" panose="02010609060101010101" pitchFamily="49" charset="-122"/>
              <a:ea typeface="黑体" panose="02010609060101010101" pitchFamily="49" charset="-122"/>
            </a:endParaRPr>
          </a:p>
          <a:p>
            <a:pPr lvl="1"/>
            <a:endParaRPr lang="zh-CN" altLang="en-US" sz="2400">
              <a:solidFill>
                <a:srgbClr val="F46300"/>
              </a:solidFill>
              <a:latin typeface="黑体" panose="02010609060101010101" pitchFamily="49" charset="-122"/>
              <a:ea typeface="黑体" panose="02010609060101010101" pitchFamily="49" charset="-122"/>
            </a:endParaRPr>
          </a:p>
          <a:p>
            <a:pPr lvl="1"/>
            <a:endParaRPr lang="zh-CN" altLang="en-US" sz="2400">
              <a:solidFill>
                <a:srgbClr val="F46300"/>
              </a:solidFill>
              <a:latin typeface="黑体" panose="02010609060101010101" pitchFamily="49" charset="-122"/>
              <a:ea typeface="黑体" panose="02010609060101010101" pitchFamily="49" charset="-122"/>
            </a:endParaRPr>
          </a:p>
          <a:p>
            <a:pPr lvl="1">
              <a:buFont typeface="Wingdings" panose="05000000000000000000" pitchFamily="2" charset="2"/>
              <a:buChar char="Ø"/>
            </a:pPr>
            <a:r>
              <a:rPr lang="en-US" altLang="zh-CN" sz="2000">
                <a:latin typeface="黑体" panose="02010609060101010101" pitchFamily="49" charset="-122"/>
                <a:ea typeface="黑体" panose="02010609060101010101" pitchFamily="49" charset="-122"/>
              </a:rPr>
              <a:t>NaOH</a:t>
            </a:r>
            <a:r>
              <a:rPr lang="zh-CN" altLang="en-US" sz="2000">
                <a:latin typeface="黑体" panose="02010609060101010101" pitchFamily="49" charset="-122"/>
                <a:ea typeface="黑体" panose="02010609060101010101" pitchFamily="49" charset="-122"/>
              </a:rPr>
              <a:t>溶液中往往含有微量</a:t>
            </a:r>
            <a:r>
              <a:rPr lang="en-US" altLang="zh-CN" sz="2000">
                <a:latin typeface="黑体" panose="02010609060101010101" pitchFamily="49" charset="-122"/>
                <a:ea typeface="黑体" panose="02010609060101010101" pitchFamily="49" charset="-122"/>
              </a:rPr>
              <a:t>CO</a:t>
            </a:r>
            <a:r>
              <a:rPr lang="en-US" altLang="zh-CN" sz="2000" baseline="-25000">
                <a:latin typeface="黑体" panose="02010609060101010101" pitchFamily="49" charset="-122"/>
                <a:ea typeface="黑体" panose="02010609060101010101" pitchFamily="49" charset="-122"/>
              </a:rPr>
              <a:t>3</a:t>
            </a:r>
            <a:r>
              <a:rPr lang="en-US" altLang="zh-CN" sz="2000" baseline="30000">
                <a:latin typeface="黑体" panose="02010609060101010101" pitchFamily="49" charset="-122"/>
                <a:ea typeface="黑体" panose="02010609060101010101" pitchFamily="49" charset="-122"/>
              </a:rPr>
              <a:t>2-</a:t>
            </a:r>
            <a:r>
              <a:rPr lang="zh-CN" altLang="en-US" sz="2000">
                <a:latin typeface="黑体" panose="02010609060101010101" pitchFamily="49" charset="-122"/>
                <a:ea typeface="黑体" panose="02010609060101010101" pitchFamily="49" charset="-122"/>
              </a:rPr>
              <a:t>，使部分 </a:t>
            </a:r>
            <a:r>
              <a:rPr lang="en-US" altLang="zh-CN" sz="2000">
                <a:latin typeface="黑体" panose="02010609060101010101" pitchFamily="49" charset="-122"/>
                <a:ea typeface="黑体" panose="02010609060101010101" pitchFamily="49" charset="-122"/>
              </a:rPr>
              <a:t>Ca</a:t>
            </a:r>
            <a:r>
              <a:rPr lang="en-US" altLang="zh-CN" sz="2000" baseline="30000">
                <a:latin typeface="黑体" panose="02010609060101010101" pitchFamily="49" charset="-122"/>
                <a:ea typeface="黑体" panose="02010609060101010101" pitchFamily="49" charset="-122"/>
              </a:rPr>
              <a:t>2+</a:t>
            </a:r>
            <a:r>
              <a:rPr lang="zh-CN" altLang="en-US" sz="2000">
                <a:latin typeface="黑体" panose="02010609060101010101" pitchFamily="49" charset="-122"/>
                <a:ea typeface="黑体" panose="02010609060101010101" pitchFamily="49" charset="-122"/>
              </a:rPr>
              <a:t>，</a:t>
            </a:r>
            <a:r>
              <a:rPr lang="en-US" altLang="zh-CN" sz="2000">
                <a:latin typeface="黑体" panose="02010609060101010101" pitchFamily="49" charset="-122"/>
                <a:ea typeface="黑体" panose="02010609060101010101" pitchFamily="49" charset="-122"/>
              </a:rPr>
              <a:t>Sr</a:t>
            </a:r>
            <a:r>
              <a:rPr lang="en-US" altLang="zh-CN" sz="2000" baseline="30000">
                <a:latin typeface="黑体" panose="02010609060101010101" pitchFamily="49" charset="-122"/>
                <a:ea typeface="黑体" panose="02010609060101010101" pitchFamily="49" charset="-122"/>
              </a:rPr>
              <a:t>2+</a:t>
            </a:r>
            <a:r>
              <a:rPr lang="zh-CN" altLang="en-US" sz="2000">
                <a:latin typeface="黑体" panose="02010609060101010101" pitchFamily="49" charset="-122"/>
                <a:ea typeface="黑体" panose="02010609060101010101" pitchFamily="49" charset="-122"/>
              </a:rPr>
              <a:t>，</a:t>
            </a:r>
            <a:r>
              <a:rPr lang="en-US" altLang="zh-CN" sz="2000">
                <a:latin typeface="黑体" panose="02010609060101010101" pitchFamily="49" charset="-122"/>
                <a:ea typeface="黑体" panose="02010609060101010101" pitchFamily="49" charset="-122"/>
              </a:rPr>
              <a:t>Ba</a:t>
            </a:r>
            <a:r>
              <a:rPr lang="en-US" altLang="zh-CN" sz="2000" baseline="30000">
                <a:latin typeface="黑体" panose="02010609060101010101" pitchFamily="49" charset="-122"/>
                <a:ea typeface="黑体" panose="02010609060101010101" pitchFamily="49" charset="-122"/>
              </a:rPr>
              <a:t>2+</a:t>
            </a:r>
            <a:r>
              <a:rPr lang="zh-CN" altLang="en-US" sz="2000">
                <a:latin typeface="黑体" panose="02010609060101010101" pitchFamily="49" charset="-122"/>
                <a:ea typeface="黑体" panose="02010609060101010101" pitchFamily="49" charset="-122"/>
              </a:rPr>
              <a:t>形成碳酸盐沉淀。因此</a:t>
            </a:r>
            <a:r>
              <a:rPr lang="en-US" altLang="zh-CN" sz="2000">
                <a:latin typeface="黑体" panose="02010609060101010101" pitchFamily="49" charset="-122"/>
                <a:ea typeface="黑体" panose="02010609060101010101" pitchFamily="49" charset="-122"/>
              </a:rPr>
              <a:t>NaOH</a:t>
            </a:r>
            <a:r>
              <a:rPr lang="zh-CN" altLang="en-US" sz="2000">
                <a:latin typeface="黑体" panose="02010609060101010101" pitchFamily="49" charset="-122"/>
                <a:ea typeface="黑体" panose="02010609060101010101" pitchFamily="49" charset="-122"/>
              </a:rPr>
              <a:t>主要用于表中第（</a:t>
            </a:r>
            <a:r>
              <a:rPr lang="en-US" altLang="zh-CN" sz="2000">
                <a:latin typeface="黑体" panose="02010609060101010101" pitchFamily="49" charset="-122"/>
                <a:ea typeface="黑体" panose="02010609060101010101" pitchFamily="49" charset="-122"/>
              </a:rPr>
              <a:t>I</a:t>
            </a:r>
            <a:r>
              <a:rPr lang="zh-CN" altLang="en-US" sz="2000">
                <a:latin typeface="黑体" panose="02010609060101010101" pitchFamily="49" charset="-122"/>
                <a:ea typeface="黑体" panose="02010609060101010101" pitchFamily="49" charset="-122"/>
              </a:rPr>
              <a:t>）和第（</a:t>
            </a:r>
            <a:r>
              <a:rPr lang="en-US" altLang="zh-CN" sz="2000">
                <a:latin typeface="黑体" panose="02010609060101010101" pitchFamily="49" charset="-122"/>
                <a:ea typeface="黑体" panose="02010609060101010101" pitchFamily="49" charset="-122"/>
              </a:rPr>
              <a:t>III</a:t>
            </a:r>
            <a:r>
              <a:rPr lang="zh-CN" altLang="en-US" sz="2000">
                <a:latin typeface="黑体" panose="02010609060101010101" pitchFamily="49" charset="-122"/>
                <a:ea typeface="黑体" panose="02010609060101010101" pitchFamily="49" charset="-122"/>
              </a:rPr>
              <a:t>）类离子的分离</a:t>
            </a:r>
          </a:p>
          <a:p>
            <a:pPr lvl="1">
              <a:buFont typeface="Wingdings" panose="05000000000000000000" pitchFamily="2" charset="2"/>
              <a:buChar char="Ø"/>
            </a:pPr>
            <a:r>
              <a:rPr lang="zh-CN" altLang="en-US" sz="2000">
                <a:latin typeface="黑体" panose="02010609060101010101" pitchFamily="49" charset="-122"/>
                <a:ea typeface="黑体" panose="02010609060101010101" pitchFamily="49" charset="-122"/>
              </a:rPr>
              <a:t>加入三乙醇胺、</a:t>
            </a:r>
            <a:r>
              <a:rPr lang="en-US" altLang="zh-CN" sz="2000">
                <a:latin typeface="黑体" panose="02010609060101010101" pitchFamily="49" charset="-122"/>
                <a:ea typeface="黑体" panose="02010609060101010101" pitchFamily="49" charset="-122"/>
              </a:rPr>
              <a:t>EDTA</a:t>
            </a:r>
            <a:r>
              <a:rPr lang="zh-CN" altLang="en-US" sz="2000">
                <a:latin typeface="黑体" panose="02010609060101010101" pitchFamily="49" charset="-122"/>
                <a:ea typeface="黑体" panose="02010609060101010101" pitchFamily="49" charset="-122"/>
              </a:rPr>
              <a:t>、</a:t>
            </a:r>
            <a:r>
              <a:rPr lang="en-US" altLang="zh-CN" sz="2000">
                <a:latin typeface="黑体" panose="02010609060101010101" pitchFamily="49" charset="-122"/>
                <a:ea typeface="黑体" panose="02010609060101010101" pitchFamily="49" charset="-122"/>
              </a:rPr>
              <a:t>H</a:t>
            </a:r>
            <a:r>
              <a:rPr lang="en-US" altLang="zh-CN" sz="2000" baseline="-25000">
                <a:latin typeface="黑体" panose="02010609060101010101" pitchFamily="49" charset="-122"/>
                <a:ea typeface="黑体" panose="02010609060101010101" pitchFamily="49" charset="-122"/>
              </a:rPr>
              <a:t>2</a:t>
            </a:r>
            <a:r>
              <a:rPr lang="en-US" altLang="zh-CN" sz="2000">
                <a:latin typeface="黑体" panose="02010609060101010101" pitchFamily="49" charset="-122"/>
                <a:ea typeface="黑体" panose="02010609060101010101" pitchFamily="49" charset="-122"/>
              </a:rPr>
              <a:t>O</a:t>
            </a:r>
            <a:r>
              <a:rPr lang="en-US" altLang="zh-CN" sz="2000" baseline="-25000">
                <a:latin typeface="黑体" panose="02010609060101010101" pitchFamily="49" charset="-122"/>
                <a:ea typeface="黑体" panose="02010609060101010101" pitchFamily="49" charset="-122"/>
              </a:rPr>
              <a:t>2</a:t>
            </a:r>
            <a:r>
              <a:rPr lang="zh-CN" altLang="en-US" sz="2000">
                <a:latin typeface="黑体" panose="02010609060101010101" pitchFamily="49" charset="-122"/>
                <a:ea typeface="黑体" panose="02010609060101010101" pitchFamily="49" charset="-122"/>
              </a:rPr>
              <a:t>、乙二胺等络合剂以改善分离效果。</a:t>
            </a:r>
          </a:p>
          <a:p>
            <a:pPr lvl="1">
              <a:buFont typeface="Wingdings" panose="05000000000000000000" pitchFamily="2" charset="2"/>
              <a:buChar char="Ø"/>
            </a:pPr>
            <a:r>
              <a:rPr lang="zh-CN" altLang="en-US" sz="2000">
                <a:latin typeface="黑体" panose="02010609060101010101" pitchFamily="49" charset="-122"/>
                <a:ea typeface="黑体" panose="02010609060101010101" pitchFamily="49" charset="-122"/>
              </a:rPr>
              <a:t>采用小体积的较浓溶液沉淀分离，可克服吸附和共沉淀现象。</a:t>
            </a:r>
          </a:p>
        </p:txBody>
      </p:sp>
      <p:graphicFrame>
        <p:nvGraphicFramePr>
          <p:cNvPr id="73770" name="Group 42"/>
          <p:cNvGraphicFramePr>
            <a:graphicFrameLocks noGrp="1"/>
          </p:cNvGraphicFramePr>
          <p:nvPr>
            <p:ph/>
            <p:extLst>
              <p:ext uri="{D42A27DB-BD31-4B8C-83A1-F6EECF244321}">
                <p14:modId xmlns:p14="http://schemas.microsoft.com/office/powerpoint/2010/main" val="3973086442"/>
              </p:ext>
            </p:extLst>
          </p:nvPr>
        </p:nvGraphicFramePr>
        <p:xfrm>
          <a:off x="264666" y="2771220"/>
          <a:ext cx="8614667" cy="1512888"/>
        </p:xfrm>
        <a:graphic>
          <a:graphicData uri="http://schemas.openxmlformats.org/drawingml/2006/table">
            <a:tbl>
              <a:tblPr/>
              <a:tblGrid>
                <a:gridCol w="3153009"/>
                <a:gridCol w="2249011"/>
                <a:gridCol w="3212647"/>
              </a:tblGrid>
              <a:tr h="431800">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zh-CN" altLang="en-US"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I</a:t>
                      </a:r>
                      <a:r>
                        <a:rPr kumimoji="0" lang="zh-CN" altLang="en-US"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）定量沉淀的离子</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II</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）部分沉淀的离子</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III</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）溶液中存留的离子</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81088">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Mg</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,Cu</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,Ag</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,Au(</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),Cd</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,Hg</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Ti(</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IV</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),Zr(</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IV</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),Hf(</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IV</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),Th(</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IV</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),Bi</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3+</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Fe</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3+</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,Co</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,Ni</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,Mn</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稀土</a:t>
                      </a:r>
                      <a:endParaRPr kumimoji="0" lang="zh-CN" altLang="en-US"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,Sr</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,Ba(</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碳酸盐</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),Nb(</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V</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V</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AlO</a:t>
                      </a:r>
                      <a:r>
                        <a:rPr kumimoji="0" lang="en-US" altLang="zh-CN" sz="16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3000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,CrO</a:t>
                      </a:r>
                      <a:r>
                        <a:rPr kumimoji="0" lang="en-US" altLang="zh-CN" sz="16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3000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,ZnO</a:t>
                      </a:r>
                      <a:r>
                        <a:rPr kumimoji="0" lang="en-US" altLang="zh-CN" sz="16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30000" dirty="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,PbO</a:t>
                      </a:r>
                      <a:r>
                        <a:rPr kumimoji="0" lang="en-US" altLang="zh-CN" sz="16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30000" dirty="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,SnO</a:t>
                      </a:r>
                      <a:r>
                        <a:rPr kumimoji="0" lang="en-US" altLang="zh-CN" sz="16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3</a:t>
                      </a:r>
                      <a:r>
                        <a:rPr kumimoji="0" lang="en-US" altLang="zh-CN" sz="1600" b="0" i="0" u="none" strike="noStrike" cap="none" normalizeH="0" baseline="30000" dirty="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GeO</a:t>
                      </a:r>
                      <a:r>
                        <a:rPr kumimoji="0" lang="en-US" altLang="zh-CN" sz="16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3</a:t>
                      </a:r>
                      <a:r>
                        <a:rPr kumimoji="0" lang="en-US" altLang="zh-CN" sz="1600" b="0" i="0" u="none" strike="noStrike" cap="none" normalizeH="0" baseline="30000" dirty="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,GaO</a:t>
                      </a:r>
                      <a:r>
                        <a:rPr kumimoji="0" lang="en-US" altLang="zh-CN" sz="16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3000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,BeO</a:t>
                      </a:r>
                      <a:r>
                        <a:rPr kumimoji="0" lang="en-US" altLang="zh-CN" sz="16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30000" dirty="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,SiO</a:t>
                      </a:r>
                      <a:r>
                        <a:rPr kumimoji="0" lang="en-US" altLang="zh-CN" sz="16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3</a:t>
                      </a:r>
                      <a:r>
                        <a:rPr kumimoji="0" lang="en-US" altLang="zh-CN" sz="1600" b="0" i="0" u="none" strike="noStrike" cap="none" normalizeH="0" baseline="30000" dirty="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WO</a:t>
                      </a:r>
                      <a:r>
                        <a:rPr kumimoji="0" lang="en-US" altLang="zh-CN" sz="16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4</a:t>
                      </a:r>
                      <a:r>
                        <a:rPr kumimoji="0" lang="en-US" altLang="zh-CN" sz="1600" b="0" i="0" u="none" strike="noStrike" cap="none" normalizeH="0" baseline="30000" dirty="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,MoO</a:t>
                      </a:r>
                      <a:r>
                        <a:rPr kumimoji="0" lang="en-US" altLang="zh-CN" sz="16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4</a:t>
                      </a:r>
                      <a:r>
                        <a:rPr kumimoji="0" lang="en-US" altLang="zh-CN" sz="1600" b="0" i="0" u="none" strike="noStrike" cap="none" normalizeH="0" baseline="30000" dirty="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,VO</a:t>
                      </a:r>
                      <a:r>
                        <a:rPr kumimoji="0" lang="en-US" altLang="zh-CN" sz="16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3</a:t>
                      </a:r>
                      <a:r>
                        <a:rPr kumimoji="0" lang="en-US" altLang="zh-CN" sz="1600" b="0" i="0" u="none" strike="noStrike" cap="none" normalizeH="0" baseline="3000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zh-CN" altLang="en-US" sz="1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等</a:t>
                      </a:r>
                      <a:endParaRPr kumimoji="0" lang="zh-CN" altLang="en-US" sz="1600" b="0" i="0" u="none" strike="noStrike" cap="none" normalizeH="0" baseline="30000" dirty="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790465149"/>
      </p:ext>
    </p:extLst>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4787E29-8765-47B0-A0CA-4F240738B954}" type="slidenum">
              <a:rPr lang="en-US" altLang="zh-CN"/>
              <a:pPr/>
              <a:t>17</a:t>
            </a:fld>
            <a:endParaRPr lang="en-US" altLang="zh-CN"/>
          </a:p>
        </p:txBody>
      </p:sp>
      <p:sp>
        <p:nvSpPr>
          <p:cNvPr id="36867" name="Text Box 5"/>
          <p:cNvSpPr txBox="1">
            <a:spLocks noChangeArrowheads="1"/>
          </p:cNvSpPr>
          <p:nvPr/>
        </p:nvSpPr>
        <p:spPr bwMode="auto">
          <a:xfrm>
            <a:off x="755650" y="476250"/>
            <a:ext cx="770413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FontTx/>
              <a:buAutoNum type="circleNumDbPlain" startAt="2"/>
            </a:pPr>
            <a:r>
              <a:rPr lang="zh-CN" altLang="en-US" sz="2400">
                <a:solidFill>
                  <a:srgbClr val="F46300"/>
                </a:solidFill>
                <a:ea typeface="黑体" panose="02010609060101010101" pitchFamily="49" charset="-122"/>
              </a:rPr>
              <a:t>氨水法</a:t>
            </a:r>
          </a:p>
          <a:p>
            <a:pPr lvl="1"/>
            <a:endParaRPr lang="zh-CN" altLang="en-US" sz="2400">
              <a:solidFill>
                <a:srgbClr val="F46300"/>
              </a:solidFill>
              <a:ea typeface="黑体" panose="02010609060101010101" pitchFamily="49" charset="-122"/>
            </a:endParaRPr>
          </a:p>
          <a:p>
            <a:pPr lvl="1"/>
            <a:r>
              <a:rPr lang="zh-CN" altLang="en-US" sz="2400">
                <a:ea typeface="黑体" panose="02010609060101010101" pitchFamily="49" charset="-122"/>
              </a:rPr>
              <a:t>氨水沉淀分离法的分离情况：</a:t>
            </a:r>
          </a:p>
        </p:txBody>
      </p:sp>
      <p:graphicFrame>
        <p:nvGraphicFramePr>
          <p:cNvPr id="75782" name="Group 6"/>
          <p:cNvGraphicFramePr>
            <a:graphicFrameLocks noGrp="1"/>
          </p:cNvGraphicFramePr>
          <p:nvPr>
            <p:ph/>
          </p:nvPr>
        </p:nvGraphicFramePr>
        <p:xfrm>
          <a:off x="323850" y="2133600"/>
          <a:ext cx="8540750" cy="2303463"/>
        </p:xfrm>
        <a:graphic>
          <a:graphicData uri="http://schemas.openxmlformats.org/drawingml/2006/table">
            <a:tbl>
              <a:tblPr/>
              <a:tblGrid>
                <a:gridCol w="3125788"/>
                <a:gridCol w="2230437"/>
                <a:gridCol w="3184525"/>
              </a:tblGrid>
              <a:tr h="657225">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）定量沉淀的离子</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II</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）部分沉淀的离子</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III</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）溶液中存留的离子</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46238">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Hg</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,Be</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,Fe</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3+</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,Al</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3+</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,Cr</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3+</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,Bi</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3+</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Sb(</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III</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),Sn(</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IV</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),Mn</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,Ti(</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IV</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Zr(</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IV</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),Hf(</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IV</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),Th(</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IV</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Nb(</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V</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Ta(</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V</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,U(</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VI</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稀土</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Mn</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,Fe</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有氧化剂存在时，可定量沉淀</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Pb</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有</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Fe</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3+</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Al</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3+</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共存时将被共沉淀</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Ag(NH</a:t>
                      </a:r>
                      <a:r>
                        <a:rPr kumimoji="0" lang="en-US" altLang="zh-CN" sz="16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3</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,Cu(NH</a:t>
                      </a:r>
                      <a:r>
                        <a:rPr kumimoji="0" lang="en-US" altLang="zh-CN" sz="16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3</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4</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Cd(NH</a:t>
                      </a:r>
                      <a:r>
                        <a:rPr kumimoji="0" lang="en-US" altLang="zh-CN" sz="16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3</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4</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,Co(NH</a:t>
                      </a:r>
                      <a:r>
                        <a:rPr kumimoji="0" lang="en-US" altLang="zh-CN" sz="16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3</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6</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3+</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Ni(NH</a:t>
                      </a:r>
                      <a:r>
                        <a:rPr kumimoji="0" lang="en-US" altLang="zh-CN" sz="16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3</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6</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,Zn(NH</a:t>
                      </a:r>
                      <a:r>
                        <a:rPr kumimoji="0" lang="en-US" altLang="zh-CN" sz="16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3</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4</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,Sr</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,Ba</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,Mg</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等</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24406168"/>
      </p:ext>
    </p:extLst>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548D9B9-94F0-4C2C-A687-60D1DBDCFE7C}" type="slidenum">
              <a:rPr lang="en-US" altLang="zh-CN" smtClean="0"/>
              <a:pPr/>
              <a:t>18</a:t>
            </a:fld>
            <a:endParaRPr lang="en-US" altLang="zh-CN" smtClean="0"/>
          </a:p>
        </p:txBody>
      </p:sp>
      <p:sp>
        <p:nvSpPr>
          <p:cNvPr id="37891" name="Text Box 2"/>
          <p:cNvSpPr txBox="1">
            <a:spLocks noChangeArrowheads="1"/>
          </p:cNvSpPr>
          <p:nvPr/>
        </p:nvSpPr>
        <p:spPr bwMode="auto">
          <a:xfrm>
            <a:off x="755650" y="476250"/>
            <a:ext cx="7704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buFontTx/>
              <a:buAutoNum type="circleNumDbPlain" startAt="3"/>
            </a:pPr>
            <a:r>
              <a:rPr lang="en-US" altLang="zh-CN" sz="2400">
                <a:solidFill>
                  <a:srgbClr val="F46300"/>
                </a:solidFill>
              </a:rPr>
              <a:t>ZnO</a:t>
            </a:r>
            <a:r>
              <a:rPr lang="zh-CN" altLang="en-US" sz="2400">
                <a:solidFill>
                  <a:srgbClr val="F46300"/>
                </a:solidFill>
              </a:rPr>
              <a:t>悬浊液</a:t>
            </a:r>
          </a:p>
        </p:txBody>
      </p:sp>
      <p:graphicFrame>
        <p:nvGraphicFramePr>
          <p:cNvPr id="37892" name="Object 18"/>
          <p:cNvGraphicFramePr>
            <a:graphicFrameLocks noChangeAspect="1"/>
          </p:cNvGraphicFramePr>
          <p:nvPr>
            <p:ph sz="half" idx="4294967295"/>
          </p:nvPr>
        </p:nvGraphicFramePr>
        <p:xfrm>
          <a:off x="1403350" y="1433513"/>
          <a:ext cx="6985000" cy="555625"/>
        </p:xfrm>
        <a:graphic>
          <a:graphicData uri="http://schemas.openxmlformats.org/presentationml/2006/ole">
            <mc:AlternateContent xmlns:mc="http://schemas.openxmlformats.org/markup-compatibility/2006">
              <mc:Choice xmlns:v="urn:schemas-microsoft-com:vml" Requires="v">
                <p:oleObj spid="_x0000_s37898" name="Document" r:id="rId3" imgW="4676775" imgH="371475" progId="ChemWindow.Document">
                  <p:embed/>
                </p:oleObj>
              </mc:Choice>
              <mc:Fallback>
                <p:oleObj name="Document" r:id="rId3" imgW="4676775" imgH="371475" progId="ChemWindow.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433513"/>
                        <a:ext cx="698500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3" name="Object 23"/>
          <p:cNvGraphicFramePr>
            <a:graphicFrameLocks noChangeAspect="1"/>
          </p:cNvGraphicFramePr>
          <p:nvPr/>
        </p:nvGraphicFramePr>
        <p:xfrm>
          <a:off x="1403350" y="2266950"/>
          <a:ext cx="5545138" cy="3168650"/>
        </p:xfrm>
        <a:graphic>
          <a:graphicData uri="http://schemas.openxmlformats.org/presentationml/2006/ole">
            <mc:AlternateContent xmlns:mc="http://schemas.openxmlformats.org/markup-compatibility/2006">
              <mc:Choice xmlns:v="urn:schemas-microsoft-com:vml" Requires="v">
                <p:oleObj spid="_x0000_s37899" name="公式" r:id="rId5" imgW="2133600" imgH="1219200" progId="Equation.3">
                  <p:embed/>
                </p:oleObj>
              </mc:Choice>
              <mc:Fallback>
                <p:oleObj name="公式" r:id="rId5" imgW="2133600" imgH="1219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2266950"/>
                        <a:ext cx="5545138" cy="316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24942715"/>
      </p:ext>
    </p:extLst>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D744CC9-A34F-4F1C-B565-693BFBA3E9C0}" type="slidenum">
              <a:rPr lang="en-US" altLang="zh-CN"/>
              <a:pPr/>
              <a:t>19</a:t>
            </a:fld>
            <a:endParaRPr lang="en-US" altLang="zh-CN"/>
          </a:p>
        </p:txBody>
      </p:sp>
      <p:sp>
        <p:nvSpPr>
          <p:cNvPr id="38915" name="Text Box 6"/>
          <p:cNvSpPr txBox="1">
            <a:spLocks noChangeArrowheads="1"/>
          </p:cNvSpPr>
          <p:nvPr/>
        </p:nvSpPr>
        <p:spPr bwMode="auto">
          <a:xfrm>
            <a:off x="755650" y="476250"/>
            <a:ext cx="7704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en-US" altLang="zh-CN" sz="2400">
                <a:solidFill>
                  <a:srgbClr val="F46300"/>
                </a:solidFill>
              </a:rPr>
              <a:t>       </a:t>
            </a:r>
            <a:r>
              <a:rPr lang="zh-CN" altLang="en-US" sz="2400">
                <a:solidFill>
                  <a:srgbClr val="F46300"/>
                </a:solidFill>
              </a:rPr>
              <a:t>氧化锌的溶解度与</a:t>
            </a:r>
            <a:r>
              <a:rPr lang="en-US" altLang="zh-CN" sz="2400">
                <a:solidFill>
                  <a:srgbClr val="F46300"/>
                </a:solidFill>
              </a:rPr>
              <a:t>pH</a:t>
            </a:r>
            <a:r>
              <a:rPr lang="zh-CN" altLang="en-US" sz="2400">
                <a:solidFill>
                  <a:srgbClr val="F46300"/>
                </a:solidFill>
              </a:rPr>
              <a:t>值的关系</a:t>
            </a:r>
          </a:p>
        </p:txBody>
      </p:sp>
      <p:graphicFrame>
        <p:nvGraphicFramePr>
          <p:cNvPr id="38916" name="Object 9"/>
          <p:cNvGraphicFramePr>
            <a:graphicFrameLocks noChangeAspect="1"/>
          </p:cNvGraphicFramePr>
          <p:nvPr>
            <p:ph/>
          </p:nvPr>
        </p:nvGraphicFramePr>
        <p:xfrm>
          <a:off x="971550" y="1125538"/>
          <a:ext cx="7129463" cy="5343525"/>
        </p:xfrm>
        <a:graphic>
          <a:graphicData uri="http://schemas.openxmlformats.org/presentationml/2006/ole">
            <mc:AlternateContent xmlns:mc="http://schemas.openxmlformats.org/markup-compatibility/2006">
              <mc:Choice xmlns:v="urn:schemas-microsoft-com:vml" Requires="v">
                <p:oleObj spid="_x0000_s38918" name="图表" r:id="rId3" imgW="4105351" imgH="3076651" progId="Excel.Chart.8">
                  <p:embed/>
                </p:oleObj>
              </mc:Choice>
              <mc:Fallback>
                <p:oleObj name="图表" r:id="rId3" imgW="4105351" imgH="3076651"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125538"/>
                        <a:ext cx="7129463" cy="534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11769568"/>
      </p:ext>
    </p:extLst>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p:cNvSpPr>
            <a:spLocks noGrp="1" noChangeArrowheads="1"/>
          </p:cNvSpPr>
          <p:nvPr>
            <p:ph idx="1"/>
          </p:nvPr>
        </p:nvSpPr>
        <p:spPr>
          <a:xfrm>
            <a:off x="2267744" y="1988840"/>
            <a:ext cx="3888432" cy="4464496"/>
          </a:xfrm>
          <a:noFill/>
        </p:spPr>
        <p:txBody>
          <a:bodyPr>
            <a:noAutofit/>
          </a:bodyPr>
          <a:lstStyle/>
          <a:p>
            <a:pPr eaLnBrk="1" hangingPunct="1">
              <a:lnSpc>
                <a:spcPct val="150000"/>
              </a:lnSpc>
              <a:buClr>
                <a:srgbClr val="FF0000"/>
              </a:buClr>
              <a:buSzPct val="110000"/>
              <a:buFont typeface="Wingdings" panose="05000000000000000000" pitchFamily="2" charset="2"/>
              <a:buChar char="Ø"/>
            </a:pPr>
            <a:r>
              <a:rPr lang="zh-CN" altLang="en-US" b="1" dirty="0">
                <a:solidFill>
                  <a:srgbClr val="FF0000"/>
                </a:solidFill>
                <a:latin typeface="Times New Roman" pitchFamily="18" charset="0"/>
                <a:ea typeface="楷体_GB2312"/>
                <a:cs typeface="楷体_GB2312"/>
              </a:rPr>
              <a:t>  概述</a:t>
            </a:r>
          </a:p>
          <a:p>
            <a:pPr eaLnBrk="1" hangingPunct="1">
              <a:lnSpc>
                <a:spcPct val="150000"/>
              </a:lnSpc>
              <a:buClr>
                <a:srgbClr val="FF0000"/>
              </a:buClr>
              <a:buSzPct val="110000"/>
              <a:buFont typeface="Wingdings" panose="05000000000000000000" pitchFamily="2" charset="2"/>
              <a:buChar char="Ø"/>
            </a:pPr>
            <a:r>
              <a:rPr lang="zh-CN" altLang="en-US" b="1" dirty="0">
                <a:latin typeface="Times New Roman" pitchFamily="18" charset="0"/>
                <a:ea typeface="楷体_GB2312"/>
                <a:cs typeface="楷体_GB2312"/>
              </a:rPr>
              <a:t>  沉淀分离法</a:t>
            </a:r>
          </a:p>
          <a:p>
            <a:pPr eaLnBrk="1" hangingPunct="1">
              <a:lnSpc>
                <a:spcPct val="150000"/>
              </a:lnSpc>
              <a:buClr>
                <a:srgbClr val="FF0000"/>
              </a:buClr>
              <a:buSzPct val="110000"/>
              <a:buFont typeface="Wingdings" panose="05000000000000000000" pitchFamily="2" charset="2"/>
              <a:buChar char="Ø"/>
            </a:pPr>
            <a:r>
              <a:rPr lang="zh-CN" altLang="en-US" b="1" dirty="0">
                <a:latin typeface="Times New Roman" pitchFamily="18" charset="0"/>
                <a:ea typeface="楷体_GB2312"/>
                <a:cs typeface="楷体_GB2312"/>
              </a:rPr>
              <a:t>  溶剂萃取分离法</a:t>
            </a:r>
          </a:p>
          <a:p>
            <a:pPr eaLnBrk="1" hangingPunct="1">
              <a:lnSpc>
                <a:spcPct val="150000"/>
              </a:lnSpc>
              <a:buClr>
                <a:srgbClr val="FF0000"/>
              </a:buClr>
              <a:buSzPct val="110000"/>
              <a:buFont typeface="Wingdings" panose="05000000000000000000" pitchFamily="2" charset="2"/>
              <a:buChar char="Ø"/>
            </a:pPr>
            <a:r>
              <a:rPr lang="zh-CN" altLang="en-US" b="1" dirty="0">
                <a:latin typeface="Times New Roman" pitchFamily="18" charset="0"/>
                <a:ea typeface="楷体_GB2312"/>
                <a:cs typeface="楷体_GB2312"/>
              </a:rPr>
              <a:t>  离子交换法</a:t>
            </a:r>
          </a:p>
          <a:p>
            <a:pPr eaLnBrk="1" hangingPunct="1">
              <a:lnSpc>
                <a:spcPct val="150000"/>
              </a:lnSpc>
              <a:buClr>
                <a:srgbClr val="FF0000"/>
              </a:buClr>
              <a:buSzPct val="110000"/>
              <a:buFont typeface="Wingdings" panose="05000000000000000000" pitchFamily="2" charset="2"/>
              <a:buChar char="Ø"/>
            </a:pPr>
            <a:r>
              <a:rPr lang="zh-CN" altLang="en-US" b="1" dirty="0">
                <a:latin typeface="Times New Roman" pitchFamily="18" charset="0"/>
                <a:ea typeface="楷体_GB2312"/>
                <a:cs typeface="楷体_GB2312"/>
              </a:rPr>
              <a:t>  色谱分离法</a:t>
            </a:r>
          </a:p>
          <a:p>
            <a:pPr eaLnBrk="1" hangingPunct="1">
              <a:lnSpc>
                <a:spcPct val="150000"/>
              </a:lnSpc>
              <a:buClr>
                <a:srgbClr val="FF0000"/>
              </a:buClr>
              <a:buSzPct val="110000"/>
              <a:buFont typeface="Wingdings" panose="05000000000000000000" pitchFamily="2" charset="2"/>
              <a:buChar char="Ø"/>
            </a:pPr>
            <a:r>
              <a:rPr lang="zh-CN" altLang="en-US" b="1" dirty="0">
                <a:latin typeface="Times New Roman" pitchFamily="18" charset="0"/>
                <a:ea typeface="楷体_GB2312"/>
                <a:cs typeface="楷体_GB2312"/>
              </a:rPr>
              <a:t>  其他分离富集方法</a:t>
            </a:r>
          </a:p>
        </p:txBody>
      </p:sp>
      <p:sp>
        <p:nvSpPr>
          <p:cNvPr id="4" name="Text Box 2"/>
          <p:cNvSpPr txBox="1">
            <a:spLocks noChangeArrowheads="1"/>
          </p:cNvSpPr>
          <p:nvPr/>
        </p:nvSpPr>
        <p:spPr bwMode="auto">
          <a:xfrm>
            <a:off x="1819787" y="1270501"/>
            <a:ext cx="5347241" cy="646331"/>
          </a:xfrm>
          <a:prstGeom prst="rect">
            <a:avLst/>
          </a:prstGeom>
          <a:noFill/>
          <a:ln w="9525">
            <a:noFill/>
            <a:miter lim="800000"/>
            <a:headEnd/>
            <a:tailEnd/>
          </a:ln>
          <a:effectLst/>
        </p:spPr>
        <p:txBody>
          <a:bodyPr wrap="square">
            <a:spAutoFit/>
          </a:bodyPr>
          <a:lstStyle/>
          <a:p>
            <a:pPr algn="ctr">
              <a:spcBef>
                <a:spcPct val="5000"/>
              </a:spcBef>
              <a:defRPr/>
            </a:pPr>
            <a:r>
              <a:rPr kumimoji="1" lang="en-US" altLang="zh-CN" sz="3600" b="1" dirty="0">
                <a:solidFill>
                  <a:srgbClr val="0000FF"/>
                </a:solidFill>
                <a:latin typeface="Times New Roman" panose="02020603050405020304" pitchFamily="18" charset="0"/>
                <a:ea typeface="黑体" pitchFamily="49" charset="-122"/>
                <a:cs typeface="Times New Roman" panose="02020603050405020304" pitchFamily="18" charset="0"/>
              </a:rPr>
              <a:t>Separation &amp; Enrichment</a:t>
            </a:r>
          </a:p>
        </p:txBody>
      </p:sp>
      <p:sp>
        <p:nvSpPr>
          <p:cNvPr id="5" name="Text Box 4"/>
          <p:cNvSpPr txBox="1">
            <a:spLocks noChangeArrowheads="1"/>
          </p:cNvSpPr>
          <p:nvPr/>
        </p:nvSpPr>
        <p:spPr bwMode="auto">
          <a:xfrm>
            <a:off x="2349232" y="562615"/>
            <a:ext cx="4288353" cy="707886"/>
          </a:xfrm>
          <a:prstGeom prst="rect">
            <a:avLst/>
          </a:prstGeom>
          <a:noFill/>
          <a:ln w="9525" algn="ctr">
            <a:noFill/>
            <a:miter lim="800000"/>
            <a:headEnd/>
            <a:tailEnd/>
          </a:ln>
        </p:spPr>
        <p:txBody>
          <a:bodyPr wrap="none">
            <a:spAutoFit/>
          </a:bodyPr>
          <a:lstStyle/>
          <a:p>
            <a:pPr algn="ctr">
              <a:spcBef>
                <a:spcPct val="50000"/>
              </a:spcBef>
            </a:pPr>
            <a:r>
              <a:rPr lang="zh-CN" altLang="en-US" sz="4000" b="1" dirty="0">
                <a:solidFill>
                  <a:srgbClr val="FF0066"/>
                </a:solidFill>
                <a:latin typeface="+mj-ea"/>
                <a:ea typeface="+mj-ea"/>
              </a:rPr>
              <a:t>常用分离富集方法</a:t>
            </a:r>
            <a:endParaRPr kumimoji="1" lang="en-US" altLang="zh-CN" sz="4000" b="1" dirty="0">
              <a:solidFill>
                <a:srgbClr val="0000FF"/>
              </a:solidFill>
              <a:latin typeface="+mj-ea"/>
              <a:ea typeface="+mj-ea"/>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5796136" y="3789040"/>
            <a:ext cx="3048000" cy="2857500"/>
          </a:xfrm>
          <a:prstGeom prst="rect">
            <a:avLst/>
          </a:prstGeom>
        </p:spPr>
      </p:pic>
    </p:spTree>
    <p:extLst>
      <p:ext uri="{BB962C8B-B14F-4D97-AF65-F5344CB8AC3E}">
        <p14:creationId xmlns:p14="http://schemas.microsoft.com/office/powerpoint/2010/main" val="41416851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EA5FFA0-C0FE-4A76-97A1-292C58F4DAAF}" type="slidenum">
              <a:rPr lang="en-US" altLang="zh-CN" sz="1400" smtClean="0"/>
              <a:pPr>
                <a:spcBef>
                  <a:spcPct val="0"/>
                </a:spcBef>
                <a:buFontTx/>
                <a:buNone/>
              </a:pPr>
              <a:t>20</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沉淀</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219200"/>
            <a:ext cx="34290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(2)</a:t>
            </a:r>
            <a:r>
              <a:rPr lang="zh-CN" altLang="en-US" sz="2800" b="1" dirty="0" smtClean="0">
                <a:solidFill>
                  <a:srgbClr val="0000FF"/>
                </a:solidFill>
                <a:latin typeface="+mn-ea"/>
                <a:ea typeface="+mn-ea"/>
              </a:rPr>
              <a:t>硫化物沉淀法</a:t>
            </a:r>
          </a:p>
        </p:txBody>
      </p:sp>
      <p:sp>
        <p:nvSpPr>
          <p:cNvPr id="7" name="TextBox 1"/>
          <p:cNvSpPr txBox="1">
            <a:spLocks noChangeArrowheads="1"/>
          </p:cNvSpPr>
          <p:nvPr/>
        </p:nvSpPr>
        <p:spPr bwMode="auto">
          <a:xfrm>
            <a:off x="838200" y="1831975"/>
            <a:ext cx="3581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latin typeface="Times New Roman" panose="02020603050405020304" pitchFamily="18" charset="0"/>
                <a:cs typeface="Times New Roman" panose="02020603050405020304" pitchFamily="18" charset="0"/>
              </a:rPr>
              <a:t>H</a:t>
            </a:r>
            <a:r>
              <a:rPr lang="en-US" altLang="zh-CN" sz="2800" b="1" baseline="-25000">
                <a:latin typeface="Times New Roman" panose="02020603050405020304" pitchFamily="18" charset="0"/>
                <a:cs typeface="Times New Roman" panose="02020603050405020304" pitchFamily="18" charset="0"/>
              </a:rPr>
              <a:t>2</a:t>
            </a:r>
            <a:r>
              <a:rPr lang="en-US" altLang="zh-CN" sz="2800" b="1">
                <a:latin typeface="Times New Roman" panose="02020603050405020304" pitchFamily="18" charset="0"/>
                <a:cs typeface="Times New Roman" panose="02020603050405020304" pitchFamily="18" charset="0"/>
              </a:rPr>
              <a:t>S</a:t>
            </a:r>
            <a:r>
              <a:rPr lang="zh-CN" altLang="zh-CN" sz="2800" b="1">
                <a:latin typeface="Times New Roman" panose="02020603050405020304" pitchFamily="18" charset="0"/>
                <a:cs typeface="Times New Roman" panose="02020603050405020304" pitchFamily="18" charset="0"/>
              </a:rPr>
              <a:t>在水中平衡时，</a:t>
            </a:r>
            <a:endParaRPr lang="zh-CN" altLang="en-US" sz="2800" b="1">
              <a:latin typeface="Times New Roman" panose="02020603050405020304" pitchFamily="18" charset="0"/>
              <a:cs typeface="Times New Roman" panose="02020603050405020304" pitchFamily="18" charset="0"/>
            </a:endParaRPr>
          </a:p>
        </p:txBody>
      </p:sp>
      <p:graphicFrame>
        <p:nvGraphicFramePr>
          <p:cNvPr id="8" name="对象 4"/>
          <p:cNvGraphicFramePr>
            <a:graphicFrameLocks noChangeAspect="1"/>
          </p:cNvGraphicFramePr>
          <p:nvPr/>
        </p:nvGraphicFramePr>
        <p:xfrm>
          <a:off x="990600" y="2370138"/>
          <a:ext cx="3124200" cy="1096962"/>
        </p:xfrm>
        <a:graphic>
          <a:graphicData uri="http://schemas.openxmlformats.org/presentationml/2006/ole">
            <mc:AlternateContent xmlns:mc="http://schemas.openxmlformats.org/markup-compatibility/2006">
              <mc:Choice xmlns:v="urn:schemas-microsoft-com:vml" Requires="v">
                <p:oleObj spid="_x0000_s39954" name="Equation" r:id="rId4" imgW="1282700" imgH="457200" progId="Equation.DSMT4">
                  <p:embed/>
                </p:oleObj>
              </mc:Choice>
              <mc:Fallback>
                <p:oleObj name="Equation" r:id="rId4" imgW="128270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370138"/>
                        <a:ext cx="31242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7"/>
          <p:cNvGraphicFramePr>
            <a:graphicFrameLocks noChangeAspect="1"/>
          </p:cNvGraphicFramePr>
          <p:nvPr/>
        </p:nvGraphicFramePr>
        <p:xfrm>
          <a:off x="4876800" y="2370138"/>
          <a:ext cx="3003550" cy="1066800"/>
        </p:xfrm>
        <a:graphic>
          <a:graphicData uri="http://schemas.openxmlformats.org/presentationml/2006/ole">
            <mc:AlternateContent xmlns:mc="http://schemas.openxmlformats.org/markup-compatibility/2006">
              <mc:Choice xmlns:v="urn:schemas-microsoft-com:vml" Requires="v">
                <p:oleObj spid="_x0000_s39955" name="Equation" r:id="rId6" imgW="1231366" imgH="444307" progId="Equation.DSMT4">
                  <p:embed/>
                </p:oleObj>
              </mc:Choice>
              <mc:Fallback>
                <p:oleObj name="Equation" r:id="rId6" imgW="1231366" imgH="444307"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2370138"/>
                        <a:ext cx="30035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9"/>
          <p:cNvGraphicFramePr>
            <a:graphicFrameLocks noChangeAspect="1"/>
          </p:cNvGraphicFramePr>
          <p:nvPr/>
        </p:nvGraphicFramePr>
        <p:xfrm>
          <a:off x="855663" y="3487738"/>
          <a:ext cx="3089275" cy="1163637"/>
        </p:xfrm>
        <a:graphic>
          <a:graphicData uri="http://schemas.openxmlformats.org/presentationml/2006/ole">
            <mc:AlternateContent xmlns:mc="http://schemas.openxmlformats.org/markup-compatibility/2006">
              <mc:Choice xmlns:v="urn:schemas-microsoft-com:vml" Requires="v">
                <p:oleObj spid="_x0000_s39956" name="Equation" r:id="rId8" imgW="1269449" imgH="482391" progId="Equation.DSMT4">
                  <p:embed/>
                </p:oleObj>
              </mc:Choice>
              <mc:Fallback>
                <p:oleObj name="Equation" r:id="rId8" imgW="1269449" imgH="48239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663" y="3487738"/>
                        <a:ext cx="3089275"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5302250" y="3582988"/>
          <a:ext cx="3448050" cy="1036637"/>
        </p:xfrm>
        <a:graphic>
          <a:graphicData uri="http://schemas.openxmlformats.org/presentationml/2006/ole">
            <mc:AlternateContent xmlns:mc="http://schemas.openxmlformats.org/markup-compatibility/2006">
              <mc:Choice xmlns:v="urn:schemas-microsoft-com:vml" Requires="v">
                <p:oleObj spid="_x0000_s39957" name="Equation" r:id="rId10" imgW="1447800" imgH="431800" progId="Equation.DSMT4">
                  <p:embed/>
                </p:oleObj>
              </mc:Choice>
              <mc:Fallback>
                <p:oleObj name="Equation" r:id="rId10" imgW="1447800" imgH="4318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02250" y="3582988"/>
                        <a:ext cx="344805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右箭头 12"/>
          <p:cNvSpPr/>
          <p:nvPr/>
        </p:nvSpPr>
        <p:spPr>
          <a:xfrm>
            <a:off x="4419600" y="3959225"/>
            <a:ext cx="533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4" name="TextBox 13"/>
          <p:cNvSpPr txBox="1"/>
          <p:nvPr/>
        </p:nvSpPr>
        <p:spPr>
          <a:xfrm>
            <a:off x="381000" y="4787900"/>
            <a:ext cx="8382000" cy="1816100"/>
          </a:xfrm>
          <a:prstGeom prst="rect">
            <a:avLst/>
          </a:prstGeom>
          <a:noFill/>
        </p:spPr>
        <p:txBody>
          <a:bodyPr>
            <a:spAutoFit/>
          </a:bodyPr>
          <a:lstStyle/>
          <a:p>
            <a:pPr algn="just" eaLnBrk="1" hangingPunct="1">
              <a:defRPr/>
            </a:pPr>
            <a:r>
              <a:rPr lang="zh-CN" altLang="en-US" sz="2800" b="1" dirty="0">
                <a:latin typeface="Arial" charset="0"/>
              </a:rPr>
              <a:t>      不同的金属离子，其硫化物的溶解度不同。金属离子开始沉淀和沉淀完全需要的 </a:t>
            </a:r>
            <a:r>
              <a:rPr lang="en-US" altLang="zh-CN" sz="2800" dirty="0">
                <a:latin typeface="Arial" charset="0"/>
              </a:rPr>
              <a:t>[S</a:t>
            </a:r>
            <a:r>
              <a:rPr lang="en-US" altLang="zh-CN" sz="2800" baseline="30000" dirty="0">
                <a:latin typeface="Arial" charset="0"/>
              </a:rPr>
              <a:t>2</a:t>
            </a:r>
            <a:r>
              <a:rPr lang="en-US" altLang="zh-CN" sz="2800" baseline="30000" dirty="0">
                <a:latin typeface="+mn-ea"/>
                <a:ea typeface="+mn-ea"/>
              </a:rPr>
              <a:t>-</a:t>
            </a:r>
            <a:r>
              <a:rPr lang="en-US" altLang="zh-CN" sz="2800" dirty="0">
                <a:latin typeface="Arial" charset="0"/>
              </a:rPr>
              <a:t>]</a:t>
            </a:r>
            <a:r>
              <a:rPr lang="zh-CN" altLang="en-US" sz="2800" b="1" dirty="0">
                <a:latin typeface="Arial" charset="0"/>
              </a:rPr>
              <a:t>不同，对应的</a:t>
            </a:r>
            <a:r>
              <a:rPr lang="en-US" altLang="zh-CN" sz="2800" b="1" dirty="0">
                <a:latin typeface="Arial" charset="0"/>
              </a:rPr>
              <a:t>pH</a:t>
            </a:r>
            <a:r>
              <a:rPr lang="zh-CN" altLang="en-US" sz="2800" b="1" dirty="0">
                <a:latin typeface="Arial" charset="0"/>
              </a:rPr>
              <a:t>就不同。</a:t>
            </a:r>
            <a:r>
              <a:rPr lang="zh-CN" altLang="en-US" sz="2800" b="1" dirty="0">
                <a:solidFill>
                  <a:srgbClr val="0000FF"/>
                </a:solidFill>
                <a:latin typeface="Arial" charset="0"/>
              </a:rPr>
              <a:t>可以通过控制不同的</a:t>
            </a:r>
            <a:r>
              <a:rPr lang="en-US" altLang="zh-CN" sz="2800" b="1" dirty="0">
                <a:solidFill>
                  <a:srgbClr val="0000FF"/>
                </a:solidFill>
                <a:latin typeface="Arial" charset="0"/>
              </a:rPr>
              <a:t>pH</a:t>
            </a:r>
            <a:r>
              <a:rPr lang="zh-CN" altLang="en-US" sz="2800" b="1" dirty="0">
                <a:solidFill>
                  <a:srgbClr val="0000FF"/>
                </a:solidFill>
                <a:latin typeface="Arial" charset="0"/>
              </a:rPr>
              <a:t>，实现分离</a:t>
            </a:r>
            <a:r>
              <a:rPr lang="zh-CN" altLang="en-US" sz="2800" b="1" dirty="0">
                <a:solidFill>
                  <a:srgbClr val="0000FF"/>
                </a:solidFill>
                <a:latin typeface="Arial" charset="0"/>
              </a:rPr>
              <a:t>。</a:t>
            </a:r>
            <a:r>
              <a:rPr lang="en-US" altLang="zh-CN" sz="2800" b="1" dirty="0">
                <a:latin typeface="Arial" charset="0"/>
              </a:rPr>
              <a:t>H</a:t>
            </a:r>
            <a:r>
              <a:rPr lang="en-US" altLang="zh-CN" sz="2800" b="1" baseline="-25000" dirty="0">
                <a:latin typeface="Arial" charset="0"/>
              </a:rPr>
              <a:t>2</a:t>
            </a:r>
            <a:r>
              <a:rPr lang="en-US" altLang="zh-CN" sz="2800" b="1" dirty="0">
                <a:latin typeface="Arial" charset="0"/>
              </a:rPr>
              <a:t>S</a:t>
            </a:r>
            <a:r>
              <a:rPr lang="zh-CN" altLang="en-US" sz="2800" b="1" dirty="0">
                <a:latin typeface="Arial" charset="0"/>
              </a:rPr>
              <a:t>饱和溶液中</a:t>
            </a:r>
            <a:r>
              <a:rPr lang="en-US" altLang="zh-CN" sz="2800" b="1" dirty="0">
                <a:latin typeface="Arial" charset="0"/>
              </a:rPr>
              <a:t>[H</a:t>
            </a:r>
            <a:r>
              <a:rPr lang="en-US" altLang="zh-CN" sz="2800" b="1" baseline="-25000" dirty="0">
                <a:latin typeface="Arial" charset="0"/>
              </a:rPr>
              <a:t>2</a:t>
            </a:r>
            <a:r>
              <a:rPr lang="en-US" altLang="zh-CN" sz="2800" b="1" dirty="0">
                <a:latin typeface="Arial" charset="0"/>
              </a:rPr>
              <a:t>S]≈0.1mol▪L-1</a:t>
            </a:r>
            <a:r>
              <a:rPr lang="zh-CN" altLang="en-US" sz="2800" b="1" dirty="0">
                <a:solidFill>
                  <a:srgbClr val="0000FF"/>
                </a:solidFill>
                <a:latin typeface="Arial" charset="0"/>
              </a:rPr>
              <a:t>。</a:t>
            </a:r>
          </a:p>
        </p:txBody>
      </p:sp>
    </p:spTree>
    <p:extLst>
      <p:ext uri="{BB962C8B-B14F-4D97-AF65-F5344CB8AC3E}">
        <p14:creationId xmlns:p14="http://schemas.microsoft.com/office/powerpoint/2010/main" val="21953958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slide(fromBottom)">
                                      <p:cBhvr>
                                        <p:cTn id="13" dur="500"/>
                                        <p:tgtEl>
                                          <p:spTgt spid="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7"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strVal val="#ppt_h"/>
                                          </p:val>
                                        </p:tav>
                                        <p:tav tm="100000">
                                          <p:val>
                                            <p:strVal val="#ppt_h"/>
                                          </p:val>
                                        </p:tav>
                                      </p:tavLst>
                                    </p:anim>
                                  </p:childTnLst>
                                </p:cTn>
                              </p:par>
                              <p:par>
                                <p:cTn id="20" presetID="17" presetClass="entr" presetSubtype="1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5"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vertical)">
                                      <p:cBhvr>
                                        <p:cTn id="28" dur="500"/>
                                        <p:tgtEl>
                                          <p:spTgt spid="1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slide(fromLeft)">
                                      <p:cBhvr>
                                        <p:cTn id="33" dur="500"/>
                                        <p:tgtEl>
                                          <p:spTgt spid="1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8"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slide(fromLeft)">
                                      <p:cBhvr>
                                        <p:cTn id="38" dur="500"/>
                                        <p:tgtEl>
                                          <p:spTgt spid="1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9D625E2-DF25-4EC3-8198-B7B85D7E2CBC}" type="slidenum">
              <a:rPr lang="en-US" altLang="zh-CN" sz="1400" smtClean="0"/>
              <a:pPr>
                <a:spcBef>
                  <a:spcPct val="0"/>
                </a:spcBef>
                <a:buFontTx/>
                <a:buNone/>
              </a:pPr>
              <a:t>21</a:t>
            </a:fld>
            <a:endParaRPr lang="en-US" altLang="zh-CN" sz="1400" smtClean="0"/>
          </a:p>
        </p:txBody>
      </p:sp>
      <p:sp>
        <p:nvSpPr>
          <p:cNvPr id="41987" name="Rectangle 5"/>
          <p:cNvSpPr>
            <a:spLocks noGrp="1" noChangeArrowheads="1"/>
          </p:cNvSpPr>
          <p:nvPr>
            <p:ph type="title"/>
          </p:nvPr>
        </p:nvSpPr>
        <p:spPr>
          <a:xfrm>
            <a:off x="457200" y="228600"/>
            <a:ext cx="8229600" cy="381000"/>
          </a:xfrm>
        </p:spPr>
        <p:txBody>
          <a:bodyPr/>
          <a:lstStyle/>
          <a:p>
            <a:pPr eaLnBrk="1" hangingPunct="1"/>
            <a:r>
              <a:rPr lang="en-US" altLang="zh-CN" sz="2000" smtClean="0">
                <a:latin typeface="黑体" panose="02010609060101010101" pitchFamily="49" charset="-122"/>
                <a:ea typeface="黑体" panose="02010609060101010101" pitchFamily="49" charset="-122"/>
              </a:rPr>
              <a:t>14</a:t>
            </a:r>
            <a:r>
              <a:rPr lang="en-US" altLang="zh-CN" sz="2000" smtClean="0">
                <a:solidFill>
                  <a:schemeClr val="tx1"/>
                </a:solidFill>
                <a:latin typeface="黑体" panose="02010609060101010101" pitchFamily="49" charset="-122"/>
                <a:ea typeface="黑体" panose="02010609060101010101" pitchFamily="49" charset="-122"/>
              </a:rPr>
              <a:t>.3 </a:t>
            </a:r>
            <a:r>
              <a:rPr lang="zh-CN" altLang="en-US" sz="2000" smtClean="0">
                <a:solidFill>
                  <a:schemeClr val="tx1"/>
                </a:solidFill>
                <a:latin typeface="黑体" panose="02010609060101010101" pitchFamily="49" charset="-122"/>
                <a:ea typeface="黑体" panose="02010609060101010101" pitchFamily="49" charset="-122"/>
              </a:rPr>
              <a:t>分析化学中的常用分离富集方法</a:t>
            </a:r>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en-US" altLang="zh-CN" sz="3200" b="1" dirty="0">
                <a:solidFill>
                  <a:srgbClr val="FF0000"/>
                </a:solidFill>
                <a:latin typeface="+mn-ea"/>
              </a:rPr>
              <a:t>14</a:t>
            </a:r>
            <a:r>
              <a:rPr lang="en-US" altLang="zh-CN" sz="3200" b="1" dirty="0">
                <a:solidFill>
                  <a:srgbClr val="FF0000"/>
                </a:solidFill>
                <a:latin typeface="+mn-ea"/>
                <a:ea typeface="+mn-ea"/>
              </a:rPr>
              <a:t>.3.2 </a:t>
            </a:r>
            <a:r>
              <a:rPr lang="zh-CN" altLang="en-US" sz="3200" b="1" dirty="0">
                <a:solidFill>
                  <a:srgbClr val="FF0000"/>
                </a:solidFill>
              </a:rPr>
              <a:t>沉淀分离法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219200"/>
            <a:ext cx="32004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(2)</a:t>
            </a:r>
            <a:r>
              <a:rPr lang="zh-CN" altLang="en-US" sz="2800" b="1" dirty="0" smtClean="0">
                <a:solidFill>
                  <a:srgbClr val="0000FF"/>
                </a:solidFill>
                <a:latin typeface="+mn-ea"/>
                <a:ea typeface="+mn-ea"/>
              </a:rPr>
              <a:t>硫化物沉淀法</a:t>
            </a:r>
          </a:p>
        </p:txBody>
      </p:sp>
      <p:sp>
        <p:nvSpPr>
          <p:cNvPr id="25606" name="TextBox 2"/>
          <p:cNvSpPr txBox="1">
            <a:spLocks noChangeArrowheads="1"/>
          </p:cNvSpPr>
          <p:nvPr/>
        </p:nvSpPr>
        <p:spPr bwMode="auto">
          <a:xfrm>
            <a:off x="228600" y="1828800"/>
            <a:ext cx="8763000" cy="3717925"/>
          </a:xfrm>
          <a:prstGeom prst="rect">
            <a:avLst/>
          </a:prstGeom>
          <a:noFill/>
          <a:ln>
            <a:noFill/>
          </a:ln>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514350" indent="-514350" algn="just" eaLnBrk="1" hangingPunct="1">
              <a:lnSpc>
                <a:spcPct val="110000"/>
              </a:lnSpc>
              <a:spcBef>
                <a:spcPts val="600"/>
              </a:spcBef>
              <a:buFont typeface="+mj-ea"/>
              <a:buAutoNum type="circleNumDbPlain"/>
              <a:defRPr/>
            </a:pPr>
            <a:r>
              <a:rPr lang="zh-CN" altLang="en-US" sz="2800" b="1" dirty="0" smtClean="0">
                <a:latin typeface="Times New Roman" pitchFamily="18" charset="0"/>
                <a:cs typeface="Times New Roman" pitchFamily="18" charset="0"/>
              </a:rPr>
              <a:t>硫化物的溶度积相差比较大的，通过控制溶液的酸度来控制硫离子浓度，而使金属离子相互分离；</a:t>
            </a:r>
          </a:p>
          <a:p>
            <a:pPr marL="514350" indent="-514350" algn="just" eaLnBrk="1" hangingPunct="1">
              <a:lnSpc>
                <a:spcPct val="110000"/>
              </a:lnSpc>
              <a:spcBef>
                <a:spcPts val="600"/>
              </a:spcBef>
              <a:buFont typeface="+mj-ea"/>
              <a:buAutoNum type="circleNumDbPlain"/>
              <a:defRPr/>
            </a:pPr>
            <a:r>
              <a:rPr lang="zh-CN" altLang="en-US" sz="2800" b="1" dirty="0" smtClean="0">
                <a:latin typeface="Times New Roman" pitchFamily="18" charset="0"/>
                <a:cs typeface="Times New Roman" pitchFamily="18" charset="0"/>
              </a:rPr>
              <a:t>硫化物沉淀分离的选择性不高；</a:t>
            </a:r>
          </a:p>
          <a:p>
            <a:pPr marL="514350" indent="-514350" algn="just" eaLnBrk="1" hangingPunct="1">
              <a:lnSpc>
                <a:spcPct val="110000"/>
              </a:lnSpc>
              <a:spcBef>
                <a:spcPts val="600"/>
              </a:spcBef>
              <a:buFont typeface="+mj-ea"/>
              <a:buAutoNum type="circleNumDbPlain"/>
              <a:defRPr/>
            </a:pPr>
            <a:r>
              <a:rPr lang="zh-CN" altLang="en-US" sz="2800" b="1" dirty="0" smtClean="0">
                <a:latin typeface="Times New Roman" pitchFamily="18" charset="0"/>
                <a:cs typeface="Times New Roman" pitchFamily="18" charset="0"/>
              </a:rPr>
              <a:t>硫化物沉淀多是胶体，共沉淀现象严重，可以采用</a:t>
            </a:r>
            <a:r>
              <a:rPr lang="zh-CN" altLang="en-US" sz="2800" b="1" dirty="0" smtClean="0">
                <a:solidFill>
                  <a:srgbClr val="FF0000"/>
                </a:solidFill>
                <a:latin typeface="Times New Roman" pitchFamily="18" charset="0"/>
                <a:cs typeface="Times New Roman" pitchFamily="18" charset="0"/>
              </a:rPr>
              <a:t>硫代乙酰胺</a:t>
            </a:r>
            <a:r>
              <a:rPr lang="zh-CN" altLang="en-US" sz="2800" b="1" dirty="0" smtClean="0">
                <a:latin typeface="Times New Roman" pitchFamily="18" charset="0"/>
                <a:cs typeface="Times New Roman" pitchFamily="18" charset="0"/>
              </a:rPr>
              <a:t>在酸性或碱性溶液中水解进行</a:t>
            </a:r>
            <a:r>
              <a:rPr lang="zh-CN" altLang="en-US" sz="2800" b="1" dirty="0" smtClean="0">
                <a:solidFill>
                  <a:srgbClr val="0000FF"/>
                </a:solidFill>
                <a:latin typeface="Times New Roman" pitchFamily="18" charset="0"/>
                <a:cs typeface="Times New Roman" pitchFamily="18" charset="0"/>
              </a:rPr>
              <a:t>均相沉淀</a:t>
            </a:r>
            <a:r>
              <a:rPr lang="zh-CN" altLang="en-US" sz="2800" b="1" dirty="0" smtClean="0">
                <a:latin typeface="Times New Roman" pitchFamily="18" charset="0"/>
                <a:cs typeface="Times New Roman" pitchFamily="18" charset="0"/>
              </a:rPr>
              <a:t>：</a:t>
            </a:r>
            <a:endParaRPr lang="en-US" altLang="zh-CN" sz="2800" b="1" dirty="0" smtClean="0">
              <a:latin typeface="Times New Roman" pitchFamily="18" charset="0"/>
              <a:cs typeface="Times New Roman" pitchFamily="18" charset="0"/>
            </a:endParaRPr>
          </a:p>
          <a:p>
            <a:pPr eaLnBrk="1" hangingPunct="1">
              <a:lnSpc>
                <a:spcPct val="110000"/>
              </a:lnSpc>
              <a:spcBef>
                <a:spcPts val="600"/>
              </a:spcBef>
              <a:defRPr/>
            </a:pPr>
            <a:r>
              <a:rPr lang="zh-CN" altLang="en-US" sz="2800" b="1" dirty="0" smtClean="0">
                <a:latin typeface="Times New Roman" pitchFamily="18" charset="0"/>
                <a:cs typeface="Times New Roman" pitchFamily="18" charset="0"/>
              </a:rPr>
              <a:t>酸性：</a:t>
            </a:r>
            <a:r>
              <a:rPr lang="en-US" altLang="zh-CN" sz="2800" b="1" dirty="0" smtClean="0">
                <a:latin typeface="Times New Roman" pitchFamily="18" charset="0"/>
                <a:cs typeface="Times New Roman" pitchFamily="18" charset="0"/>
              </a:rPr>
              <a:t>H</a:t>
            </a:r>
            <a:r>
              <a:rPr lang="en-US" altLang="zh-CN" sz="2800" b="1" baseline="-25000" dirty="0" smtClean="0">
                <a:latin typeface="Times New Roman" pitchFamily="18" charset="0"/>
                <a:cs typeface="Times New Roman" pitchFamily="18" charset="0"/>
              </a:rPr>
              <a:t>3</a:t>
            </a:r>
            <a:r>
              <a:rPr lang="en-US" altLang="zh-CN" sz="2800" b="1" dirty="0" smtClean="0">
                <a:latin typeface="Times New Roman" pitchFamily="18" charset="0"/>
                <a:cs typeface="Times New Roman" pitchFamily="18" charset="0"/>
              </a:rPr>
              <a:t>CSNH</a:t>
            </a:r>
            <a:r>
              <a:rPr lang="en-US" altLang="zh-CN" sz="2800" b="1" baseline="-25000" dirty="0" smtClean="0">
                <a:latin typeface="Times New Roman" pitchFamily="18" charset="0"/>
                <a:cs typeface="Times New Roman" pitchFamily="18" charset="0"/>
              </a:rPr>
              <a:t>2</a:t>
            </a:r>
            <a:r>
              <a:rPr lang="en-US" altLang="zh-CN" sz="2800" b="1" dirty="0" smtClean="0">
                <a:latin typeface="Times New Roman" pitchFamily="18" charset="0"/>
                <a:cs typeface="Times New Roman" pitchFamily="18" charset="0"/>
              </a:rPr>
              <a:t>+2H</a:t>
            </a:r>
            <a:r>
              <a:rPr lang="en-US" altLang="zh-CN" sz="2800" b="1" baseline="-25000" dirty="0" smtClean="0">
                <a:latin typeface="Times New Roman" pitchFamily="18" charset="0"/>
                <a:cs typeface="Times New Roman" pitchFamily="18" charset="0"/>
              </a:rPr>
              <a:t>2</a:t>
            </a:r>
            <a:r>
              <a:rPr lang="en-US" altLang="zh-CN" sz="2800" b="1" dirty="0" smtClean="0">
                <a:latin typeface="Times New Roman" pitchFamily="18" charset="0"/>
                <a:cs typeface="Times New Roman" pitchFamily="18" charset="0"/>
              </a:rPr>
              <a:t>O+H</a:t>
            </a:r>
            <a:r>
              <a:rPr lang="en-US" altLang="zh-CN" sz="2800" b="1" baseline="30000" dirty="0" smtClean="0">
                <a:latin typeface="Times New Roman" pitchFamily="18" charset="0"/>
                <a:cs typeface="Times New Roman" pitchFamily="18" charset="0"/>
              </a:rPr>
              <a:t>+</a:t>
            </a:r>
            <a:r>
              <a:rPr lang="en-US" altLang="zh-CN" sz="2800" b="1" dirty="0" smtClean="0">
                <a:latin typeface="Times New Roman" pitchFamily="18" charset="0"/>
                <a:cs typeface="Times New Roman" pitchFamily="18" charset="0"/>
              </a:rPr>
              <a:t>==CH</a:t>
            </a:r>
            <a:r>
              <a:rPr lang="en-US" altLang="zh-CN" sz="2800" b="1" baseline="-25000" dirty="0" smtClean="0">
                <a:latin typeface="Times New Roman" pitchFamily="18" charset="0"/>
                <a:cs typeface="Times New Roman" pitchFamily="18" charset="0"/>
              </a:rPr>
              <a:t>3</a:t>
            </a:r>
            <a:r>
              <a:rPr lang="en-US" altLang="zh-CN" sz="2800" b="1" dirty="0" smtClean="0">
                <a:latin typeface="Times New Roman" pitchFamily="18" charset="0"/>
                <a:cs typeface="Times New Roman" pitchFamily="18" charset="0"/>
              </a:rPr>
              <a:t>COOH+H</a:t>
            </a:r>
            <a:r>
              <a:rPr lang="en-US" altLang="zh-CN" sz="2800" b="1" baseline="-25000" dirty="0" smtClean="0">
                <a:latin typeface="Times New Roman" pitchFamily="18" charset="0"/>
                <a:cs typeface="Times New Roman" pitchFamily="18" charset="0"/>
              </a:rPr>
              <a:t>2</a:t>
            </a:r>
            <a:r>
              <a:rPr lang="en-US" altLang="zh-CN" sz="2800" b="1" dirty="0" smtClean="0">
                <a:latin typeface="Times New Roman" pitchFamily="18" charset="0"/>
                <a:cs typeface="Times New Roman" pitchFamily="18" charset="0"/>
              </a:rPr>
              <a:t>S+NH</a:t>
            </a:r>
            <a:r>
              <a:rPr lang="en-US" altLang="zh-CN" sz="2800" b="1" baseline="-25000" dirty="0" smtClean="0">
                <a:latin typeface="Times New Roman" pitchFamily="18" charset="0"/>
                <a:cs typeface="Times New Roman" pitchFamily="18" charset="0"/>
              </a:rPr>
              <a:t>4</a:t>
            </a:r>
            <a:r>
              <a:rPr lang="en-US" altLang="zh-CN" sz="2800" b="1" baseline="30000" dirty="0" smtClean="0">
                <a:latin typeface="Times New Roman" pitchFamily="18" charset="0"/>
                <a:cs typeface="Times New Roman" pitchFamily="18" charset="0"/>
              </a:rPr>
              <a:t>+</a:t>
            </a:r>
          </a:p>
          <a:p>
            <a:pPr eaLnBrk="1" hangingPunct="1">
              <a:lnSpc>
                <a:spcPct val="110000"/>
              </a:lnSpc>
              <a:spcBef>
                <a:spcPts val="600"/>
              </a:spcBef>
              <a:defRPr/>
            </a:pPr>
            <a:r>
              <a:rPr lang="zh-CN" altLang="en-US" sz="2800" b="1" dirty="0" smtClean="0">
                <a:latin typeface="Times New Roman" pitchFamily="18" charset="0"/>
                <a:cs typeface="Times New Roman" pitchFamily="18" charset="0"/>
              </a:rPr>
              <a:t>碱性：</a:t>
            </a:r>
            <a:r>
              <a:rPr lang="en-US" altLang="zh-CN" sz="2800" b="1" dirty="0" smtClean="0">
                <a:latin typeface="Times New Roman" pitchFamily="18" charset="0"/>
                <a:cs typeface="Times New Roman" pitchFamily="18" charset="0"/>
              </a:rPr>
              <a:t>CH</a:t>
            </a:r>
            <a:r>
              <a:rPr lang="en-US" altLang="zh-CN" sz="2800" b="1" baseline="-25000" dirty="0" smtClean="0">
                <a:latin typeface="Times New Roman" pitchFamily="18" charset="0"/>
                <a:cs typeface="Times New Roman" pitchFamily="18" charset="0"/>
              </a:rPr>
              <a:t>3</a:t>
            </a:r>
            <a:r>
              <a:rPr lang="en-US" altLang="zh-CN" sz="2800" b="1" dirty="0" smtClean="0">
                <a:latin typeface="Times New Roman" pitchFamily="18" charset="0"/>
                <a:cs typeface="Times New Roman" pitchFamily="18" charset="0"/>
              </a:rPr>
              <a:t>CSNH</a:t>
            </a:r>
            <a:r>
              <a:rPr lang="en-US" altLang="zh-CN" sz="2800" b="1" baseline="-25000" dirty="0" smtClean="0">
                <a:latin typeface="Times New Roman" pitchFamily="18" charset="0"/>
                <a:cs typeface="Times New Roman" pitchFamily="18" charset="0"/>
              </a:rPr>
              <a:t>2</a:t>
            </a:r>
            <a:r>
              <a:rPr lang="en-US" altLang="zh-CN" sz="2800" b="1" dirty="0" smtClean="0">
                <a:latin typeface="Times New Roman" pitchFamily="18" charset="0"/>
                <a:cs typeface="Times New Roman" pitchFamily="18" charset="0"/>
              </a:rPr>
              <a:t>+3OH</a:t>
            </a:r>
            <a:r>
              <a:rPr lang="en-US" altLang="zh-CN" sz="2800" b="1" baseline="30000" dirty="0" smtClean="0">
                <a:latin typeface="Times New Roman" pitchFamily="18" charset="0"/>
                <a:cs typeface="Times New Roman" pitchFamily="18" charset="0"/>
              </a:rPr>
              <a:t>-  </a:t>
            </a:r>
            <a:r>
              <a:rPr lang="en-US" altLang="zh-CN" sz="2800" b="1" dirty="0" smtClean="0">
                <a:latin typeface="Times New Roman" pitchFamily="18" charset="0"/>
                <a:cs typeface="Times New Roman" pitchFamily="18" charset="0"/>
              </a:rPr>
              <a:t>==CH</a:t>
            </a:r>
            <a:r>
              <a:rPr lang="en-US" altLang="zh-CN" sz="2800" b="1" baseline="-25000" dirty="0" smtClean="0">
                <a:latin typeface="Times New Roman" pitchFamily="18" charset="0"/>
                <a:cs typeface="Times New Roman" pitchFamily="18" charset="0"/>
              </a:rPr>
              <a:t>3</a:t>
            </a:r>
            <a:r>
              <a:rPr lang="en-US" altLang="zh-CN" sz="2800" b="1" dirty="0" smtClean="0">
                <a:latin typeface="Times New Roman" pitchFamily="18" charset="0"/>
                <a:cs typeface="Times New Roman" pitchFamily="18" charset="0"/>
              </a:rPr>
              <a:t>COO</a:t>
            </a:r>
            <a:r>
              <a:rPr lang="en-US" altLang="zh-CN" sz="2800" b="1" baseline="30000" dirty="0" smtClean="0">
                <a:latin typeface="Times New Roman" pitchFamily="18" charset="0"/>
                <a:cs typeface="Times New Roman" pitchFamily="18" charset="0"/>
              </a:rPr>
              <a:t>-</a:t>
            </a:r>
            <a:r>
              <a:rPr lang="en-US" altLang="zh-CN" sz="2800" b="1" dirty="0" smtClean="0">
                <a:latin typeface="Times New Roman" pitchFamily="18" charset="0"/>
                <a:cs typeface="Times New Roman" pitchFamily="18" charset="0"/>
              </a:rPr>
              <a:t>+S</a:t>
            </a:r>
            <a:r>
              <a:rPr lang="en-US" altLang="zh-CN" sz="2800" b="1" baseline="30000" dirty="0" smtClean="0">
                <a:latin typeface="Times New Roman" pitchFamily="18" charset="0"/>
                <a:cs typeface="Times New Roman" pitchFamily="18" charset="0"/>
              </a:rPr>
              <a:t>2-</a:t>
            </a:r>
            <a:r>
              <a:rPr lang="en-US" altLang="zh-CN" sz="2800" b="1" dirty="0" smtClean="0">
                <a:latin typeface="Times New Roman" pitchFamily="18" charset="0"/>
                <a:cs typeface="Times New Roman" pitchFamily="18" charset="0"/>
              </a:rPr>
              <a:t>+NH</a:t>
            </a:r>
            <a:r>
              <a:rPr lang="en-US" altLang="zh-CN" sz="2800" b="1" baseline="-25000" dirty="0" smtClean="0">
                <a:latin typeface="Times New Roman" pitchFamily="18" charset="0"/>
                <a:cs typeface="Times New Roman" pitchFamily="18" charset="0"/>
              </a:rPr>
              <a:t>3 </a:t>
            </a:r>
            <a:r>
              <a:rPr lang="en-US" altLang="zh-CN" sz="2800" b="1" dirty="0" smtClean="0">
                <a:latin typeface="Times New Roman" pitchFamily="18" charset="0"/>
                <a:cs typeface="Times New Roman" pitchFamily="18" charset="0"/>
              </a:rPr>
              <a:t>+H</a:t>
            </a:r>
            <a:r>
              <a:rPr lang="en-US" altLang="zh-CN" sz="2800" b="1" baseline="-25000" dirty="0" smtClean="0">
                <a:latin typeface="Times New Roman" pitchFamily="18" charset="0"/>
                <a:cs typeface="Times New Roman" pitchFamily="18" charset="0"/>
              </a:rPr>
              <a:t>2</a:t>
            </a:r>
            <a:r>
              <a:rPr lang="en-US" altLang="zh-CN" sz="2800" b="1" dirty="0" smtClean="0">
                <a:latin typeface="Times New Roman" pitchFamily="18" charset="0"/>
                <a:cs typeface="Times New Roman" pitchFamily="18" charset="0"/>
              </a:rPr>
              <a:t>O</a:t>
            </a:r>
            <a:endParaRPr lang="en-US" altLang="zh-CN" sz="28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4614414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5606">
                                            <p:txEl>
                                              <p:pRg st="0" end="0"/>
                                            </p:txEl>
                                          </p:spTgt>
                                        </p:tgtEl>
                                        <p:attrNameLst>
                                          <p:attrName>style.visibility</p:attrName>
                                        </p:attrNameLst>
                                      </p:cBhvr>
                                      <p:to>
                                        <p:strVal val="visible"/>
                                      </p:to>
                                    </p:set>
                                    <p:animEffect transition="in" filter="slide(fromBottom)">
                                      <p:cBhvr>
                                        <p:cTn id="7" dur="500"/>
                                        <p:tgtEl>
                                          <p:spTgt spid="2560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5606">
                                            <p:txEl>
                                              <p:pRg st="1" end="1"/>
                                            </p:txEl>
                                          </p:spTgt>
                                        </p:tgtEl>
                                        <p:attrNameLst>
                                          <p:attrName>style.visibility</p:attrName>
                                        </p:attrNameLst>
                                      </p:cBhvr>
                                      <p:to>
                                        <p:strVal val="visible"/>
                                      </p:to>
                                    </p:set>
                                    <p:animEffect transition="in" filter="slide(fromBottom)">
                                      <p:cBhvr>
                                        <p:cTn id="12" dur="500"/>
                                        <p:tgtEl>
                                          <p:spTgt spid="2560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5606">
                                            <p:txEl>
                                              <p:pRg st="2" end="2"/>
                                            </p:txEl>
                                          </p:spTgt>
                                        </p:tgtEl>
                                        <p:attrNameLst>
                                          <p:attrName>style.visibility</p:attrName>
                                        </p:attrNameLst>
                                      </p:cBhvr>
                                      <p:to>
                                        <p:strVal val="visible"/>
                                      </p:to>
                                    </p:set>
                                    <p:animEffect transition="in" filter="slide(fromBottom)">
                                      <p:cBhvr>
                                        <p:cTn id="17" dur="500"/>
                                        <p:tgtEl>
                                          <p:spTgt spid="2560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5606">
                                            <p:txEl>
                                              <p:pRg st="3" end="3"/>
                                            </p:txEl>
                                          </p:spTgt>
                                        </p:tgtEl>
                                        <p:attrNameLst>
                                          <p:attrName>style.visibility</p:attrName>
                                        </p:attrNameLst>
                                      </p:cBhvr>
                                      <p:to>
                                        <p:strVal val="visible"/>
                                      </p:to>
                                    </p:set>
                                    <p:animEffect transition="in" filter="slide(fromBottom)">
                                      <p:cBhvr>
                                        <p:cTn id="22" dur="500"/>
                                        <p:tgtEl>
                                          <p:spTgt spid="2560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5606">
                                            <p:txEl>
                                              <p:pRg st="4" end="4"/>
                                            </p:txEl>
                                          </p:spTgt>
                                        </p:tgtEl>
                                        <p:attrNameLst>
                                          <p:attrName>style.visibility</p:attrName>
                                        </p:attrNameLst>
                                      </p:cBhvr>
                                      <p:to>
                                        <p:strVal val="visible"/>
                                      </p:to>
                                    </p:set>
                                    <p:animEffect transition="in" filter="slide(fromBottom)">
                                      <p:cBhvr>
                                        <p:cTn id="27" dur="500"/>
                                        <p:tgtEl>
                                          <p:spTgt spid="256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8AE7C2C-58FA-44D3-9B6F-FFAB05184A60}" type="slidenum">
              <a:rPr lang="en-US" altLang="zh-CN" sz="1400" smtClean="0"/>
              <a:pPr>
                <a:spcBef>
                  <a:spcPct val="0"/>
                </a:spcBef>
                <a:buFontTx/>
                <a:buNone/>
              </a:pPr>
              <a:t>22</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沉淀</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219200"/>
            <a:ext cx="86868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(2)</a:t>
            </a:r>
            <a:r>
              <a:rPr lang="zh-CN" altLang="en-US" sz="2800" b="1" dirty="0" smtClean="0">
                <a:solidFill>
                  <a:srgbClr val="0000FF"/>
                </a:solidFill>
                <a:latin typeface="+mn-ea"/>
                <a:ea typeface="+mn-ea"/>
              </a:rPr>
              <a:t>硫化物沉淀法</a:t>
            </a:r>
          </a:p>
        </p:txBody>
      </p:sp>
      <p:graphicFrame>
        <p:nvGraphicFramePr>
          <p:cNvPr id="7170" name="对象 3"/>
          <p:cNvGraphicFramePr>
            <a:graphicFrameLocks noChangeAspect="1"/>
          </p:cNvGraphicFramePr>
          <p:nvPr/>
        </p:nvGraphicFramePr>
        <p:xfrm>
          <a:off x="184150" y="1828800"/>
          <a:ext cx="8882063" cy="4495800"/>
        </p:xfrm>
        <a:graphic>
          <a:graphicData uri="http://schemas.openxmlformats.org/presentationml/2006/ole">
            <mc:AlternateContent xmlns:mc="http://schemas.openxmlformats.org/markup-compatibility/2006">
              <mc:Choice xmlns:v="urn:schemas-microsoft-com:vml" Requires="v">
                <p:oleObj spid="_x0000_s40966" name="Document" r:id="rId3" imgW="5873013" imgH="2964116" progId="Word.Document.8">
                  <p:embed/>
                </p:oleObj>
              </mc:Choice>
              <mc:Fallback>
                <p:oleObj name="Document" r:id="rId3" imgW="5873013" imgH="296411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50" y="1828800"/>
                        <a:ext cx="88820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946641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linds(vertical)">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19BC558-3FD0-4B92-8898-B32A8F71F78F}" type="slidenum">
              <a:rPr lang="en-US" altLang="zh-CN" smtClean="0"/>
              <a:pPr/>
              <a:t>23</a:t>
            </a:fld>
            <a:endParaRPr lang="en-US" altLang="zh-CN" smtClean="0"/>
          </a:p>
        </p:txBody>
      </p:sp>
      <p:sp>
        <p:nvSpPr>
          <p:cNvPr id="90114" name="Rectangle 2"/>
          <p:cNvSpPr>
            <a:spLocks noGrp="1" noRot="1" noChangeArrowheads="1"/>
          </p:cNvSpPr>
          <p:nvPr>
            <p:ph type="title"/>
          </p:nvPr>
        </p:nvSpPr>
        <p:spPr/>
        <p:txBody>
          <a:bodyPr/>
          <a:lstStyle/>
          <a:p>
            <a:pPr algn="l">
              <a:defRPr/>
            </a:pPr>
            <a:r>
              <a:rPr lang="zh-CN" altLang="en-US" sz="3200" dirty="0" smtClean="0">
                <a:solidFill>
                  <a:srgbClr val="FF0000"/>
                </a:solidFill>
                <a:latin typeface="黑体" panose="02010609060101010101" pitchFamily="49" charset="-122"/>
                <a:ea typeface="黑体" panose="02010609060101010101" pitchFamily="49" charset="-122"/>
              </a:rPr>
              <a:t>有机沉淀剂</a:t>
            </a:r>
            <a:r>
              <a:rPr lang="zh-CN" altLang="en-US" sz="3200" dirty="0">
                <a:solidFill>
                  <a:srgbClr val="FF0000"/>
                </a:solidFill>
                <a:latin typeface="黑体" panose="02010609060101010101" pitchFamily="49" charset="-122"/>
                <a:ea typeface="黑体" panose="02010609060101010101" pitchFamily="49" charset="-122"/>
              </a:rPr>
              <a:t>分离法</a:t>
            </a:r>
          </a:p>
        </p:txBody>
      </p:sp>
      <p:sp>
        <p:nvSpPr>
          <p:cNvPr id="44036" name="Text Box 3"/>
          <p:cNvSpPr txBox="1">
            <a:spLocks noChangeArrowheads="1"/>
          </p:cNvSpPr>
          <p:nvPr/>
        </p:nvSpPr>
        <p:spPr bwMode="auto">
          <a:xfrm>
            <a:off x="476250" y="1408113"/>
            <a:ext cx="7848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dirty="0">
                <a:latin typeface="宋体" panose="02010600030101010101" pitchFamily="2" charset="-122"/>
              </a:rPr>
              <a:t>1 </a:t>
            </a:r>
            <a:r>
              <a:rPr lang="zh-CN" altLang="en-US" sz="3200" dirty="0">
                <a:latin typeface="宋体" panose="02010600030101010101" pitchFamily="2" charset="-122"/>
              </a:rPr>
              <a:t>生成鳌合物的沉淀剂</a:t>
            </a:r>
          </a:p>
        </p:txBody>
      </p:sp>
      <p:graphicFrame>
        <p:nvGraphicFramePr>
          <p:cNvPr id="44037" name="Object 8"/>
          <p:cNvGraphicFramePr>
            <a:graphicFrameLocks noChangeAspect="1"/>
          </p:cNvGraphicFramePr>
          <p:nvPr>
            <p:ph idx="1"/>
          </p:nvPr>
        </p:nvGraphicFramePr>
        <p:xfrm>
          <a:off x="685800" y="3657600"/>
          <a:ext cx="7993063" cy="2265363"/>
        </p:xfrm>
        <a:graphic>
          <a:graphicData uri="http://schemas.openxmlformats.org/presentationml/2006/ole">
            <mc:AlternateContent xmlns:mc="http://schemas.openxmlformats.org/markup-compatibility/2006">
              <mc:Choice xmlns:v="urn:schemas-microsoft-com:vml" Requires="v">
                <p:oleObj spid="_x0000_s41990" name="Document" r:id="rId3" imgW="5915025" imgH="1676400" progId="ChemWindow.Document">
                  <p:embed/>
                </p:oleObj>
              </mc:Choice>
              <mc:Fallback>
                <p:oleObj name="Document" r:id="rId3" imgW="5915025" imgH="1676400" progId="ChemWindow.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657600"/>
                        <a:ext cx="7993063" cy="226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38" name="矩形 1"/>
          <p:cNvSpPr>
            <a:spLocks noChangeArrowheads="1"/>
          </p:cNvSpPr>
          <p:nvPr/>
        </p:nvSpPr>
        <p:spPr bwMode="auto">
          <a:xfrm>
            <a:off x="476250" y="2076450"/>
            <a:ext cx="82867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t>螯合物是具有环状结构的配合物，是通过两个或多个配位体与同一金属离子形成螯合环的螯合作用而得到。</a:t>
            </a:r>
          </a:p>
        </p:txBody>
      </p:sp>
    </p:spTree>
    <p:extLst>
      <p:ext uri="{BB962C8B-B14F-4D97-AF65-F5344CB8AC3E}">
        <p14:creationId xmlns:p14="http://schemas.microsoft.com/office/powerpoint/2010/main" val="2335009393"/>
      </p:ext>
    </p:extLst>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5E3D4FC-F992-4047-863F-08C2A904B51B}" type="slidenum">
              <a:rPr lang="en-US" altLang="zh-CN" smtClean="0"/>
              <a:pPr/>
              <a:t>24</a:t>
            </a:fld>
            <a:endParaRPr lang="en-US" altLang="zh-CN" smtClean="0"/>
          </a:p>
        </p:txBody>
      </p:sp>
      <p:sp>
        <p:nvSpPr>
          <p:cNvPr id="45059" name="Text Box 4"/>
          <p:cNvSpPr txBox="1">
            <a:spLocks noChangeArrowheads="1"/>
          </p:cNvSpPr>
          <p:nvPr/>
        </p:nvSpPr>
        <p:spPr bwMode="auto">
          <a:xfrm>
            <a:off x="755650" y="476250"/>
            <a:ext cx="77771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a:t>（</a:t>
            </a:r>
            <a:r>
              <a:rPr lang="en-US" altLang="zh-CN" sz="2800"/>
              <a:t>1</a:t>
            </a:r>
            <a:r>
              <a:rPr lang="zh-CN" altLang="en-US" sz="2800"/>
              <a:t>）</a:t>
            </a:r>
            <a:r>
              <a:rPr lang="en-US" altLang="zh-CN" sz="2800"/>
              <a:t>8</a:t>
            </a:r>
            <a:r>
              <a:rPr lang="zh-CN" altLang="en-US" sz="2800"/>
              <a:t>－羟基喹啉</a:t>
            </a:r>
          </a:p>
        </p:txBody>
      </p:sp>
      <p:graphicFrame>
        <p:nvGraphicFramePr>
          <p:cNvPr id="45060" name="Object 5"/>
          <p:cNvGraphicFramePr>
            <a:graphicFrameLocks noChangeAspect="1"/>
          </p:cNvGraphicFramePr>
          <p:nvPr/>
        </p:nvGraphicFramePr>
        <p:xfrm>
          <a:off x="1770063" y="1481138"/>
          <a:ext cx="1938337" cy="1936750"/>
        </p:xfrm>
        <a:graphic>
          <a:graphicData uri="http://schemas.openxmlformats.org/presentationml/2006/ole">
            <mc:AlternateContent xmlns:mc="http://schemas.openxmlformats.org/markup-compatibility/2006">
              <mc:Choice xmlns:v="urn:schemas-microsoft-com:vml" Requires="v">
                <p:oleObj spid="_x0000_s43018" name="Document" r:id="rId3" imgW="1009650" imgH="952500" progId="ChemWindow.Document">
                  <p:embed/>
                </p:oleObj>
              </mc:Choice>
              <mc:Fallback>
                <p:oleObj name="Document" r:id="rId3" imgW="1009650" imgH="952500" progId="ChemWindow.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0063" y="1481138"/>
                        <a:ext cx="1938337" cy="193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1" name="Object 7"/>
          <p:cNvGraphicFramePr>
            <a:graphicFrameLocks noChangeAspect="1"/>
          </p:cNvGraphicFramePr>
          <p:nvPr/>
        </p:nvGraphicFramePr>
        <p:xfrm>
          <a:off x="2051050" y="3573463"/>
          <a:ext cx="4392613" cy="2103437"/>
        </p:xfrm>
        <a:graphic>
          <a:graphicData uri="http://schemas.openxmlformats.org/presentationml/2006/ole">
            <mc:AlternateContent xmlns:mc="http://schemas.openxmlformats.org/markup-compatibility/2006">
              <mc:Choice xmlns:v="urn:schemas-microsoft-com:vml" Requires="v">
                <p:oleObj spid="_x0000_s43019" name="Document" r:id="rId5" imgW="2266950" imgH="1085850" progId="ChemWindow.Document">
                  <p:embed/>
                </p:oleObj>
              </mc:Choice>
              <mc:Fallback>
                <p:oleObj name="Document" r:id="rId5" imgW="2266950" imgH="1085850" progId="ChemWindow.Document">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3573463"/>
                        <a:ext cx="4392613" cy="210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35812371"/>
      </p:ext>
    </p:extLst>
  </p:cSld>
  <p:clrMapOvr>
    <a:masterClrMapping/>
  </p:clrMapOvr>
  <p:transition>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8678D5C-D53D-4372-851D-04825D06080F}" type="slidenum">
              <a:rPr lang="en-US" altLang="zh-CN" smtClean="0"/>
              <a:pPr/>
              <a:t>25</a:t>
            </a:fld>
            <a:endParaRPr lang="en-US" altLang="zh-CN" smtClean="0"/>
          </a:p>
        </p:txBody>
      </p:sp>
      <p:sp>
        <p:nvSpPr>
          <p:cNvPr id="46083" name="Text Box 2"/>
          <p:cNvSpPr txBox="1">
            <a:spLocks noChangeArrowheads="1"/>
          </p:cNvSpPr>
          <p:nvPr/>
        </p:nvSpPr>
        <p:spPr bwMode="auto">
          <a:xfrm>
            <a:off x="755650" y="476250"/>
            <a:ext cx="77771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a:t>（</a:t>
            </a:r>
            <a:r>
              <a:rPr lang="en-US" altLang="zh-CN" sz="2800"/>
              <a:t>2</a:t>
            </a:r>
            <a:r>
              <a:rPr lang="zh-CN" altLang="en-US" sz="2800"/>
              <a:t>）丁二酮肟</a:t>
            </a:r>
          </a:p>
        </p:txBody>
      </p:sp>
      <p:graphicFrame>
        <p:nvGraphicFramePr>
          <p:cNvPr id="46084" name="Object 5"/>
          <p:cNvGraphicFramePr>
            <a:graphicFrameLocks noChangeAspect="1"/>
          </p:cNvGraphicFramePr>
          <p:nvPr/>
        </p:nvGraphicFramePr>
        <p:xfrm>
          <a:off x="1908175" y="1412875"/>
          <a:ext cx="2303463" cy="1020763"/>
        </p:xfrm>
        <a:graphic>
          <a:graphicData uri="http://schemas.openxmlformats.org/presentationml/2006/ole">
            <mc:AlternateContent xmlns:mc="http://schemas.openxmlformats.org/markup-compatibility/2006">
              <mc:Choice xmlns:v="urn:schemas-microsoft-com:vml" Requires="v">
                <p:oleObj spid="_x0000_s44042" name="Document" r:id="rId3" imgW="1009650" imgH="447675" progId="ChemWindow.Document">
                  <p:embed/>
                </p:oleObj>
              </mc:Choice>
              <mc:Fallback>
                <p:oleObj name="Document" r:id="rId3" imgW="1009650" imgH="447675" progId="ChemWindow.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412875"/>
                        <a:ext cx="2303463" cy="102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085" name="Object 6"/>
          <p:cNvGraphicFramePr>
            <a:graphicFrameLocks noChangeAspect="1"/>
          </p:cNvGraphicFramePr>
          <p:nvPr/>
        </p:nvGraphicFramePr>
        <p:xfrm>
          <a:off x="1908175" y="3141663"/>
          <a:ext cx="4751388" cy="2798762"/>
        </p:xfrm>
        <a:graphic>
          <a:graphicData uri="http://schemas.openxmlformats.org/presentationml/2006/ole">
            <mc:AlternateContent xmlns:mc="http://schemas.openxmlformats.org/markup-compatibility/2006">
              <mc:Choice xmlns:v="urn:schemas-microsoft-com:vml" Requires="v">
                <p:oleObj spid="_x0000_s44043" name="Document" r:id="rId5" imgW="2085975" imgH="1228725" progId="ChemWindow.Document">
                  <p:embed/>
                </p:oleObj>
              </mc:Choice>
              <mc:Fallback>
                <p:oleObj name="Document" r:id="rId5" imgW="2085975" imgH="1228725" progId="ChemWindow.Document">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3141663"/>
                        <a:ext cx="4751388" cy="279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61471300"/>
      </p:ext>
    </p:extLst>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B550187-F131-4077-943E-12527A0BC925}" type="slidenum">
              <a:rPr lang="en-US" altLang="zh-CN" smtClean="0"/>
              <a:pPr/>
              <a:t>26</a:t>
            </a:fld>
            <a:endParaRPr lang="en-US" altLang="zh-CN" smtClean="0"/>
          </a:p>
        </p:txBody>
      </p:sp>
      <p:sp>
        <p:nvSpPr>
          <p:cNvPr id="47107" name="Text Box 2"/>
          <p:cNvSpPr txBox="1">
            <a:spLocks noChangeArrowheads="1"/>
          </p:cNvSpPr>
          <p:nvPr/>
        </p:nvSpPr>
        <p:spPr bwMode="auto">
          <a:xfrm>
            <a:off x="755650" y="476250"/>
            <a:ext cx="77771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a:t>（</a:t>
            </a:r>
            <a:r>
              <a:rPr lang="en-US" altLang="zh-CN" sz="2800"/>
              <a:t>3</a:t>
            </a:r>
            <a:r>
              <a:rPr lang="zh-CN" altLang="en-US" sz="2800"/>
              <a:t>）铜铁灵、新铜铁灵</a:t>
            </a:r>
          </a:p>
        </p:txBody>
      </p:sp>
      <p:graphicFrame>
        <p:nvGraphicFramePr>
          <p:cNvPr id="47108" name="Object 8"/>
          <p:cNvGraphicFramePr>
            <a:graphicFrameLocks noChangeAspect="1"/>
          </p:cNvGraphicFramePr>
          <p:nvPr/>
        </p:nvGraphicFramePr>
        <p:xfrm>
          <a:off x="1835150" y="1484313"/>
          <a:ext cx="4968875" cy="1535112"/>
        </p:xfrm>
        <a:graphic>
          <a:graphicData uri="http://schemas.openxmlformats.org/presentationml/2006/ole">
            <mc:AlternateContent xmlns:mc="http://schemas.openxmlformats.org/markup-compatibility/2006">
              <mc:Choice xmlns:v="urn:schemas-microsoft-com:vml" Requires="v">
                <p:oleObj spid="_x0000_s45066" name="Document" r:id="rId3" imgW="2466975" imgH="762000" progId="ChemWindow.Document">
                  <p:embed/>
                </p:oleObj>
              </mc:Choice>
              <mc:Fallback>
                <p:oleObj name="Document" r:id="rId3" imgW="2466975" imgH="762000" progId="ChemWindow.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1484313"/>
                        <a:ext cx="4968875" cy="15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09" name="Object 9"/>
          <p:cNvGraphicFramePr>
            <a:graphicFrameLocks noChangeAspect="1"/>
          </p:cNvGraphicFramePr>
          <p:nvPr/>
        </p:nvGraphicFramePr>
        <p:xfrm>
          <a:off x="1836738" y="3500438"/>
          <a:ext cx="5903912" cy="1552575"/>
        </p:xfrm>
        <a:graphic>
          <a:graphicData uri="http://schemas.openxmlformats.org/presentationml/2006/ole">
            <mc:AlternateContent xmlns:mc="http://schemas.openxmlformats.org/markup-compatibility/2006">
              <mc:Choice xmlns:v="urn:schemas-microsoft-com:vml" Requires="v">
                <p:oleObj spid="_x0000_s45067" name="Document" r:id="rId5" imgW="2933700" imgH="771525" progId="ChemWindow.Document">
                  <p:embed/>
                </p:oleObj>
              </mc:Choice>
              <mc:Fallback>
                <p:oleObj name="Document" r:id="rId5" imgW="2933700" imgH="771525" progId="ChemWindow.Document">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6738" y="3500438"/>
                        <a:ext cx="5903912"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09318274"/>
      </p:ext>
    </p:extLst>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FA0BB3C-CD41-4031-B415-D9A55FACCB42}" type="slidenum">
              <a:rPr lang="en-US" altLang="zh-CN" smtClean="0"/>
              <a:pPr/>
              <a:t>27</a:t>
            </a:fld>
            <a:endParaRPr lang="en-US" altLang="zh-CN" smtClean="0"/>
          </a:p>
        </p:txBody>
      </p:sp>
      <p:sp>
        <p:nvSpPr>
          <p:cNvPr id="48131" name="Text Box 2"/>
          <p:cNvSpPr txBox="1">
            <a:spLocks noChangeArrowheads="1"/>
          </p:cNvSpPr>
          <p:nvPr/>
        </p:nvSpPr>
        <p:spPr bwMode="auto">
          <a:xfrm>
            <a:off x="755650" y="476250"/>
            <a:ext cx="77771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a:t>（</a:t>
            </a:r>
            <a:r>
              <a:rPr lang="en-US" altLang="zh-CN" sz="2800"/>
              <a:t>4</a:t>
            </a:r>
            <a:r>
              <a:rPr lang="zh-CN" altLang="en-US" sz="2800"/>
              <a:t>）铜试剂：二乙基胺二硫代甲酸钠（</a:t>
            </a:r>
            <a:r>
              <a:rPr lang="en-US" altLang="zh-CN" sz="2800">
                <a:latin typeface="宋体" panose="02010600030101010101" pitchFamily="2" charset="-122"/>
              </a:rPr>
              <a:t>DDTC</a:t>
            </a:r>
            <a:r>
              <a:rPr lang="zh-CN" altLang="en-US" sz="2800"/>
              <a:t>）</a:t>
            </a:r>
          </a:p>
        </p:txBody>
      </p:sp>
      <p:graphicFrame>
        <p:nvGraphicFramePr>
          <p:cNvPr id="48132" name="Object 5"/>
          <p:cNvGraphicFramePr>
            <a:graphicFrameLocks noChangeAspect="1"/>
          </p:cNvGraphicFramePr>
          <p:nvPr/>
        </p:nvGraphicFramePr>
        <p:xfrm>
          <a:off x="971550" y="2492375"/>
          <a:ext cx="7345363" cy="2141538"/>
        </p:xfrm>
        <a:graphic>
          <a:graphicData uri="http://schemas.openxmlformats.org/presentationml/2006/ole">
            <mc:AlternateContent xmlns:mc="http://schemas.openxmlformats.org/markup-compatibility/2006">
              <mc:Choice xmlns:v="urn:schemas-microsoft-com:vml" Requires="v">
                <p:oleObj spid="_x0000_s46086" name="Document" r:id="rId3" imgW="2809875" imgH="819150" progId="ChemWindow.Document">
                  <p:embed/>
                </p:oleObj>
              </mc:Choice>
              <mc:Fallback>
                <p:oleObj name="Document" r:id="rId3" imgW="2809875" imgH="819150" progId="ChemWindow.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492375"/>
                        <a:ext cx="7345363" cy="214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81696896"/>
      </p:ext>
    </p:extLst>
  </p:cSld>
  <p:clrMapOvr>
    <a:masterClrMapping/>
  </p:clrMapOvr>
  <p:transition>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4EF40CA-C76A-45FB-8B46-BCCDE04DFC31}" type="slidenum">
              <a:rPr lang="en-US" altLang="zh-CN" smtClean="0"/>
              <a:pPr/>
              <a:t>28</a:t>
            </a:fld>
            <a:endParaRPr lang="en-US" altLang="zh-CN" smtClean="0"/>
          </a:p>
        </p:txBody>
      </p:sp>
      <p:sp>
        <p:nvSpPr>
          <p:cNvPr id="49155" name="Text Box 3"/>
          <p:cNvSpPr txBox="1">
            <a:spLocks noChangeArrowheads="1"/>
          </p:cNvSpPr>
          <p:nvPr/>
        </p:nvSpPr>
        <p:spPr bwMode="auto">
          <a:xfrm>
            <a:off x="394853" y="1196752"/>
            <a:ext cx="7848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dirty="0">
                <a:latin typeface="宋体" panose="02010600030101010101" pitchFamily="2" charset="-122"/>
              </a:rPr>
              <a:t>2 </a:t>
            </a:r>
            <a:r>
              <a:rPr lang="zh-CN" altLang="en-US" sz="3200" dirty="0">
                <a:latin typeface="宋体" panose="02010600030101010101" pitchFamily="2" charset="-122"/>
              </a:rPr>
              <a:t>生成缔合物的沉淀剂</a:t>
            </a:r>
          </a:p>
        </p:txBody>
      </p:sp>
      <p:graphicFrame>
        <p:nvGraphicFramePr>
          <p:cNvPr id="49156" name="Object 9"/>
          <p:cNvGraphicFramePr>
            <a:graphicFrameLocks noChangeAspect="1"/>
          </p:cNvGraphicFramePr>
          <p:nvPr>
            <p:ph idx="1"/>
          </p:nvPr>
        </p:nvGraphicFramePr>
        <p:xfrm>
          <a:off x="1150938" y="3962400"/>
          <a:ext cx="6842125" cy="2008188"/>
        </p:xfrm>
        <a:graphic>
          <a:graphicData uri="http://schemas.openxmlformats.org/presentationml/2006/ole">
            <mc:AlternateContent xmlns:mc="http://schemas.openxmlformats.org/markup-compatibility/2006">
              <mc:Choice xmlns:v="urn:schemas-microsoft-com:vml" Requires="v">
                <p:oleObj spid="_x0000_s47110" name="Document" r:id="rId3" imgW="3438525" imgH="1009650" progId="ChemWindow.Document">
                  <p:embed/>
                </p:oleObj>
              </mc:Choice>
              <mc:Fallback>
                <p:oleObj name="Document" r:id="rId3" imgW="3438525" imgH="1009650" progId="ChemWindow.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0938" y="3962400"/>
                        <a:ext cx="6842125" cy="200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2"/>
          <p:cNvSpPr>
            <a:spLocks noGrp="1" noRot="1" noChangeArrowheads="1"/>
          </p:cNvSpPr>
          <p:nvPr>
            <p:ph type="title"/>
          </p:nvPr>
        </p:nvSpPr>
        <p:spPr/>
        <p:txBody>
          <a:bodyPr/>
          <a:lstStyle/>
          <a:p>
            <a:pPr algn="l">
              <a:defRPr/>
            </a:pPr>
            <a:r>
              <a:rPr lang="zh-CN" altLang="en-US" sz="3200" dirty="0" smtClean="0">
                <a:solidFill>
                  <a:schemeClr val="tx1"/>
                </a:solidFill>
                <a:latin typeface="黑体" panose="02010609060101010101" pitchFamily="49" charset="-122"/>
                <a:ea typeface="黑体" panose="02010609060101010101" pitchFamily="49" charset="-122"/>
              </a:rPr>
              <a:t>有机沉淀剂</a:t>
            </a:r>
            <a:r>
              <a:rPr lang="zh-CN" altLang="en-US" sz="3200" dirty="0">
                <a:solidFill>
                  <a:schemeClr val="tx1"/>
                </a:solidFill>
                <a:latin typeface="黑体" panose="02010609060101010101" pitchFamily="49" charset="-122"/>
                <a:ea typeface="黑体" panose="02010609060101010101" pitchFamily="49" charset="-122"/>
              </a:rPr>
              <a:t>分离法</a:t>
            </a:r>
          </a:p>
        </p:txBody>
      </p:sp>
      <p:sp>
        <p:nvSpPr>
          <p:cNvPr id="49158" name="矩形 2"/>
          <p:cNvSpPr>
            <a:spLocks noChangeArrowheads="1"/>
          </p:cNvSpPr>
          <p:nvPr/>
        </p:nvSpPr>
        <p:spPr bwMode="auto">
          <a:xfrm>
            <a:off x="457200" y="2127250"/>
            <a:ext cx="822960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t>缔合物，又称离子缔合物。是指由金属配位离子与异电性离子以静电引力的作用结合成不带电的化合物。</a:t>
            </a:r>
          </a:p>
        </p:txBody>
      </p:sp>
    </p:spTree>
    <p:extLst>
      <p:ext uri="{BB962C8B-B14F-4D97-AF65-F5344CB8AC3E}">
        <p14:creationId xmlns:p14="http://schemas.microsoft.com/office/powerpoint/2010/main" val="939105407"/>
      </p:ext>
    </p:extLst>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8055D6A-2CE5-4D2A-927B-D6DF31AF2037}" type="slidenum">
              <a:rPr lang="en-US" altLang="zh-CN" smtClean="0"/>
              <a:pPr/>
              <a:t>29</a:t>
            </a:fld>
            <a:endParaRPr lang="en-US" altLang="zh-CN" smtClean="0"/>
          </a:p>
        </p:txBody>
      </p:sp>
      <p:sp>
        <p:nvSpPr>
          <p:cNvPr id="50179" name="Text Box 3"/>
          <p:cNvSpPr txBox="1">
            <a:spLocks noChangeArrowheads="1"/>
          </p:cNvSpPr>
          <p:nvPr/>
        </p:nvSpPr>
        <p:spPr bwMode="auto">
          <a:xfrm>
            <a:off x="719138" y="1217613"/>
            <a:ext cx="7848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dirty="0">
                <a:latin typeface="宋体" panose="02010600030101010101" pitchFamily="2" charset="-122"/>
              </a:rPr>
              <a:t>3 </a:t>
            </a:r>
            <a:r>
              <a:rPr lang="zh-CN" altLang="en-US" sz="3200" dirty="0">
                <a:latin typeface="宋体" panose="02010600030101010101" pitchFamily="2" charset="-122"/>
              </a:rPr>
              <a:t>生成三元络合物的沉淀剂</a:t>
            </a:r>
          </a:p>
        </p:txBody>
      </p:sp>
      <p:sp>
        <p:nvSpPr>
          <p:cNvPr id="50180" name="Text Box 6"/>
          <p:cNvSpPr txBox="1">
            <a:spLocks noChangeArrowheads="1"/>
          </p:cNvSpPr>
          <p:nvPr/>
        </p:nvSpPr>
        <p:spPr bwMode="auto">
          <a:xfrm>
            <a:off x="755650" y="3054350"/>
            <a:ext cx="77771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a:t>（</a:t>
            </a:r>
            <a:r>
              <a:rPr lang="en-US" altLang="zh-CN" sz="2800"/>
              <a:t>1</a:t>
            </a:r>
            <a:r>
              <a:rPr lang="zh-CN" altLang="en-US" sz="2800"/>
              <a:t>）吡啶</a:t>
            </a:r>
          </a:p>
        </p:txBody>
      </p:sp>
      <p:graphicFrame>
        <p:nvGraphicFramePr>
          <p:cNvPr id="50181" name="Object 7"/>
          <p:cNvGraphicFramePr>
            <a:graphicFrameLocks noChangeAspect="1"/>
          </p:cNvGraphicFramePr>
          <p:nvPr>
            <p:ph idx="1"/>
          </p:nvPr>
        </p:nvGraphicFramePr>
        <p:xfrm>
          <a:off x="1042988" y="4076700"/>
          <a:ext cx="7632700" cy="1208088"/>
        </p:xfrm>
        <a:graphic>
          <a:graphicData uri="http://schemas.openxmlformats.org/presentationml/2006/ole">
            <mc:AlternateContent xmlns:mc="http://schemas.openxmlformats.org/markup-compatibility/2006">
              <mc:Choice xmlns:v="urn:schemas-microsoft-com:vml" Requires="v">
                <p:oleObj spid="_x0000_s48134" name="Document" r:id="rId3" imgW="4391025" imgH="695325" progId="ChemWindow.Document">
                  <p:embed/>
                </p:oleObj>
              </mc:Choice>
              <mc:Fallback>
                <p:oleObj name="Document" r:id="rId3" imgW="4391025" imgH="695325" progId="ChemWindow.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4076700"/>
                        <a:ext cx="7632700" cy="120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82" name="矩形 1"/>
          <p:cNvSpPr>
            <a:spLocks noChangeArrowheads="1"/>
          </p:cNvSpPr>
          <p:nvPr/>
        </p:nvSpPr>
        <p:spPr bwMode="auto">
          <a:xfrm>
            <a:off x="600075" y="1963738"/>
            <a:ext cx="83153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t>由中心原子</a:t>
            </a:r>
            <a:r>
              <a:rPr lang="en-US" altLang="zh-CN" sz="2400"/>
              <a:t>(</a:t>
            </a:r>
            <a:r>
              <a:rPr lang="zh-CN" altLang="en-US" sz="2400"/>
              <a:t>或离子</a:t>
            </a:r>
            <a:r>
              <a:rPr lang="en-US" altLang="zh-CN" sz="2400"/>
              <a:t>,</a:t>
            </a:r>
            <a:r>
              <a:rPr lang="zh-CN" altLang="en-US" sz="2400"/>
              <a:t>统称中心原子）和围绕它的分子或离子</a:t>
            </a:r>
            <a:r>
              <a:rPr lang="en-US" altLang="zh-CN" sz="2400"/>
              <a:t>(</a:t>
            </a:r>
            <a:r>
              <a:rPr lang="zh-CN" altLang="en-US" sz="2400"/>
              <a:t>称为配位体</a:t>
            </a:r>
            <a:r>
              <a:rPr lang="en-US" altLang="zh-CN" sz="2400"/>
              <a:t>/</a:t>
            </a:r>
            <a:r>
              <a:rPr lang="zh-CN" altLang="en-US" sz="2400"/>
              <a:t>配体）</a:t>
            </a:r>
            <a:r>
              <a:rPr lang="zh-CN" altLang="en-US" sz="2400">
                <a:solidFill>
                  <a:srgbClr val="FF0000"/>
                </a:solidFill>
              </a:rPr>
              <a:t>完全或部分</a:t>
            </a:r>
            <a:r>
              <a:rPr lang="zh-CN" altLang="en-US" sz="2400"/>
              <a:t>通过配位键结合而形成。</a:t>
            </a:r>
          </a:p>
        </p:txBody>
      </p:sp>
    </p:spTree>
    <p:extLst>
      <p:ext uri="{BB962C8B-B14F-4D97-AF65-F5344CB8AC3E}">
        <p14:creationId xmlns:p14="http://schemas.microsoft.com/office/powerpoint/2010/main" val="2413941411"/>
      </p:ext>
    </p:extLst>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22" name="Text Box 2"/>
          <p:cNvSpPr txBox="1">
            <a:spLocks noChangeArrowheads="1"/>
          </p:cNvSpPr>
          <p:nvPr/>
        </p:nvSpPr>
        <p:spPr bwMode="auto">
          <a:xfrm>
            <a:off x="6629400" y="3733800"/>
            <a:ext cx="692150" cy="1311275"/>
          </a:xfrm>
          <a:prstGeom prst="rect">
            <a:avLst/>
          </a:prstGeom>
          <a:noFill/>
          <a:ln w="9525">
            <a:noFill/>
            <a:miter lim="800000"/>
            <a:headEnd/>
            <a:tailEnd/>
          </a:ln>
          <a:effectLst/>
        </p:spPr>
        <p:txBody>
          <a:bodyPr wrap="none">
            <a:spAutoFit/>
          </a:bodyPr>
          <a:lstStyle/>
          <a:p>
            <a:pPr>
              <a:spcBef>
                <a:spcPct val="0"/>
              </a:spcBef>
              <a:defRPr/>
            </a:pPr>
            <a:r>
              <a:rPr kumimoji="1" lang="en-US" altLang="zh-CN" sz="8000">
                <a:solidFill>
                  <a:srgbClr val="99CCFF"/>
                </a:solidFill>
                <a:effectDag name="">
                  <a:cont type="tree" name="">
                    <a:effect ref="fillLine"/>
                    <a:outerShdw dist="38100" dir="13500000" algn="br">
                      <a:srgbClr val="BBDDFF"/>
                    </a:outerShdw>
                  </a:cont>
                  <a:cont type="tree" name="">
                    <a:effect ref="fillLine"/>
                    <a:outerShdw dist="38100" dir="2700000" algn="tl">
                      <a:srgbClr val="5B7A99"/>
                    </a:outerShdw>
                  </a:cont>
                  <a:effect ref="fillLine"/>
                </a:effectDag>
                <a:ea typeface="宋体" pitchFamily="2" charset="-122"/>
              </a:rPr>
              <a:t>5</a:t>
            </a:r>
          </a:p>
        </p:txBody>
      </p:sp>
      <p:sp>
        <p:nvSpPr>
          <p:cNvPr id="1617923" name="AutoShape 3"/>
          <p:cNvSpPr>
            <a:spLocks noChangeArrowheads="1"/>
          </p:cNvSpPr>
          <p:nvPr/>
        </p:nvSpPr>
        <p:spPr bwMode="auto">
          <a:xfrm>
            <a:off x="5715000" y="3352800"/>
            <a:ext cx="2590800" cy="2057400"/>
          </a:xfrm>
          <a:prstGeom prst="flowChartConnector">
            <a:avLst/>
          </a:prstGeom>
          <a:noFill/>
          <a:ln w="38100">
            <a:solidFill>
              <a:srgbClr val="000000"/>
            </a:solidFill>
            <a:miter lim="800000"/>
            <a:headEnd/>
            <a:tailEnd/>
          </a:ln>
        </p:spPr>
        <p:txBody>
          <a:bodyPr wrap="none" anchor="ctr"/>
          <a:lstStyle/>
          <a:p>
            <a:pPr algn="ctr">
              <a:spcBef>
                <a:spcPct val="0"/>
              </a:spcBef>
            </a:pPr>
            <a:r>
              <a:rPr kumimoji="1" lang="zh-CN" altLang="en-US" sz="2800" b="1">
                <a:solidFill>
                  <a:srgbClr val="FF0000"/>
                </a:solidFill>
                <a:ea typeface="宋体" pitchFamily="2" charset="-122"/>
              </a:rPr>
              <a:t>数据分析</a:t>
            </a:r>
          </a:p>
          <a:p>
            <a:pPr algn="ctr">
              <a:spcBef>
                <a:spcPct val="0"/>
              </a:spcBef>
            </a:pPr>
            <a:r>
              <a:rPr kumimoji="1" lang="en-US" altLang="zh-CN" b="1">
                <a:solidFill>
                  <a:srgbClr val="000000"/>
                </a:solidFill>
                <a:ea typeface="宋体" pitchFamily="2" charset="-122"/>
              </a:rPr>
              <a:t>Data Analysis</a:t>
            </a:r>
          </a:p>
        </p:txBody>
      </p:sp>
      <p:sp>
        <p:nvSpPr>
          <p:cNvPr id="1617924" name="Text Box 4"/>
          <p:cNvSpPr txBox="1">
            <a:spLocks noChangeArrowheads="1"/>
          </p:cNvSpPr>
          <p:nvPr/>
        </p:nvSpPr>
        <p:spPr bwMode="auto">
          <a:xfrm>
            <a:off x="3505200" y="457200"/>
            <a:ext cx="692150" cy="1311275"/>
          </a:xfrm>
          <a:prstGeom prst="rect">
            <a:avLst/>
          </a:prstGeom>
          <a:noFill/>
          <a:ln w="9525">
            <a:noFill/>
            <a:miter lim="800000"/>
            <a:headEnd/>
            <a:tailEnd/>
          </a:ln>
          <a:effectLst/>
        </p:spPr>
        <p:txBody>
          <a:bodyPr wrap="none">
            <a:spAutoFit/>
          </a:bodyPr>
          <a:lstStyle/>
          <a:p>
            <a:pPr>
              <a:spcBef>
                <a:spcPct val="0"/>
              </a:spcBef>
              <a:defRPr/>
            </a:pPr>
            <a:r>
              <a:rPr kumimoji="1" lang="en-US" altLang="zh-CN" sz="8000">
                <a:solidFill>
                  <a:srgbClr val="99CCFF"/>
                </a:solidFill>
                <a:effectDag name="">
                  <a:cont type="tree" name="">
                    <a:effect ref="fillLine"/>
                    <a:outerShdw dist="38100" dir="13500000" algn="br">
                      <a:srgbClr val="BBDDFF"/>
                    </a:outerShdw>
                  </a:cont>
                  <a:cont type="tree" name="">
                    <a:effect ref="fillLine"/>
                    <a:outerShdw dist="38100" dir="2700000" algn="tl">
                      <a:srgbClr val="5B7A99"/>
                    </a:outerShdw>
                  </a:cont>
                  <a:effect ref="fillLine"/>
                </a:effectDag>
                <a:ea typeface="宋体" pitchFamily="2" charset="-122"/>
              </a:rPr>
              <a:t>1</a:t>
            </a:r>
          </a:p>
        </p:txBody>
      </p:sp>
      <p:sp>
        <p:nvSpPr>
          <p:cNvPr id="1617925" name="Text Box 5"/>
          <p:cNvSpPr txBox="1">
            <a:spLocks noChangeArrowheads="1"/>
          </p:cNvSpPr>
          <p:nvPr/>
        </p:nvSpPr>
        <p:spPr bwMode="auto">
          <a:xfrm>
            <a:off x="1066800" y="1600200"/>
            <a:ext cx="692150" cy="1311275"/>
          </a:xfrm>
          <a:prstGeom prst="rect">
            <a:avLst/>
          </a:prstGeom>
          <a:noFill/>
          <a:ln w="9525">
            <a:noFill/>
            <a:miter lim="800000"/>
            <a:headEnd/>
            <a:tailEnd/>
          </a:ln>
          <a:effectLst/>
        </p:spPr>
        <p:txBody>
          <a:bodyPr wrap="none">
            <a:spAutoFit/>
          </a:bodyPr>
          <a:lstStyle/>
          <a:p>
            <a:pPr>
              <a:spcBef>
                <a:spcPct val="0"/>
              </a:spcBef>
              <a:defRPr/>
            </a:pPr>
            <a:r>
              <a:rPr kumimoji="1" lang="en-US" altLang="zh-CN" sz="8000">
                <a:solidFill>
                  <a:srgbClr val="99CCFF"/>
                </a:solidFill>
                <a:effectDag name="">
                  <a:cont type="tree" name="">
                    <a:effect ref="fillLine"/>
                    <a:outerShdw dist="38100" dir="13500000" algn="br">
                      <a:srgbClr val="BBDDFF"/>
                    </a:outerShdw>
                  </a:cont>
                  <a:cont type="tree" name="">
                    <a:effect ref="fillLine"/>
                    <a:outerShdw dist="38100" dir="2700000" algn="tl">
                      <a:srgbClr val="5B7A99"/>
                    </a:outerShdw>
                  </a:cont>
                  <a:effect ref="fillLine"/>
                </a:effectDag>
                <a:ea typeface="宋体" pitchFamily="2" charset="-122"/>
              </a:rPr>
              <a:t>2</a:t>
            </a:r>
          </a:p>
        </p:txBody>
      </p:sp>
      <p:sp>
        <p:nvSpPr>
          <p:cNvPr id="1617926" name="Text Box 6"/>
          <p:cNvSpPr txBox="1">
            <a:spLocks noChangeArrowheads="1"/>
          </p:cNvSpPr>
          <p:nvPr/>
        </p:nvSpPr>
        <p:spPr bwMode="auto">
          <a:xfrm>
            <a:off x="2943746" y="5286077"/>
            <a:ext cx="692150" cy="1311275"/>
          </a:xfrm>
          <a:prstGeom prst="rect">
            <a:avLst/>
          </a:prstGeom>
          <a:noFill/>
          <a:ln w="9525">
            <a:noFill/>
            <a:miter lim="800000"/>
            <a:headEnd/>
            <a:tailEnd/>
          </a:ln>
          <a:effectLst/>
        </p:spPr>
        <p:txBody>
          <a:bodyPr wrap="none">
            <a:spAutoFit/>
          </a:bodyPr>
          <a:lstStyle/>
          <a:p>
            <a:pPr>
              <a:spcBef>
                <a:spcPct val="0"/>
              </a:spcBef>
              <a:defRPr/>
            </a:pPr>
            <a:r>
              <a:rPr kumimoji="1" lang="en-US" altLang="zh-CN" sz="8000" dirty="0">
                <a:solidFill>
                  <a:srgbClr val="99CCFF"/>
                </a:solidFill>
                <a:effectDag name="">
                  <a:cont type="tree" name="">
                    <a:effect ref="fillLine"/>
                    <a:outerShdw dist="38100" dir="13500000" algn="br">
                      <a:srgbClr val="BBDDFF"/>
                    </a:outerShdw>
                  </a:cont>
                  <a:cont type="tree" name="">
                    <a:effect ref="fillLine"/>
                    <a:outerShdw dist="38100" dir="2700000" algn="tl">
                      <a:srgbClr val="5B7A99"/>
                    </a:outerShdw>
                  </a:cont>
                  <a:effect ref="fillLine"/>
                </a:effectDag>
                <a:ea typeface="宋体" pitchFamily="2" charset="-122"/>
              </a:rPr>
              <a:t>4</a:t>
            </a:r>
          </a:p>
        </p:txBody>
      </p:sp>
      <p:sp>
        <p:nvSpPr>
          <p:cNvPr id="1617927" name="Text Box 7"/>
          <p:cNvSpPr txBox="1">
            <a:spLocks noChangeArrowheads="1"/>
          </p:cNvSpPr>
          <p:nvPr/>
        </p:nvSpPr>
        <p:spPr bwMode="auto">
          <a:xfrm>
            <a:off x="990600" y="3810000"/>
            <a:ext cx="692150" cy="1311275"/>
          </a:xfrm>
          <a:prstGeom prst="rect">
            <a:avLst/>
          </a:prstGeom>
          <a:noFill/>
          <a:ln w="9525">
            <a:noFill/>
            <a:miter lim="800000"/>
            <a:headEnd/>
            <a:tailEnd/>
          </a:ln>
          <a:effectLst/>
        </p:spPr>
        <p:txBody>
          <a:bodyPr wrap="none">
            <a:spAutoFit/>
          </a:bodyPr>
          <a:lstStyle/>
          <a:p>
            <a:pPr>
              <a:spcBef>
                <a:spcPct val="0"/>
              </a:spcBef>
              <a:defRPr/>
            </a:pPr>
            <a:r>
              <a:rPr kumimoji="1" lang="en-US" altLang="zh-CN" sz="8000">
                <a:solidFill>
                  <a:srgbClr val="99CCFF"/>
                </a:solidFill>
                <a:effectDag name="">
                  <a:cont type="tree" name="">
                    <a:effect ref="fillLine"/>
                    <a:outerShdw dist="38100" dir="13500000" algn="br">
                      <a:srgbClr val="BBDDFF"/>
                    </a:outerShdw>
                  </a:cont>
                  <a:cont type="tree" name="">
                    <a:effect ref="fillLine"/>
                    <a:outerShdw dist="38100" dir="2700000" algn="tl">
                      <a:srgbClr val="5B7A99"/>
                    </a:outerShdw>
                  </a:cont>
                  <a:effect ref="fillLine"/>
                </a:effectDag>
                <a:ea typeface="宋体" pitchFamily="2" charset="-122"/>
              </a:rPr>
              <a:t>3</a:t>
            </a:r>
          </a:p>
        </p:txBody>
      </p:sp>
      <p:sp>
        <p:nvSpPr>
          <p:cNvPr id="1617928" name="Text Box 8"/>
          <p:cNvSpPr txBox="1">
            <a:spLocks noChangeArrowheads="1"/>
          </p:cNvSpPr>
          <p:nvPr/>
        </p:nvSpPr>
        <p:spPr bwMode="auto">
          <a:xfrm>
            <a:off x="7162800" y="685800"/>
            <a:ext cx="692150" cy="1311275"/>
          </a:xfrm>
          <a:prstGeom prst="rect">
            <a:avLst/>
          </a:prstGeom>
          <a:noFill/>
          <a:ln w="9525">
            <a:noFill/>
            <a:miter lim="800000"/>
            <a:headEnd/>
            <a:tailEnd/>
          </a:ln>
          <a:effectLst/>
        </p:spPr>
        <p:txBody>
          <a:bodyPr wrap="none">
            <a:spAutoFit/>
          </a:bodyPr>
          <a:lstStyle/>
          <a:p>
            <a:pPr>
              <a:spcBef>
                <a:spcPct val="0"/>
              </a:spcBef>
              <a:defRPr/>
            </a:pPr>
            <a:r>
              <a:rPr kumimoji="1" lang="en-US" altLang="zh-CN" sz="8000">
                <a:solidFill>
                  <a:srgbClr val="99CCFF"/>
                </a:solidFill>
                <a:effectDag name="">
                  <a:cont type="tree" name="">
                    <a:effect ref="fillLine"/>
                    <a:outerShdw dist="38100" dir="13500000" algn="br">
                      <a:srgbClr val="BBDDFF"/>
                    </a:outerShdw>
                  </a:cont>
                  <a:cont type="tree" name="">
                    <a:effect ref="fillLine"/>
                    <a:outerShdw dist="38100" dir="2700000" algn="tl">
                      <a:srgbClr val="5B7A99"/>
                    </a:outerShdw>
                  </a:cont>
                  <a:effect ref="fillLine"/>
                </a:effectDag>
                <a:ea typeface="宋体" pitchFamily="2" charset="-122"/>
              </a:rPr>
              <a:t>6</a:t>
            </a:r>
          </a:p>
        </p:txBody>
      </p:sp>
      <p:sp>
        <p:nvSpPr>
          <p:cNvPr id="1617929" name="AutoShape 9"/>
          <p:cNvSpPr>
            <a:spLocks noChangeArrowheads="1"/>
          </p:cNvSpPr>
          <p:nvPr/>
        </p:nvSpPr>
        <p:spPr bwMode="auto">
          <a:xfrm>
            <a:off x="381000" y="3581400"/>
            <a:ext cx="2133600" cy="1752600"/>
          </a:xfrm>
          <a:prstGeom prst="flowChartConnector">
            <a:avLst/>
          </a:prstGeom>
          <a:noFill/>
          <a:ln w="38100">
            <a:solidFill>
              <a:srgbClr val="000000"/>
            </a:solidFill>
            <a:miter lim="800000"/>
            <a:headEnd/>
            <a:tailEnd/>
          </a:ln>
        </p:spPr>
        <p:txBody>
          <a:bodyPr wrap="none" anchor="ctr"/>
          <a:lstStyle/>
          <a:p>
            <a:pPr algn="ctr">
              <a:spcBef>
                <a:spcPct val="0"/>
              </a:spcBef>
            </a:pPr>
            <a:r>
              <a:rPr kumimoji="1" lang="zh-CN" altLang="en-US" sz="2800" b="1">
                <a:solidFill>
                  <a:srgbClr val="000099"/>
                </a:solidFill>
                <a:ea typeface="宋体" pitchFamily="2" charset="-122"/>
              </a:rPr>
              <a:t>样品制备</a:t>
            </a:r>
          </a:p>
          <a:p>
            <a:pPr algn="ctr">
              <a:spcBef>
                <a:spcPct val="0"/>
              </a:spcBef>
            </a:pPr>
            <a:r>
              <a:rPr kumimoji="1" lang="en-US" altLang="zh-CN" b="1">
                <a:solidFill>
                  <a:srgbClr val="000000"/>
                </a:solidFill>
                <a:ea typeface="宋体" pitchFamily="2" charset="-122"/>
              </a:rPr>
              <a:t>Sample </a:t>
            </a:r>
          </a:p>
          <a:p>
            <a:pPr algn="ctr">
              <a:spcBef>
                <a:spcPct val="0"/>
              </a:spcBef>
            </a:pPr>
            <a:r>
              <a:rPr kumimoji="1" lang="en-US" altLang="zh-CN" b="1">
                <a:solidFill>
                  <a:srgbClr val="000000"/>
                </a:solidFill>
                <a:ea typeface="宋体" pitchFamily="2" charset="-122"/>
              </a:rPr>
              <a:t>Preparation</a:t>
            </a:r>
          </a:p>
        </p:txBody>
      </p:sp>
      <p:sp>
        <p:nvSpPr>
          <p:cNvPr id="1617930" name="AutoShape 10"/>
          <p:cNvSpPr>
            <a:spLocks noChangeArrowheads="1"/>
          </p:cNvSpPr>
          <p:nvPr/>
        </p:nvSpPr>
        <p:spPr bwMode="auto">
          <a:xfrm>
            <a:off x="457200" y="1524000"/>
            <a:ext cx="2098675" cy="1447800"/>
          </a:xfrm>
          <a:prstGeom prst="flowChartConnector">
            <a:avLst/>
          </a:prstGeom>
          <a:noFill/>
          <a:ln w="38100">
            <a:solidFill>
              <a:srgbClr val="000000"/>
            </a:solidFill>
            <a:miter lim="800000"/>
            <a:headEnd/>
            <a:tailEnd/>
          </a:ln>
        </p:spPr>
        <p:txBody>
          <a:bodyPr wrap="none" anchor="ctr"/>
          <a:lstStyle/>
          <a:p>
            <a:pPr algn="ctr">
              <a:spcBef>
                <a:spcPct val="0"/>
              </a:spcBef>
            </a:pPr>
            <a:r>
              <a:rPr kumimoji="1" lang="zh-CN" altLang="en-US" sz="2800" b="1">
                <a:solidFill>
                  <a:srgbClr val="000099"/>
                </a:solidFill>
                <a:ea typeface="宋体" pitchFamily="2" charset="-122"/>
              </a:rPr>
              <a:t>样品采集</a:t>
            </a:r>
          </a:p>
          <a:p>
            <a:pPr algn="ctr">
              <a:spcBef>
                <a:spcPct val="0"/>
              </a:spcBef>
            </a:pPr>
            <a:r>
              <a:rPr kumimoji="1" lang="en-US" altLang="zh-CN" b="1">
                <a:solidFill>
                  <a:srgbClr val="000000"/>
                </a:solidFill>
                <a:ea typeface="宋体" pitchFamily="2" charset="-122"/>
              </a:rPr>
              <a:t>Sampling </a:t>
            </a:r>
          </a:p>
        </p:txBody>
      </p:sp>
      <p:sp>
        <p:nvSpPr>
          <p:cNvPr id="1617931" name="AutoShape 11"/>
          <p:cNvSpPr>
            <a:spLocks noChangeArrowheads="1"/>
          </p:cNvSpPr>
          <p:nvPr/>
        </p:nvSpPr>
        <p:spPr bwMode="auto">
          <a:xfrm>
            <a:off x="2895600" y="4800600"/>
            <a:ext cx="2286000" cy="1752600"/>
          </a:xfrm>
          <a:prstGeom prst="flowChartConnector">
            <a:avLst/>
          </a:prstGeom>
          <a:noFill/>
          <a:ln w="38100">
            <a:solidFill>
              <a:srgbClr val="000000"/>
            </a:solidFill>
            <a:miter lim="800000"/>
            <a:headEnd/>
            <a:tailEnd/>
          </a:ln>
        </p:spPr>
        <p:txBody>
          <a:bodyPr wrap="none" anchor="ctr"/>
          <a:lstStyle/>
          <a:p>
            <a:pPr algn="ctr">
              <a:spcBef>
                <a:spcPct val="0"/>
              </a:spcBef>
            </a:pPr>
            <a:r>
              <a:rPr kumimoji="1" lang="zh-CN" altLang="en-US" sz="2800" b="1" dirty="0">
                <a:solidFill>
                  <a:srgbClr val="FF0000"/>
                </a:solidFill>
                <a:ea typeface="宋体" pitchFamily="2" charset="-122"/>
              </a:rPr>
              <a:t>样品测定</a:t>
            </a:r>
          </a:p>
          <a:p>
            <a:pPr algn="ctr">
              <a:spcBef>
                <a:spcPct val="0"/>
              </a:spcBef>
            </a:pPr>
            <a:r>
              <a:rPr kumimoji="1" lang="en-US" altLang="zh-CN" b="1" dirty="0">
                <a:solidFill>
                  <a:srgbClr val="000000"/>
                </a:solidFill>
                <a:ea typeface="宋体" pitchFamily="2" charset="-122"/>
              </a:rPr>
              <a:t>Sample </a:t>
            </a:r>
          </a:p>
          <a:p>
            <a:pPr algn="ctr">
              <a:spcBef>
                <a:spcPct val="0"/>
              </a:spcBef>
            </a:pPr>
            <a:r>
              <a:rPr kumimoji="1" lang="en-US" altLang="zh-CN" b="1" dirty="0">
                <a:solidFill>
                  <a:srgbClr val="000000"/>
                </a:solidFill>
                <a:ea typeface="宋体" pitchFamily="2" charset="-122"/>
              </a:rPr>
              <a:t>Analysis</a:t>
            </a:r>
          </a:p>
        </p:txBody>
      </p:sp>
      <p:sp>
        <p:nvSpPr>
          <p:cNvPr id="1617932" name="AutoShape 12"/>
          <p:cNvSpPr>
            <a:spLocks noChangeArrowheads="1"/>
          </p:cNvSpPr>
          <p:nvPr/>
        </p:nvSpPr>
        <p:spPr bwMode="auto">
          <a:xfrm>
            <a:off x="2819400" y="381000"/>
            <a:ext cx="2133600" cy="1676400"/>
          </a:xfrm>
          <a:prstGeom prst="flowChartConnector">
            <a:avLst/>
          </a:prstGeom>
          <a:noFill/>
          <a:ln w="38100">
            <a:solidFill>
              <a:srgbClr val="000000"/>
            </a:solidFill>
            <a:miter lim="800000"/>
            <a:headEnd/>
            <a:tailEnd/>
          </a:ln>
        </p:spPr>
        <p:txBody>
          <a:bodyPr wrap="none" anchor="ctr"/>
          <a:lstStyle/>
          <a:p>
            <a:pPr algn="ctr">
              <a:spcBef>
                <a:spcPct val="0"/>
              </a:spcBef>
            </a:pPr>
            <a:r>
              <a:rPr kumimoji="1" lang="zh-CN" altLang="en-US" sz="2800" b="1">
                <a:solidFill>
                  <a:srgbClr val="000099"/>
                </a:solidFill>
                <a:ea typeface="宋体" pitchFamily="2" charset="-122"/>
              </a:rPr>
              <a:t>问题提出</a:t>
            </a:r>
          </a:p>
          <a:p>
            <a:pPr algn="ctr">
              <a:spcBef>
                <a:spcPct val="0"/>
              </a:spcBef>
            </a:pPr>
            <a:r>
              <a:rPr kumimoji="1" lang="en-US" altLang="zh-CN" b="1">
                <a:solidFill>
                  <a:srgbClr val="000000"/>
                </a:solidFill>
                <a:ea typeface="宋体" pitchFamily="2" charset="-122"/>
              </a:rPr>
              <a:t>Formulation </a:t>
            </a:r>
          </a:p>
          <a:p>
            <a:pPr algn="ctr">
              <a:spcBef>
                <a:spcPct val="0"/>
              </a:spcBef>
            </a:pPr>
            <a:r>
              <a:rPr kumimoji="1" lang="en-US" altLang="zh-CN" b="1">
                <a:solidFill>
                  <a:srgbClr val="000000"/>
                </a:solidFill>
                <a:ea typeface="宋体" pitchFamily="2" charset="-122"/>
              </a:rPr>
              <a:t>Question</a:t>
            </a:r>
          </a:p>
        </p:txBody>
      </p:sp>
      <p:sp>
        <p:nvSpPr>
          <p:cNvPr id="1617933" name="AutoShape 13"/>
          <p:cNvSpPr>
            <a:spLocks noChangeArrowheads="1"/>
          </p:cNvSpPr>
          <p:nvPr/>
        </p:nvSpPr>
        <p:spPr bwMode="auto">
          <a:xfrm>
            <a:off x="6096000" y="304800"/>
            <a:ext cx="2514600" cy="1905000"/>
          </a:xfrm>
          <a:prstGeom prst="flowChartConnector">
            <a:avLst/>
          </a:prstGeom>
          <a:noFill/>
          <a:ln w="38100">
            <a:solidFill>
              <a:srgbClr val="000000"/>
            </a:solidFill>
            <a:miter lim="800000"/>
            <a:headEnd/>
            <a:tailEnd/>
          </a:ln>
        </p:spPr>
        <p:txBody>
          <a:bodyPr wrap="none" anchor="ctr"/>
          <a:lstStyle/>
          <a:p>
            <a:pPr algn="ctr">
              <a:spcBef>
                <a:spcPct val="0"/>
              </a:spcBef>
            </a:pPr>
            <a:r>
              <a:rPr kumimoji="1" lang="zh-CN" altLang="en-US" sz="2800" b="1">
                <a:solidFill>
                  <a:srgbClr val="FF0000"/>
                </a:solidFill>
                <a:ea typeface="宋体" pitchFamily="2" charset="-122"/>
              </a:rPr>
              <a:t>结果报告</a:t>
            </a:r>
          </a:p>
          <a:p>
            <a:pPr algn="ctr">
              <a:spcBef>
                <a:spcPct val="0"/>
              </a:spcBef>
            </a:pPr>
            <a:r>
              <a:rPr kumimoji="1" lang="en-US" altLang="zh-CN" b="1">
                <a:solidFill>
                  <a:srgbClr val="000000"/>
                </a:solidFill>
                <a:ea typeface="宋体" pitchFamily="2" charset="-122"/>
              </a:rPr>
              <a:t>Writing Reports</a:t>
            </a:r>
          </a:p>
        </p:txBody>
      </p:sp>
      <p:cxnSp>
        <p:nvCxnSpPr>
          <p:cNvPr id="35855" name="AutoShape 14"/>
          <p:cNvCxnSpPr>
            <a:cxnSpLocks noChangeShapeType="1"/>
            <a:stCxn id="1617932" idx="2"/>
            <a:endCxn id="1617930" idx="7"/>
          </p:cNvCxnSpPr>
          <p:nvPr/>
        </p:nvCxnSpPr>
        <p:spPr bwMode="auto">
          <a:xfrm rot="10800000" flipV="1">
            <a:off x="2247900" y="1219200"/>
            <a:ext cx="552450" cy="498475"/>
          </a:xfrm>
          <a:prstGeom prst="curvedConnector2">
            <a:avLst/>
          </a:prstGeom>
          <a:noFill/>
          <a:ln w="38100">
            <a:solidFill>
              <a:srgbClr val="000000"/>
            </a:solidFill>
            <a:miter lim="800000"/>
            <a:headEnd/>
            <a:tailEnd type="triangle" w="med" len="med"/>
          </a:ln>
        </p:spPr>
      </p:cxnSp>
      <p:cxnSp>
        <p:nvCxnSpPr>
          <p:cNvPr id="35856" name="AutoShape 15"/>
          <p:cNvCxnSpPr>
            <a:cxnSpLocks noChangeShapeType="1"/>
            <a:stCxn id="1617930" idx="4"/>
            <a:endCxn id="1617929" idx="0"/>
          </p:cNvCxnSpPr>
          <p:nvPr/>
        </p:nvCxnSpPr>
        <p:spPr bwMode="auto">
          <a:xfrm rot="5400000">
            <a:off x="1191419" y="3247231"/>
            <a:ext cx="571500" cy="58738"/>
          </a:xfrm>
          <a:prstGeom prst="curvedConnector3">
            <a:avLst>
              <a:gd name="adj1" fmla="val 50000"/>
            </a:avLst>
          </a:prstGeom>
          <a:noFill/>
          <a:ln w="38100">
            <a:solidFill>
              <a:srgbClr val="000000"/>
            </a:solidFill>
            <a:miter lim="800000"/>
            <a:headEnd/>
            <a:tailEnd type="triangle" w="med" len="med"/>
          </a:ln>
        </p:spPr>
      </p:cxnSp>
      <p:cxnSp>
        <p:nvCxnSpPr>
          <p:cNvPr id="35857" name="AutoShape 16"/>
          <p:cNvCxnSpPr>
            <a:cxnSpLocks noChangeShapeType="1"/>
            <a:stCxn id="1617931" idx="6"/>
            <a:endCxn id="1617923" idx="4"/>
          </p:cNvCxnSpPr>
          <p:nvPr/>
        </p:nvCxnSpPr>
        <p:spPr bwMode="auto">
          <a:xfrm flipV="1">
            <a:off x="5200650" y="5429250"/>
            <a:ext cx="1809750" cy="247650"/>
          </a:xfrm>
          <a:prstGeom prst="curvedConnector2">
            <a:avLst/>
          </a:prstGeom>
          <a:noFill/>
          <a:ln w="38100">
            <a:solidFill>
              <a:srgbClr val="000000"/>
            </a:solidFill>
            <a:miter lim="800000"/>
            <a:headEnd/>
            <a:tailEnd type="triangle" w="med" len="med"/>
          </a:ln>
        </p:spPr>
      </p:cxnSp>
      <p:cxnSp>
        <p:nvCxnSpPr>
          <p:cNvPr id="35858" name="AutoShape 17"/>
          <p:cNvCxnSpPr>
            <a:cxnSpLocks noChangeShapeType="1"/>
            <a:stCxn id="1617929" idx="4"/>
            <a:endCxn id="1617931" idx="2"/>
          </p:cNvCxnSpPr>
          <p:nvPr/>
        </p:nvCxnSpPr>
        <p:spPr bwMode="auto">
          <a:xfrm rot="16200000" flipH="1">
            <a:off x="2000250" y="4800600"/>
            <a:ext cx="323850" cy="1428750"/>
          </a:xfrm>
          <a:prstGeom prst="curvedConnector2">
            <a:avLst/>
          </a:prstGeom>
          <a:noFill/>
          <a:ln w="38100">
            <a:solidFill>
              <a:srgbClr val="000000"/>
            </a:solidFill>
            <a:miter lim="800000"/>
            <a:headEnd/>
            <a:tailEnd type="triangle" w="med" len="med"/>
          </a:ln>
        </p:spPr>
      </p:cxnSp>
      <p:cxnSp>
        <p:nvCxnSpPr>
          <p:cNvPr id="35859" name="AutoShape 18"/>
          <p:cNvCxnSpPr>
            <a:cxnSpLocks noChangeShapeType="1"/>
            <a:stCxn id="1617923" idx="0"/>
            <a:endCxn id="1617933" idx="4"/>
          </p:cNvCxnSpPr>
          <p:nvPr/>
        </p:nvCxnSpPr>
        <p:spPr bwMode="auto">
          <a:xfrm rot="-5400000">
            <a:off x="6629400" y="2609850"/>
            <a:ext cx="1104900" cy="342900"/>
          </a:xfrm>
          <a:prstGeom prst="curvedConnector3">
            <a:avLst>
              <a:gd name="adj1" fmla="val 50000"/>
            </a:avLst>
          </a:prstGeom>
          <a:noFill/>
          <a:ln w="38100">
            <a:solidFill>
              <a:srgbClr val="000000"/>
            </a:solidFill>
            <a:miter lim="800000"/>
            <a:headEnd/>
            <a:tailEnd type="triangle" w="med" len="med"/>
          </a:ln>
        </p:spPr>
      </p:cxnSp>
      <p:cxnSp>
        <p:nvCxnSpPr>
          <p:cNvPr id="35860" name="AutoShape 19"/>
          <p:cNvCxnSpPr>
            <a:cxnSpLocks noChangeShapeType="1"/>
            <a:stCxn id="1617932" idx="6"/>
            <a:endCxn id="1617933" idx="2"/>
          </p:cNvCxnSpPr>
          <p:nvPr/>
        </p:nvCxnSpPr>
        <p:spPr bwMode="auto">
          <a:xfrm>
            <a:off x="4972050" y="1219200"/>
            <a:ext cx="1104900" cy="38100"/>
          </a:xfrm>
          <a:prstGeom prst="curvedConnector3">
            <a:avLst>
              <a:gd name="adj1" fmla="val 50000"/>
            </a:avLst>
          </a:prstGeom>
          <a:noFill/>
          <a:ln w="38100">
            <a:solidFill>
              <a:srgbClr val="000000"/>
            </a:solidFill>
            <a:miter lim="800000"/>
            <a:headEnd type="triangle" w="med" len="med"/>
            <a:tailEnd type="triangle" w="med" len="med"/>
          </a:ln>
        </p:spPr>
      </p:cxnSp>
      <p:cxnSp>
        <p:nvCxnSpPr>
          <p:cNvPr id="35861" name="AutoShape 20"/>
          <p:cNvCxnSpPr>
            <a:cxnSpLocks noChangeShapeType="1"/>
            <a:stCxn id="1617923" idx="0"/>
            <a:endCxn id="1617932" idx="6"/>
          </p:cNvCxnSpPr>
          <p:nvPr/>
        </p:nvCxnSpPr>
        <p:spPr bwMode="auto">
          <a:xfrm rot="5400000" flipH="1">
            <a:off x="4933950" y="1257300"/>
            <a:ext cx="2114550" cy="2038350"/>
          </a:xfrm>
          <a:prstGeom prst="curvedConnector2">
            <a:avLst/>
          </a:prstGeom>
          <a:noFill/>
          <a:ln w="38100">
            <a:solidFill>
              <a:srgbClr val="000000"/>
            </a:solidFill>
            <a:miter lim="800000"/>
            <a:headEnd/>
            <a:tailEnd type="triangle" w="med" len="med"/>
          </a:ln>
        </p:spPr>
      </p:cxnSp>
      <p:sp>
        <p:nvSpPr>
          <p:cNvPr id="1617942" name="Rectangle 22"/>
          <p:cNvSpPr>
            <a:spLocks noChangeArrowheads="1"/>
          </p:cNvSpPr>
          <p:nvPr/>
        </p:nvSpPr>
        <p:spPr bwMode="auto">
          <a:xfrm>
            <a:off x="3635896" y="2636913"/>
            <a:ext cx="1712392" cy="1320726"/>
          </a:xfrm>
          <a:prstGeom prst="rect">
            <a:avLst/>
          </a:prstGeom>
          <a:noFill/>
          <a:ln w="9525">
            <a:noFill/>
            <a:miter lim="800000"/>
            <a:headEnd/>
            <a:tailEnd/>
          </a:ln>
          <a:effectLst/>
        </p:spPr>
        <p:txBody>
          <a:bodyPr wrap="square">
            <a:spAutoFit/>
          </a:bodyPr>
          <a:lstStyle/>
          <a:p>
            <a:pPr>
              <a:spcBef>
                <a:spcPct val="0"/>
              </a:spcBef>
              <a:defRPr/>
            </a:pPr>
            <a:r>
              <a:rPr kumimoji="1" lang="zh-CN" altLang="en-US" sz="8000" b="1" dirty="0">
                <a:solidFill>
                  <a:srgbClr val="FF0000"/>
                </a:solidFill>
                <a:effectLst>
                  <a:outerShdw blurRad="38100" dist="38100" dir="2700000" algn="tl">
                    <a:srgbClr val="000000"/>
                  </a:outerShdw>
                </a:effectLst>
                <a:ea typeface="楷体_GB2312" pitchFamily="49" charset="-122"/>
              </a:rPr>
              <a:t>量</a:t>
            </a:r>
          </a:p>
        </p:txBody>
      </p:sp>
    </p:spTree>
    <p:extLst>
      <p:ext uri="{BB962C8B-B14F-4D97-AF65-F5344CB8AC3E}">
        <p14:creationId xmlns:p14="http://schemas.microsoft.com/office/powerpoint/2010/main" val="273876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17932"/>
                                        </p:tgtEl>
                                        <p:attrNameLst>
                                          <p:attrName>style.visibility</p:attrName>
                                        </p:attrNameLst>
                                      </p:cBhvr>
                                      <p:to>
                                        <p:strVal val="visible"/>
                                      </p:to>
                                    </p:set>
                                    <p:animEffect transition="in" filter="box(in)">
                                      <p:cBhvr>
                                        <p:cTn id="7" dur="1000"/>
                                        <p:tgtEl>
                                          <p:spTgt spid="16179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17930"/>
                                        </p:tgtEl>
                                        <p:attrNameLst>
                                          <p:attrName>style.visibility</p:attrName>
                                        </p:attrNameLst>
                                      </p:cBhvr>
                                      <p:to>
                                        <p:strVal val="visible"/>
                                      </p:to>
                                    </p:set>
                                    <p:animEffect transition="in" filter="blinds(horizontal)">
                                      <p:cBhvr>
                                        <p:cTn id="12" dur="1000"/>
                                        <p:tgtEl>
                                          <p:spTgt spid="161793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617929"/>
                                        </p:tgtEl>
                                        <p:attrNameLst>
                                          <p:attrName>style.visibility</p:attrName>
                                        </p:attrNameLst>
                                      </p:cBhvr>
                                      <p:to>
                                        <p:strVal val="visible"/>
                                      </p:to>
                                    </p:set>
                                    <p:animEffect transition="in" filter="checkerboard(across)">
                                      <p:cBhvr>
                                        <p:cTn id="17" dur="1000"/>
                                        <p:tgtEl>
                                          <p:spTgt spid="161792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4" fill="hold" grpId="0" nodeType="clickEffect">
                                  <p:stCondLst>
                                    <p:cond delay="0"/>
                                  </p:stCondLst>
                                  <p:childTnLst>
                                    <p:set>
                                      <p:cBhvr>
                                        <p:cTn id="21" dur="1" fill="hold">
                                          <p:stCondLst>
                                            <p:cond delay="0"/>
                                          </p:stCondLst>
                                        </p:cTn>
                                        <p:tgtEl>
                                          <p:spTgt spid="1617931"/>
                                        </p:tgtEl>
                                        <p:attrNameLst>
                                          <p:attrName>style.visibility</p:attrName>
                                        </p:attrNameLst>
                                      </p:cBhvr>
                                      <p:to>
                                        <p:strVal val="visible"/>
                                      </p:to>
                                    </p:set>
                                    <p:animEffect transition="in" filter="wheel(4)">
                                      <p:cBhvr>
                                        <p:cTn id="22" dur="1000"/>
                                        <p:tgtEl>
                                          <p:spTgt spid="1617931"/>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1617923"/>
                                        </p:tgtEl>
                                        <p:attrNameLst>
                                          <p:attrName>style.visibility</p:attrName>
                                        </p:attrNameLst>
                                      </p:cBhvr>
                                      <p:to>
                                        <p:strVal val="visible"/>
                                      </p:to>
                                    </p:set>
                                    <p:animEffect transition="in" filter="diamond(in)">
                                      <p:cBhvr>
                                        <p:cTn id="27" dur="1000"/>
                                        <p:tgtEl>
                                          <p:spTgt spid="161792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1617933"/>
                                        </p:tgtEl>
                                        <p:attrNameLst>
                                          <p:attrName>style.visibility</p:attrName>
                                        </p:attrNameLst>
                                      </p:cBhvr>
                                      <p:to>
                                        <p:strVal val="visible"/>
                                      </p:to>
                                    </p:set>
                                    <p:anim calcmode="lin" valueType="num">
                                      <p:cBhvr additive="base">
                                        <p:cTn id="32" dur="1000" fill="hold"/>
                                        <p:tgtEl>
                                          <p:spTgt spid="1617933"/>
                                        </p:tgtEl>
                                        <p:attrNameLst>
                                          <p:attrName>ppt_x</p:attrName>
                                        </p:attrNameLst>
                                      </p:cBhvr>
                                      <p:tavLst>
                                        <p:tav tm="0">
                                          <p:val>
                                            <p:strVal val="1+#ppt_w/2"/>
                                          </p:val>
                                        </p:tav>
                                        <p:tav tm="100000">
                                          <p:val>
                                            <p:strVal val="#ppt_x"/>
                                          </p:val>
                                        </p:tav>
                                      </p:tavLst>
                                    </p:anim>
                                    <p:anim calcmode="lin" valueType="num">
                                      <p:cBhvr additive="base">
                                        <p:cTn id="33" dur="1000" fill="hold"/>
                                        <p:tgtEl>
                                          <p:spTgt spid="16179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23" grpId="0" animBg="1"/>
      <p:bldP spid="1617929" grpId="0" animBg="1"/>
      <p:bldP spid="1617930" grpId="0" animBg="1"/>
      <p:bldP spid="1617931" grpId="0" animBg="1"/>
      <p:bldP spid="1617932" grpId="0" animBg="1"/>
      <p:bldP spid="161793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A4EF976-B6D2-49B6-9B9D-F05DD1AF3363}" type="slidenum">
              <a:rPr lang="en-US" altLang="zh-CN" smtClean="0"/>
              <a:pPr/>
              <a:t>30</a:t>
            </a:fld>
            <a:endParaRPr lang="en-US" altLang="zh-CN" smtClean="0"/>
          </a:p>
        </p:txBody>
      </p:sp>
      <p:sp>
        <p:nvSpPr>
          <p:cNvPr id="51203" name="Text Box 2"/>
          <p:cNvSpPr txBox="1">
            <a:spLocks noChangeArrowheads="1"/>
          </p:cNvSpPr>
          <p:nvPr/>
        </p:nvSpPr>
        <p:spPr bwMode="auto">
          <a:xfrm>
            <a:off x="755650" y="476250"/>
            <a:ext cx="77771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a:t>（</a:t>
            </a:r>
            <a:r>
              <a:rPr lang="en-US" altLang="zh-CN" sz="2800"/>
              <a:t>2</a:t>
            </a:r>
            <a:r>
              <a:rPr lang="zh-CN" altLang="en-US" sz="2800"/>
              <a:t>）</a:t>
            </a:r>
            <a:r>
              <a:rPr lang="en-US" altLang="zh-CN" sz="2800"/>
              <a:t>1</a:t>
            </a:r>
            <a:r>
              <a:rPr lang="zh-CN" altLang="en-US" sz="2800"/>
              <a:t>，</a:t>
            </a:r>
            <a:r>
              <a:rPr lang="en-US" altLang="zh-CN" sz="2800"/>
              <a:t>10</a:t>
            </a:r>
            <a:r>
              <a:rPr lang="zh-CN" altLang="en-US" sz="2800"/>
              <a:t>－邻二氮杂菲</a:t>
            </a:r>
          </a:p>
        </p:txBody>
      </p:sp>
      <p:graphicFrame>
        <p:nvGraphicFramePr>
          <p:cNvPr id="51204" name="Object 4"/>
          <p:cNvGraphicFramePr>
            <a:graphicFrameLocks noChangeAspect="1"/>
          </p:cNvGraphicFramePr>
          <p:nvPr/>
        </p:nvGraphicFramePr>
        <p:xfrm>
          <a:off x="827088" y="2133600"/>
          <a:ext cx="7561262" cy="1693863"/>
        </p:xfrm>
        <a:graphic>
          <a:graphicData uri="http://schemas.openxmlformats.org/presentationml/2006/ole">
            <mc:AlternateContent xmlns:mc="http://schemas.openxmlformats.org/markup-compatibility/2006">
              <mc:Choice xmlns:v="urn:schemas-microsoft-com:vml" Requires="v">
                <p:oleObj spid="_x0000_s49158" name="Document" r:id="rId3" imgW="3914775" imgH="876300" progId="ChemWindow.Document">
                  <p:embed/>
                </p:oleObj>
              </mc:Choice>
              <mc:Fallback>
                <p:oleObj name="Document" r:id="rId3" imgW="3914775" imgH="876300" progId="ChemWindow.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133600"/>
                        <a:ext cx="7561262" cy="169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20846550"/>
      </p:ext>
    </p:extLst>
  </p:cSld>
  <p:clrMapOvr>
    <a:masterClrMapping/>
  </p:clrMapOvr>
  <p:transition>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DD805C6-95EE-4228-9382-C105F4DFA3F0}" type="slidenum">
              <a:rPr lang="en-US" altLang="zh-CN" smtClean="0"/>
              <a:pPr/>
              <a:t>31</a:t>
            </a:fld>
            <a:endParaRPr lang="en-US" altLang="zh-CN" smtClean="0"/>
          </a:p>
        </p:txBody>
      </p:sp>
      <p:sp>
        <p:nvSpPr>
          <p:cNvPr id="52227" name="Text Box 2"/>
          <p:cNvSpPr txBox="1">
            <a:spLocks noChangeArrowheads="1"/>
          </p:cNvSpPr>
          <p:nvPr/>
        </p:nvSpPr>
        <p:spPr bwMode="auto">
          <a:xfrm>
            <a:off x="755650" y="668338"/>
            <a:ext cx="77041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en-US" altLang="zh-CN" sz="3200">
                <a:solidFill>
                  <a:srgbClr val="F46300"/>
                </a:solidFill>
                <a:latin typeface="黑体" panose="02010609060101010101" pitchFamily="49" charset="-122"/>
                <a:ea typeface="黑体" panose="02010609060101010101" pitchFamily="49" charset="-122"/>
              </a:rPr>
              <a:t>        </a:t>
            </a:r>
            <a:r>
              <a:rPr lang="zh-CN" altLang="en-US" sz="3200">
                <a:solidFill>
                  <a:srgbClr val="F46300"/>
                </a:solidFill>
                <a:latin typeface="黑体" panose="02010609060101010101" pitchFamily="49" charset="-122"/>
                <a:ea typeface="黑体" panose="02010609060101010101" pitchFamily="49" charset="-122"/>
              </a:rPr>
              <a:t>沉淀分离常用有机试剂</a:t>
            </a:r>
          </a:p>
        </p:txBody>
      </p:sp>
      <p:graphicFrame>
        <p:nvGraphicFramePr>
          <p:cNvPr id="101486" name="Group 110"/>
          <p:cNvGraphicFramePr>
            <a:graphicFrameLocks noGrp="1"/>
          </p:cNvGraphicFramePr>
          <p:nvPr/>
        </p:nvGraphicFramePr>
        <p:xfrm>
          <a:off x="323850" y="1557338"/>
          <a:ext cx="8497888" cy="4425950"/>
        </p:xfrm>
        <a:graphic>
          <a:graphicData uri="http://schemas.openxmlformats.org/drawingml/2006/table">
            <a:tbl>
              <a:tblPr/>
              <a:tblGrid>
                <a:gridCol w="1255713"/>
                <a:gridCol w="1774825"/>
                <a:gridCol w="2733675"/>
                <a:gridCol w="2733675"/>
              </a:tblGrid>
              <a:tr h="365781">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沉淀剂</a:t>
                      </a:r>
                    </a:p>
                  </a:txBody>
                  <a:tcPr marT="45723" marB="4572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沉淀条件</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沉淀元素</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溶液中不沉淀的元素</a:t>
                      </a: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7924">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吡啶</a:t>
                      </a:r>
                      <a:endParaRPr kumimoji="0" lang="zh-CN" altLang="en-US" sz="16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T="45723" marB="4572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pH6.5</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Fe,Al,Cr,Ti,Zr,V,Th,Ga,In</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Mn,Cu,Ni,Co,Zn,Cd,Ca,Sr,</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Ba,Mg</a:t>
                      </a: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7924">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丁二酮肟</a:t>
                      </a:r>
                    </a:p>
                  </a:txBody>
                  <a:tcPr marT="45723" marB="4572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酒石酸铵溶液</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Be,Fe,Ni,Pd,Pt</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2+</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Al,As,Sb,Cd,Cr,Co,Cu,Fe,</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Pb,Mn,Mo,Sn,Zn</a:t>
                      </a: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20549">
                <a:tc rowSpan="2">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8-</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羟基喹啉</a:t>
                      </a:r>
                    </a:p>
                  </a:txBody>
                  <a:tcPr marT="45723" marB="4572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乙酸铵溶液</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Al,Bi,Cr,Cu,Co,Ga,In,Fe,</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Hg,Mo,Ni,Nb,Pd,Ag,Ta,Th,</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Ti,W,U,Zn,Zr</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Sb</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5+</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,As,Ge,Ce,Pt,Se,Te</a:t>
                      </a: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20549">
                <a:tc vMerge="1">
                  <a:txBody>
                    <a:bodyPr/>
                    <a:lstStyle/>
                    <a:p>
                      <a:endParaRPr lang="zh-CN" altLang="en-US"/>
                    </a:p>
                  </a:txBody>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氨性溶液</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pH7.5</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Al,Be,Bi,Cd,Ce,Cu,Ga,In,</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Fe,Mg,Mn,Hg,Nb,Pd,Sc,Ta,</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Th,Ti,U,Zn,Zr,RE</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Cr,Au</a:t>
                      </a: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7924">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铜铁试剂</a:t>
                      </a:r>
                    </a:p>
                  </a:txBody>
                  <a:tcPr marT="45723" marB="4572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强酸性溶液</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％矿物胶</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W,Fe,Ti,V,Zr,Bi,Mo,Nb,Ta,</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Sn,U,Pd</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K,Na,Ca,Sr,Ba,Al,As,Co,Cu,</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Mn,Ni,P,U(</a:t>
                      </a:r>
                      <a:r>
                        <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VI</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),Mg</a:t>
                      </a: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99">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zh-CN" altLang="en-US"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苯胂酸</a:t>
                      </a:r>
                      <a:endParaRPr kumimoji="0" lang="zh-CN" altLang="en-US" sz="16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T="45723" marB="4572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1mol/L HCl</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Zr</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Al,Be,Bi,Cu,Fe,Mn,Ni,Zn,RE</a:t>
                      </a: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900938848"/>
      </p:ext>
    </p:extLst>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08103DC-CE2A-4B78-A727-B335BEFA8F57}" type="slidenum">
              <a:rPr lang="en-US" altLang="zh-CN" sz="1400" smtClean="0"/>
              <a:pPr>
                <a:spcBef>
                  <a:spcPct val="0"/>
                </a:spcBef>
                <a:buFontTx/>
                <a:buNone/>
              </a:pPr>
              <a:t>32</a:t>
            </a:fld>
            <a:endParaRPr lang="en-US" altLang="zh-CN" sz="1400" smtClean="0"/>
          </a:p>
        </p:txBody>
      </p:sp>
      <p:sp>
        <p:nvSpPr>
          <p:cNvPr id="2" name="TextBox 1"/>
          <p:cNvSpPr txBox="1"/>
          <p:nvPr/>
        </p:nvSpPr>
        <p:spPr>
          <a:xfrm>
            <a:off x="228600" y="609600"/>
            <a:ext cx="4343400" cy="584200"/>
          </a:xfrm>
          <a:prstGeom prst="rect">
            <a:avLst/>
          </a:prstGeom>
          <a:noFill/>
        </p:spPr>
        <p:txBody>
          <a:bodyPr>
            <a:spAutoFit/>
          </a:bodyPr>
          <a:lstStyle/>
          <a:p>
            <a:pPr eaLnBrk="1" hangingPunct="1">
              <a:defRPr/>
            </a:pPr>
            <a:r>
              <a:rPr lang="zh-CN" altLang="en-US" sz="3200" b="1" dirty="0" smtClean="0">
                <a:solidFill>
                  <a:srgbClr val="FF0000"/>
                </a:solidFill>
                <a:latin typeface="+mn-ea"/>
              </a:rPr>
              <a:t>共</a:t>
            </a:r>
            <a:r>
              <a:rPr lang="zh-CN" altLang="en-US" sz="3200" b="1" dirty="0" smtClean="0">
                <a:solidFill>
                  <a:srgbClr val="FF0000"/>
                </a:solidFill>
              </a:rPr>
              <a:t>沉淀</a:t>
            </a:r>
            <a:r>
              <a:rPr lang="zh-CN" altLang="en-US" sz="3200" b="1" dirty="0">
                <a:solidFill>
                  <a:srgbClr val="FF0000"/>
                </a:solidFill>
              </a:rPr>
              <a:t>分离法</a:t>
            </a:r>
            <a:endParaRPr lang="zh-CN" altLang="en-US" sz="3200" b="1" dirty="0">
              <a:solidFill>
                <a:srgbClr val="FF0000"/>
              </a:solidFill>
              <a:latin typeface="+mn-ea"/>
            </a:endParaRPr>
          </a:p>
        </p:txBody>
      </p:sp>
      <p:sp>
        <p:nvSpPr>
          <p:cNvPr id="9" name="TextBox 2"/>
          <p:cNvSpPr txBox="1">
            <a:spLocks noChangeArrowheads="1"/>
          </p:cNvSpPr>
          <p:nvPr/>
        </p:nvSpPr>
        <p:spPr bwMode="auto">
          <a:xfrm>
            <a:off x="228600" y="1219200"/>
            <a:ext cx="25908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(1)</a:t>
            </a:r>
            <a:r>
              <a:rPr lang="zh-CN" altLang="en-US" sz="2800" b="1" dirty="0" smtClean="0">
                <a:solidFill>
                  <a:srgbClr val="0000FF"/>
                </a:solidFill>
                <a:latin typeface="+mn-ea"/>
                <a:ea typeface="+mn-ea"/>
              </a:rPr>
              <a:t>方法要点</a:t>
            </a:r>
          </a:p>
        </p:txBody>
      </p:sp>
      <p:sp>
        <p:nvSpPr>
          <p:cNvPr id="44038" name="TextBox 2"/>
          <p:cNvSpPr txBox="1">
            <a:spLocks noChangeArrowheads="1"/>
          </p:cNvSpPr>
          <p:nvPr/>
        </p:nvSpPr>
        <p:spPr bwMode="auto">
          <a:xfrm>
            <a:off x="304800" y="1981200"/>
            <a:ext cx="8610600"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ts val="600"/>
              </a:spcBef>
              <a:buFontTx/>
              <a:buNone/>
            </a:pPr>
            <a:r>
              <a:rPr lang="zh-CN" altLang="en-US" sz="2800" b="1"/>
              <a:t>      加入某种离子与沉淀剂生成沉淀作为载体（沉淀剂），将痕量组分定量地沉淀下来，然后将沉淀分离（溶解在少量溶剂中、灼烧等方法），以达到分离和富集的目的。</a:t>
            </a:r>
          </a:p>
          <a:p>
            <a:pPr algn="just" eaLnBrk="1" hangingPunct="1">
              <a:lnSpc>
                <a:spcPct val="120000"/>
              </a:lnSpc>
              <a:spcBef>
                <a:spcPts val="600"/>
              </a:spcBef>
              <a:buFontTx/>
              <a:buNone/>
            </a:pPr>
            <a:r>
              <a:rPr lang="zh-CN" altLang="en-US" sz="2800" b="1">
                <a:solidFill>
                  <a:srgbClr val="0000FF"/>
                </a:solidFill>
              </a:rPr>
              <a:t>对沉淀剂的要求</a:t>
            </a:r>
            <a:r>
              <a:rPr lang="zh-CN" altLang="en-US" sz="2800" b="1"/>
              <a:t>：</a:t>
            </a:r>
          </a:p>
          <a:p>
            <a:pPr algn="just" eaLnBrk="1" hangingPunct="1">
              <a:lnSpc>
                <a:spcPct val="120000"/>
              </a:lnSpc>
              <a:spcBef>
                <a:spcPts val="600"/>
              </a:spcBef>
              <a:buFontTx/>
              <a:buNone/>
            </a:pPr>
            <a:r>
              <a:rPr lang="zh-CN" altLang="en-US" sz="2800" b="1"/>
              <a:t>     要求对欲富集的痕量组分回收率高；</a:t>
            </a:r>
          </a:p>
          <a:p>
            <a:pPr algn="just" eaLnBrk="1" hangingPunct="1">
              <a:lnSpc>
                <a:spcPct val="120000"/>
              </a:lnSpc>
              <a:spcBef>
                <a:spcPts val="600"/>
              </a:spcBef>
              <a:buFontTx/>
              <a:buNone/>
            </a:pPr>
            <a:r>
              <a:rPr lang="zh-CN" altLang="en-US" sz="2800" b="1"/>
              <a:t>     要求共沉淀剂不干扰待富集组分的测定。</a:t>
            </a:r>
          </a:p>
        </p:txBody>
      </p:sp>
    </p:spTree>
    <p:extLst>
      <p:ext uri="{BB962C8B-B14F-4D97-AF65-F5344CB8AC3E}">
        <p14:creationId xmlns:p14="http://schemas.microsoft.com/office/powerpoint/2010/main" val="35756689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lide(fromBottom)">
                                      <p:cBhvr>
                                        <p:cTn id="13" dur="500"/>
                                        <p:tgtEl>
                                          <p:spTgt spid="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44038">
                                            <p:txEl>
                                              <p:pRg st="0" end="0"/>
                                            </p:txEl>
                                          </p:spTgt>
                                        </p:tgtEl>
                                        <p:attrNameLst>
                                          <p:attrName>style.visibility</p:attrName>
                                        </p:attrNameLst>
                                      </p:cBhvr>
                                      <p:to>
                                        <p:strVal val="visible"/>
                                      </p:to>
                                    </p:set>
                                    <p:animEffect transition="in" filter="slide(fromBottom)">
                                      <p:cBhvr>
                                        <p:cTn id="18" dur="500"/>
                                        <p:tgtEl>
                                          <p:spTgt spid="44038">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44038">
                                            <p:txEl>
                                              <p:pRg st="1" end="1"/>
                                            </p:txEl>
                                          </p:spTgt>
                                        </p:tgtEl>
                                        <p:attrNameLst>
                                          <p:attrName>style.visibility</p:attrName>
                                        </p:attrNameLst>
                                      </p:cBhvr>
                                      <p:to>
                                        <p:strVal val="visible"/>
                                      </p:to>
                                    </p:set>
                                    <p:animEffect transition="in" filter="slide(fromBottom)">
                                      <p:cBhvr>
                                        <p:cTn id="23" dur="500"/>
                                        <p:tgtEl>
                                          <p:spTgt spid="44038">
                                            <p:txEl>
                                              <p:pRg st="1" end="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44038">
                                            <p:txEl>
                                              <p:pRg st="2" end="2"/>
                                            </p:txEl>
                                          </p:spTgt>
                                        </p:tgtEl>
                                        <p:attrNameLst>
                                          <p:attrName>style.visibility</p:attrName>
                                        </p:attrNameLst>
                                      </p:cBhvr>
                                      <p:to>
                                        <p:strVal val="visible"/>
                                      </p:to>
                                    </p:set>
                                    <p:animEffect transition="in" filter="slide(fromBottom)">
                                      <p:cBhvr>
                                        <p:cTn id="28" dur="500"/>
                                        <p:tgtEl>
                                          <p:spTgt spid="44038">
                                            <p:txEl>
                                              <p:pRg st="2" end="2"/>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44038">
                                            <p:txEl>
                                              <p:pRg st="3" end="3"/>
                                            </p:txEl>
                                          </p:spTgt>
                                        </p:tgtEl>
                                        <p:attrNameLst>
                                          <p:attrName>style.visibility</p:attrName>
                                        </p:attrNameLst>
                                      </p:cBhvr>
                                      <p:to>
                                        <p:strVal val="visible"/>
                                      </p:to>
                                    </p:set>
                                    <p:animEffect transition="in" filter="slide(fromBottom)">
                                      <p:cBhvr>
                                        <p:cTn id="33" dur="500"/>
                                        <p:tgtEl>
                                          <p:spTgt spid="4403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44038"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1524000" y="304800"/>
            <a:ext cx="5105400" cy="1325563"/>
          </a:xfrm>
        </p:spPr>
        <p:txBody>
          <a:bodyPr/>
          <a:lstStyle/>
          <a:p>
            <a:r>
              <a:rPr lang="zh-CN" altLang="en-US" smtClean="0"/>
              <a:t>什么是共沉淀？                   </a:t>
            </a:r>
          </a:p>
        </p:txBody>
      </p:sp>
      <p:sp>
        <p:nvSpPr>
          <p:cNvPr id="5123" name="Rectangle 3"/>
          <p:cNvSpPr>
            <a:spLocks noGrp="1" noChangeArrowheads="1"/>
          </p:cNvSpPr>
          <p:nvPr>
            <p:ph type="body" idx="4294967295"/>
          </p:nvPr>
        </p:nvSpPr>
        <p:spPr>
          <a:xfrm>
            <a:off x="838200" y="4267200"/>
            <a:ext cx="7848600" cy="1905000"/>
          </a:xfrm>
        </p:spPr>
        <p:txBody>
          <a:bodyPr/>
          <a:lstStyle/>
          <a:p>
            <a:pPr>
              <a:lnSpc>
                <a:spcPct val="90000"/>
              </a:lnSpc>
              <a:buFont typeface="Wingdings" panose="05000000000000000000" pitchFamily="2" charset="2"/>
              <a:buNone/>
            </a:pPr>
            <a:endParaRPr lang="en-US" altLang="zh-CN" sz="2800" smtClean="0">
              <a:ea typeface="楷体_GB2312" pitchFamily="49" charset="-122"/>
            </a:endParaRPr>
          </a:p>
          <a:p>
            <a:pPr>
              <a:lnSpc>
                <a:spcPct val="90000"/>
              </a:lnSpc>
            </a:pPr>
            <a:r>
              <a:rPr lang="zh-CN" altLang="en-US" sz="2800" smtClean="0">
                <a:ea typeface="楷体_GB2312" pitchFamily="49" charset="-122"/>
              </a:rPr>
              <a:t>但是，正是利用共沉淀剂对某些微痕量组分的定量沉淀能力，产生了在分离和富集上有广泛应用的   </a:t>
            </a:r>
            <a:r>
              <a:rPr lang="zh-CN" altLang="en-US" sz="4000" smtClean="0">
                <a:solidFill>
                  <a:srgbClr val="0099FF"/>
                </a:solidFill>
                <a:ea typeface="楷体_GB2312" pitchFamily="49" charset="-122"/>
              </a:rPr>
              <a:t>共沉淀分离法</a:t>
            </a:r>
            <a:r>
              <a:rPr lang="zh-CN" altLang="en-US" sz="2800" smtClean="0">
                <a:ea typeface="楷体_GB2312" pitchFamily="49" charset="-122"/>
              </a:rPr>
              <a:t>。</a:t>
            </a:r>
          </a:p>
        </p:txBody>
      </p:sp>
      <p:sp>
        <p:nvSpPr>
          <p:cNvPr id="5127" name="Text Box 7"/>
          <p:cNvSpPr txBox="1">
            <a:spLocks noChangeArrowheads="1"/>
          </p:cNvSpPr>
          <p:nvPr/>
        </p:nvSpPr>
        <p:spPr bwMode="auto">
          <a:xfrm>
            <a:off x="609600" y="2057400"/>
            <a:ext cx="80010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a:t>当沉淀从溶液中析出时，溶液中的某些原本可溶的组分被沉淀载带而混杂于沉淀中，这种现象称为共沉淀现象。</a:t>
            </a:r>
          </a:p>
        </p:txBody>
      </p:sp>
      <p:sp>
        <p:nvSpPr>
          <p:cNvPr id="5129" name="Text Box 9"/>
          <p:cNvSpPr txBox="1">
            <a:spLocks noChangeArrowheads="1"/>
          </p:cNvSpPr>
          <p:nvPr/>
        </p:nvSpPr>
        <p:spPr bwMode="auto">
          <a:xfrm>
            <a:off x="685800" y="3733800"/>
            <a:ext cx="7162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共沉淀现象常使沉淀被污染，是重量分析中误差的主要来源</a:t>
            </a:r>
          </a:p>
        </p:txBody>
      </p:sp>
    </p:spTree>
    <p:extLst>
      <p:ext uri="{BB962C8B-B14F-4D97-AF65-F5344CB8AC3E}">
        <p14:creationId xmlns:p14="http://schemas.microsoft.com/office/powerpoint/2010/main" val="13442252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27"/>
                                        </p:tgtEl>
                                        <p:attrNameLst>
                                          <p:attrName>style.visibility</p:attrName>
                                        </p:attrNameLst>
                                      </p:cBhvr>
                                      <p:to>
                                        <p:strVal val="visible"/>
                                      </p:to>
                                    </p:set>
                                    <p:animEffect transition="in" filter="dissolve">
                                      <p:cBhvr>
                                        <p:cTn id="7" dur="500"/>
                                        <p:tgtEl>
                                          <p:spTgt spid="51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29"/>
                                        </p:tgtEl>
                                        <p:attrNameLst>
                                          <p:attrName>style.visibility</p:attrName>
                                        </p:attrNameLst>
                                      </p:cBhvr>
                                      <p:to>
                                        <p:strVal val="visible"/>
                                      </p:to>
                                    </p:set>
                                    <p:animEffect transition="in" filter="dissolve">
                                      <p:cBhvr>
                                        <p:cTn id="12" dur="500"/>
                                        <p:tgtEl>
                                          <p:spTgt spid="51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123">
                                            <p:txEl>
                                              <p:pRg st="1" end="1"/>
                                            </p:txEl>
                                          </p:spTgt>
                                        </p:tgtEl>
                                        <p:attrNameLst>
                                          <p:attrName>style.visibility</p:attrName>
                                        </p:attrNameLst>
                                      </p:cBhvr>
                                      <p:to>
                                        <p:strVal val="visible"/>
                                      </p:to>
                                    </p:set>
                                    <p:animEffect transition="in" filter="dissolve">
                                      <p:cBhvr>
                                        <p:cTn id="17" dur="500"/>
                                        <p:tgtEl>
                                          <p:spTgt spid="51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autoUpdateAnimBg="0"/>
      <p:bldP spid="5127" grpId="0" autoUpdateAnimBg="0"/>
      <p:bldP spid="5129"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9" name="Rectangle 9"/>
          <p:cNvSpPr>
            <a:spLocks noGrp="1" noChangeArrowheads="1"/>
          </p:cNvSpPr>
          <p:nvPr>
            <p:ph type="body" idx="1"/>
          </p:nvPr>
        </p:nvSpPr>
        <p:spPr>
          <a:xfrm>
            <a:off x="1182688" y="2849563"/>
            <a:ext cx="7412037" cy="3048000"/>
          </a:xfrm>
        </p:spPr>
        <p:txBody>
          <a:bodyPr/>
          <a:lstStyle/>
          <a:p>
            <a:r>
              <a:rPr lang="zh-CN" altLang="en-US" sz="2800" smtClean="0">
                <a:ea typeface="楷体_GB2312" pitchFamily="49" charset="-122"/>
              </a:rPr>
              <a:t>良好的选择性</a:t>
            </a:r>
          </a:p>
          <a:p>
            <a:r>
              <a:rPr lang="zh-CN" altLang="en-US" sz="2800" smtClean="0">
                <a:ea typeface="楷体_GB2312" pitchFamily="49" charset="-122"/>
              </a:rPr>
              <a:t>定量性，能定量沉淀微痕量物质</a:t>
            </a:r>
          </a:p>
          <a:p>
            <a:r>
              <a:rPr lang="zh-CN" altLang="en-US" sz="2800" smtClean="0">
                <a:ea typeface="楷体_GB2312" pitchFamily="49" charset="-122"/>
              </a:rPr>
              <a:t>不干扰测定（或者至少易被除去或掩蔽）</a:t>
            </a:r>
          </a:p>
          <a:p>
            <a:r>
              <a:rPr lang="zh-CN" altLang="en-US" sz="2800" smtClean="0">
                <a:ea typeface="楷体_GB2312" pitchFamily="49" charset="-122"/>
              </a:rPr>
              <a:t>便于与母液分离，易洗涤和过滤</a:t>
            </a:r>
          </a:p>
          <a:p>
            <a:r>
              <a:rPr lang="zh-CN" altLang="en-US" sz="2800" smtClean="0">
                <a:ea typeface="楷体_GB2312" pitchFamily="49" charset="-122"/>
              </a:rPr>
              <a:t>共沉淀效率高</a:t>
            </a:r>
          </a:p>
        </p:txBody>
      </p:sp>
      <p:sp>
        <p:nvSpPr>
          <p:cNvPr id="55299" name="Text Box 10"/>
          <p:cNvSpPr txBox="1">
            <a:spLocks noChangeArrowheads="1"/>
          </p:cNvSpPr>
          <p:nvPr/>
        </p:nvSpPr>
        <p:spPr bwMode="auto">
          <a:xfrm>
            <a:off x="1219200" y="2133600"/>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应具有以下特点：</a:t>
            </a:r>
          </a:p>
        </p:txBody>
      </p:sp>
      <p:sp>
        <p:nvSpPr>
          <p:cNvPr id="55300" name="Text Box 11"/>
          <p:cNvSpPr txBox="1">
            <a:spLocks noChangeArrowheads="1"/>
          </p:cNvSpPr>
          <p:nvPr/>
        </p:nvSpPr>
        <p:spPr bwMode="auto">
          <a:xfrm>
            <a:off x="457200" y="609600"/>
            <a:ext cx="83058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chemeClr val="tx2"/>
                </a:solidFill>
              </a:rPr>
              <a:t>共沉淀分离法中所使用的常量沉淀物质叫做载体（也称共沉淀剂）</a:t>
            </a:r>
            <a:br>
              <a:rPr lang="zh-CN" altLang="en-US" sz="2800">
                <a:solidFill>
                  <a:schemeClr val="tx2"/>
                </a:solidFill>
              </a:rPr>
            </a:br>
            <a:endParaRPr lang="zh-CN" altLang="en-US" sz="2800">
              <a:solidFill>
                <a:schemeClr val="tx2"/>
              </a:solidFill>
            </a:endParaRPr>
          </a:p>
        </p:txBody>
      </p:sp>
    </p:spTree>
    <p:extLst>
      <p:ext uri="{BB962C8B-B14F-4D97-AF65-F5344CB8AC3E}">
        <p14:creationId xmlns:p14="http://schemas.microsoft.com/office/powerpoint/2010/main" val="18460890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49">
                                            <p:txEl>
                                              <p:pRg st="0" end="0"/>
                                            </p:txEl>
                                          </p:spTgt>
                                        </p:tgtEl>
                                        <p:attrNameLst>
                                          <p:attrName>style.visibility</p:attrName>
                                        </p:attrNameLst>
                                      </p:cBhvr>
                                      <p:to>
                                        <p:strVal val="visible"/>
                                      </p:to>
                                    </p:set>
                                    <p:animEffect transition="in" filter="dissolve">
                                      <p:cBhvr>
                                        <p:cTn id="7" dur="500"/>
                                        <p:tgtEl>
                                          <p:spTgt spid="1024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249">
                                            <p:txEl>
                                              <p:pRg st="1" end="1"/>
                                            </p:txEl>
                                          </p:spTgt>
                                        </p:tgtEl>
                                        <p:attrNameLst>
                                          <p:attrName>style.visibility</p:attrName>
                                        </p:attrNameLst>
                                      </p:cBhvr>
                                      <p:to>
                                        <p:strVal val="visible"/>
                                      </p:to>
                                    </p:set>
                                    <p:animEffect transition="in" filter="dissolve">
                                      <p:cBhvr>
                                        <p:cTn id="12" dur="500"/>
                                        <p:tgtEl>
                                          <p:spTgt spid="1024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249">
                                            <p:txEl>
                                              <p:pRg st="2" end="2"/>
                                            </p:txEl>
                                          </p:spTgt>
                                        </p:tgtEl>
                                        <p:attrNameLst>
                                          <p:attrName>style.visibility</p:attrName>
                                        </p:attrNameLst>
                                      </p:cBhvr>
                                      <p:to>
                                        <p:strVal val="visible"/>
                                      </p:to>
                                    </p:set>
                                    <p:animEffect transition="in" filter="dissolve">
                                      <p:cBhvr>
                                        <p:cTn id="17" dur="500"/>
                                        <p:tgtEl>
                                          <p:spTgt spid="1024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249">
                                            <p:txEl>
                                              <p:pRg st="3" end="3"/>
                                            </p:txEl>
                                          </p:spTgt>
                                        </p:tgtEl>
                                        <p:attrNameLst>
                                          <p:attrName>style.visibility</p:attrName>
                                        </p:attrNameLst>
                                      </p:cBhvr>
                                      <p:to>
                                        <p:strVal val="visible"/>
                                      </p:to>
                                    </p:set>
                                    <p:animEffect transition="in" filter="dissolve">
                                      <p:cBhvr>
                                        <p:cTn id="22" dur="500"/>
                                        <p:tgtEl>
                                          <p:spTgt spid="1024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249">
                                            <p:txEl>
                                              <p:pRg st="4" end="4"/>
                                            </p:txEl>
                                          </p:spTgt>
                                        </p:tgtEl>
                                        <p:attrNameLst>
                                          <p:attrName>style.visibility</p:attrName>
                                        </p:attrNameLst>
                                      </p:cBhvr>
                                      <p:to>
                                        <p:strVal val="visible"/>
                                      </p:to>
                                    </p:set>
                                    <p:animEffect transition="in" filter="dissolve">
                                      <p:cBhvr>
                                        <p:cTn id="27" dur="500"/>
                                        <p:tgtEl>
                                          <p:spTgt spid="102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9"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E501C54-9394-4545-A472-185DFEE3E70F}" type="slidenum">
              <a:rPr lang="en-US" altLang="zh-CN" sz="1400" smtClean="0"/>
              <a:pPr>
                <a:spcBef>
                  <a:spcPct val="0"/>
                </a:spcBef>
                <a:buFontTx/>
                <a:buNone/>
              </a:pPr>
              <a:t>35</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latin typeface="+mn-ea"/>
              </a:rPr>
              <a:t>共</a:t>
            </a:r>
            <a:r>
              <a:rPr lang="zh-CN" altLang="en-US" sz="3200" b="1" dirty="0" smtClean="0">
                <a:solidFill>
                  <a:srgbClr val="FF0000"/>
                </a:solidFill>
              </a:rPr>
              <a:t>沉淀</a:t>
            </a:r>
            <a:r>
              <a:rPr lang="zh-CN" altLang="en-US" sz="3200" b="1" dirty="0">
                <a:solidFill>
                  <a:srgbClr val="FF0000"/>
                </a:solidFill>
              </a:rPr>
              <a:t>分离法</a:t>
            </a:r>
            <a:endParaRPr lang="zh-CN" altLang="en-US" sz="3200" b="1" dirty="0">
              <a:solidFill>
                <a:srgbClr val="FF0000"/>
              </a:solidFill>
              <a:latin typeface="+mn-ea"/>
            </a:endParaRPr>
          </a:p>
        </p:txBody>
      </p:sp>
      <p:sp>
        <p:nvSpPr>
          <p:cNvPr id="9" name="TextBox 2"/>
          <p:cNvSpPr txBox="1">
            <a:spLocks noChangeArrowheads="1"/>
          </p:cNvSpPr>
          <p:nvPr/>
        </p:nvSpPr>
        <p:spPr bwMode="auto">
          <a:xfrm>
            <a:off x="228600" y="1231900"/>
            <a:ext cx="34290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(2)</a:t>
            </a:r>
            <a:r>
              <a:rPr lang="zh-CN" altLang="en-US" sz="2800" b="1" dirty="0" smtClean="0">
                <a:solidFill>
                  <a:srgbClr val="0000FF"/>
                </a:solidFill>
              </a:rPr>
              <a:t>无机共沉淀剂</a:t>
            </a:r>
            <a:endParaRPr lang="zh-CN" altLang="en-US" sz="2800" b="1" dirty="0" smtClean="0">
              <a:solidFill>
                <a:srgbClr val="0000FF"/>
              </a:solidFill>
              <a:latin typeface="+mn-ea"/>
              <a:ea typeface="+mn-ea"/>
            </a:endParaRPr>
          </a:p>
        </p:txBody>
      </p:sp>
      <p:graphicFrame>
        <p:nvGraphicFramePr>
          <p:cNvPr id="8194" name="对象 2"/>
          <p:cNvGraphicFramePr>
            <a:graphicFrameLocks noChangeAspect="1"/>
          </p:cNvGraphicFramePr>
          <p:nvPr/>
        </p:nvGraphicFramePr>
        <p:xfrm>
          <a:off x="228600" y="1524000"/>
          <a:ext cx="8591550" cy="5172075"/>
        </p:xfrm>
        <a:graphic>
          <a:graphicData uri="http://schemas.openxmlformats.org/presentationml/2006/ole">
            <mc:AlternateContent xmlns:mc="http://schemas.openxmlformats.org/markup-compatibility/2006">
              <mc:Choice xmlns:v="urn:schemas-microsoft-com:vml" Requires="v">
                <p:oleObj spid="_x0000_s50182" name="Document" r:id="rId3" imgW="5224867" imgH="3294102" progId="Word.Document.8">
                  <p:embed/>
                </p:oleObj>
              </mc:Choice>
              <mc:Fallback>
                <p:oleObj name="Document" r:id="rId3" imgW="5224867" imgH="3294102"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524000"/>
                        <a:ext cx="8591550"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935905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blinds(horizontal)">
                                      <p:cBhvr>
                                        <p:cTn id="12"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E386F97-80CC-4577-8059-0B617AAEACE4}" type="slidenum">
              <a:rPr lang="en-US" altLang="zh-CN" sz="1400" smtClean="0"/>
              <a:pPr>
                <a:spcBef>
                  <a:spcPct val="0"/>
                </a:spcBef>
                <a:buFontTx/>
                <a:buNone/>
              </a:pPr>
              <a:t>36</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latin typeface="+mn-ea"/>
              </a:rPr>
              <a:t>共</a:t>
            </a:r>
            <a:r>
              <a:rPr lang="zh-CN" altLang="en-US" sz="3200" b="1" dirty="0" smtClean="0">
                <a:solidFill>
                  <a:srgbClr val="FF0000"/>
                </a:solidFill>
              </a:rPr>
              <a:t>沉淀</a:t>
            </a:r>
            <a:r>
              <a:rPr lang="zh-CN" altLang="en-US" sz="3200" b="1" dirty="0">
                <a:solidFill>
                  <a:srgbClr val="FF0000"/>
                </a:solidFill>
              </a:rPr>
              <a:t>分离法</a:t>
            </a:r>
            <a:endParaRPr lang="zh-CN" altLang="en-US" sz="3200" b="1" dirty="0">
              <a:solidFill>
                <a:srgbClr val="FF0000"/>
              </a:solidFill>
              <a:latin typeface="+mn-ea"/>
            </a:endParaRPr>
          </a:p>
        </p:txBody>
      </p:sp>
      <p:sp>
        <p:nvSpPr>
          <p:cNvPr id="9" name="TextBox 2"/>
          <p:cNvSpPr txBox="1">
            <a:spLocks noChangeArrowheads="1"/>
          </p:cNvSpPr>
          <p:nvPr/>
        </p:nvSpPr>
        <p:spPr bwMode="auto">
          <a:xfrm>
            <a:off x="228600" y="1219200"/>
            <a:ext cx="8686800" cy="5588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(3)</a:t>
            </a:r>
            <a:r>
              <a:rPr lang="zh-CN" altLang="en-US" sz="2800" b="1" dirty="0" smtClean="0">
                <a:solidFill>
                  <a:srgbClr val="0000FF"/>
                </a:solidFill>
              </a:rPr>
              <a:t>有机共沉淀剂 </a:t>
            </a:r>
            <a:endParaRPr lang="zh-CN" altLang="en-US" sz="2800" b="1" dirty="0" smtClean="0">
              <a:solidFill>
                <a:srgbClr val="0000FF"/>
              </a:solidFill>
              <a:latin typeface="+mn-ea"/>
              <a:ea typeface="+mn-ea"/>
            </a:endParaRPr>
          </a:p>
        </p:txBody>
      </p:sp>
      <p:graphicFrame>
        <p:nvGraphicFramePr>
          <p:cNvPr id="9218" name="对象 2"/>
          <p:cNvGraphicFramePr>
            <a:graphicFrameLocks noChangeAspect="1"/>
          </p:cNvGraphicFramePr>
          <p:nvPr/>
        </p:nvGraphicFramePr>
        <p:xfrm>
          <a:off x="347663" y="1600200"/>
          <a:ext cx="8597900" cy="4821238"/>
        </p:xfrm>
        <a:graphic>
          <a:graphicData uri="http://schemas.openxmlformats.org/presentationml/2006/ole">
            <mc:AlternateContent xmlns:mc="http://schemas.openxmlformats.org/markup-compatibility/2006">
              <mc:Choice xmlns:v="urn:schemas-microsoft-com:vml" Requires="v">
                <p:oleObj spid="_x0000_s51206" name="Document" r:id="rId3" imgW="5506717" imgH="3080709" progId="Word.Document.8">
                  <p:embed/>
                </p:oleObj>
              </mc:Choice>
              <mc:Fallback>
                <p:oleObj name="Document" r:id="rId3" imgW="5506717" imgH="3080709"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663" y="1600200"/>
                        <a:ext cx="8597900" cy="482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793745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blinds(horizontal)">
                                      <p:cBhvr>
                                        <p:cTn id="12"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5" name="Rectangle 3"/>
          <p:cNvSpPr>
            <a:spLocks noGrp="1" noChangeArrowheads="1"/>
          </p:cNvSpPr>
          <p:nvPr>
            <p:ph type="body" idx="1"/>
          </p:nvPr>
        </p:nvSpPr>
        <p:spPr>
          <a:xfrm>
            <a:off x="1219200" y="2209800"/>
            <a:ext cx="7485063" cy="555625"/>
          </a:xfrm>
        </p:spPr>
        <p:txBody>
          <a:bodyPr/>
          <a:lstStyle/>
          <a:p>
            <a:r>
              <a:rPr lang="zh-CN" altLang="en-US" sz="2800" smtClean="0">
                <a:ea typeface="楷体_GB2312" pitchFamily="49" charset="-122"/>
              </a:rPr>
              <a:t>多用吸附共 沉淀对样品进行预浓集。</a:t>
            </a:r>
          </a:p>
        </p:txBody>
      </p:sp>
      <p:sp>
        <p:nvSpPr>
          <p:cNvPr id="23557" name="Oval 5"/>
          <p:cNvSpPr>
            <a:spLocks noChangeArrowheads="1"/>
          </p:cNvSpPr>
          <p:nvPr/>
        </p:nvSpPr>
        <p:spPr bwMode="auto">
          <a:xfrm>
            <a:off x="5029200" y="381000"/>
            <a:ext cx="2895600" cy="1447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372" name="Text Box 6"/>
          <p:cNvSpPr txBox="1">
            <a:spLocks noChangeArrowheads="1"/>
          </p:cNvSpPr>
          <p:nvPr/>
        </p:nvSpPr>
        <p:spPr bwMode="auto">
          <a:xfrm>
            <a:off x="304800" y="381000"/>
            <a:ext cx="5105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a:t>共沉淀分离法的应用实例：</a:t>
            </a:r>
          </a:p>
        </p:txBody>
      </p:sp>
      <p:sp>
        <p:nvSpPr>
          <p:cNvPr id="58373" name="Text Box 7"/>
          <p:cNvSpPr txBox="1">
            <a:spLocks noChangeArrowheads="1"/>
          </p:cNvSpPr>
          <p:nvPr/>
        </p:nvSpPr>
        <p:spPr bwMode="auto">
          <a:xfrm>
            <a:off x="5486400" y="838200"/>
            <a:ext cx="1981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a:t>活化分析</a:t>
            </a:r>
          </a:p>
        </p:txBody>
      </p:sp>
      <p:sp>
        <p:nvSpPr>
          <p:cNvPr id="23560" name="Text Box 8"/>
          <p:cNvSpPr txBox="1">
            <a:spLocks noChangeArrowheads="1"/>
          </p:cNvSpPr>
          <p:nvPr/>
        </p:nvSpPr>
        <p:spPr bwMode="auto">
          <a:xfrm>
            <a:off x="533400" y="2819400"/>
            <a:ext cx="7696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例如</a:t>
            </a:r>
            <a:r>
              <a:rPr lang="en-US" altLang="zh-CN" sz="2800"/>
              <a:t>: </a:t>
            </a:r>
            <a:r>
              <a:rPr lang="zh-CN" altLang="en-US" sz="2400"/>
              <a:t>用活化法分析河，海等水样中的微量元素</a:t>
            </a:r>
            <a:endParaRPr lang="zh-CN" altLang="en-US" sz="2800"/>
          </a:p>
        </p:txBody>
      </p:sp>
      <p:sp>
        <p:nvSpPr>
          <p:cNvPr id="23561" name="Text Box 9"/>
          <p:cNvSpPr txBox="1">
            <a:spLocks noChangeArrowheads="1"/>
          </p:cNvSpPr>
          <p:nvPr/>
        </p:nvSpPr>
        <p:spPr bwMode="auto">
          <a:xfrm>
            <a:off x="533400" y="3352800"/>
            <a:ext cx="7010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由于海水中各组分的含量很少，无法直接滴定测量，要先进行预浓集。具体方法如下：</a:t>
            </a:r>
          </a:p>
        </p:txBody>
      </p:sp>
      <p:sp>
        <p:nvSpPr>
          <p:cNvPr id="58376" name="Text Box 10"/>
          <p:cNvSpPr txBox="1">
            <a:spLocks noChangeArrowheads="1"/>
          </p:cNvSpPr>
          <p:nvPr/>
        </p:nvSpPr>
        <p:spPr bwMode="auto">
          <a:xfrm>
            <a:off x="457200" y="4876800"/>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a:p>
        </p:txBody>
      </p:sp>
      <p:sp>
        <p:nvSpPr>
          <p:cNvPr id="23564" name="Text Box 12"/>
          <p:cNvSpPr txBox="1">
            <a:spLocks noChangeArrowheads="1"/>
          </p:cNvSpPr>
          <p:nvPr/>
        </p:nvSpPr>
        <p:spPr bwMode="auto">
          <a:xfrm>
            <a:off x="609600" y="45720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latin typeface="楷体_GB2312" pitchFamily="49" charset="-122"/>
              </a:rPr>
              <a:t>5</a:t>
            </a:r>
            <a:r>
              <a:rPr lang="zh-CN" altLang="en-US" sz="2000">
                <a:latin typeface="楷体_GB2312" pitchFamily="49" charset="-122"/>
              </a:rPr>
              <a:t>升水样</a:t>
            </a:r>
          </a:p>
        </p:txBody>
      </p:sp>
      <p:sp>
        <p:nvSpPr>
          <p:cNvPr id="23566" name="Text Box 14"/>
          <p:cNvSpPr txBox="1">
            <a:spLocks noChangeArrowheads="1"/>
          </p:cNvSpPr>
          <p:nvPr/>
        </p:nvSpPr>
        <p:spPr bwMode="auto">
          <a:xfrm>
            <a:off x="1752600" y="4343400"/>
            <a:ext cx="195530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dirty="0"/>
              <a:t>20</a:t>
            </a:r>
            <a:r>
              <a:rPr lang="zh-CN" altLang="en-US" sz="1800" dirty="0"/>
              <a:t>毫克三价铁盐</a:t>
            </a:r>
          </a:p>
        </p:txBody>
      </p:sp>
      <p:sp>
        <p:nvSpPr>
          <p:cNvPr id="23567" name="Text Box 15"/>
          <p:cNvSpPr txBox="1">
            <a:spLocks noChangeArrowheads="1"/>
          </p:cNvSpPr>
          <p:nvPr/>
        </p:nvSpPr>
        <p:spPr bwMode="auto">
          <a:xfrm>
            <a:off x="1981200" y="48006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氨水</a:t>
            </a:r>
          </a:p>
        </p:txBody>
      </p:sp>
      <p:sp>
        <p:nvSpPr>
          <p:cNvPr id="23568" name="Text Box 16"/>
          <p:cNvSpPr txBox="1">
            <a:spLocks noChangeArrowheads="1"/>
          </p:cNvSpPr>
          <p:nvPr/>
        </p:nvSpPr>
        <p:spPr bwMode="auto">
          <a:xfrm>
            <a:off x="3276600" y="4572000"/>
            <a:ext cx="213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氢氧化铁沉淀</a:t>
            </a:r>
          </a:p>
        </p:txBody>
      </p:sp>
      <p:sp>
        <p:nvSpPr>
          <p:cNvPr id="23569" name="Text Box 17"/>
          <p:cNvSpPr txBox="1">
            <a:spLocks noChangeArrowheads="1"/>
          </p:cNvSpPr>
          <p:nvPr/>
        </p:nvSpPr>
        <p:spPr bwMode="auto">
          <a:xfrm>
            <a:off x="5181600" y="4343400"/>
            <a:ext cx="111859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dirty="0"/>
              <a:t>HC</a:t>
            </a:r>
            <a:r>
              <a:rPr lang="en-IE" altLang="zh-CN" sz="1800" dirty="0"/>
              <a:t>l</a:t>
            </a:r>
            <a:r>
              <a:rPr lang="zh-CN" altLang="en-IE" sz="1800" dirty="0"/>
              <a:t>溶解</a:t>
            </a:r>
            <a:endParaRPr lang="zh-CN" altLang="en-US" sz="1800" dirty="0"/>
          </a:p>
        </p:txBody>
      </p:sp>
      <p:sp>
        <p:nvSpPr>
          <p:cNvPr id="23570" name="Text Box 18"/>
          <p:cNvSpPr txBox="1">
            <a:spLocks noChangeArrowheads="1"/>
          </p:cNvSpPr>
          <p:nvPr/>
        </p:nvSpPr>
        <p:spPr bwMode="auto">
          <a:xfrm>
            <a:off x="6324600" y="4572000"/>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氢氧化铁沉淀</a:t>
            </a:r>
          </a:p>
        </p:txBody>
      </p:sp>
      <p:sp>
        <p:nvSpPr>
          <p:cNvPr id="23573" name="Text Box 21"/>
          <p:cNvSpPr txBox="1">
            <a:spLocks noChangeArrowheads="1"/>
          </p:cNvSpPr>
          <p:nvPr/>
        </p:nvSpPr>
        <p:spPr bwMode="auto">
          <a:xfrm>
            <a:off x="6629400" y="5029200"/>
            <a:ext cx="533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过滤</a:t>
            </a:r>
          </a:p>
        </p:txBody>
      </p:sp>
      <p:sp>
        <p:nvSpPr>
          <p:cNvPr id="23574" name="Text Box 22"/>
          <p:cNvSpPr txBox="1">
            <a:spLocks noChangeArrowheads="1"/>
          </p:cNvSpPr>
          <p:nvPr/>
        </p:nvSpPr>
        <p:spPr bwMode="auto">
          <a:xfrm>
            <a:off x="7315200" y="5029200"/>
            <a:ext cx="533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灼烧</a:t>
            </a:r>
          </a:p>
        </p:txBody>
      </p:sp>
      <p:sp>
        <p:nvSpPr>
          <p:cNvPr id="23575" name="Text Box 23"/>
          <p:cNvSpPr txBox="1">
            <a:spLocks noChangeArrowheads="1"/>
          </p:cNvSpPr>
          <p:nvPr/>
        </p:nvSpPr>
        <p:spPr bwMode="auto">
          <a:xfrm>
            <a:off x="6629400" y="5715000"/>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氧化铁</a:t>
            </a:r>
          </a:p>
        </p:txBody>
      </p:sp>
      <p:sp>
        <p:nvSpPr>
          <p:cNvPr id="58386" name="Line 24"/>
          <p:cNvSpPr>
            <a:spLocks noChangeShapeType="1"/>
          </p:cNvSpPr>
          <p:nvPr/>
        </p:nvSpPr>
        <p:spPr bwMode="auto">
          <a:xfrm>
            <a:off x="1905000" y="4724400"/>
            <a:ext cx="13716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87" name="Line 25"/>
          <p:cNvSpPr>
            <a:spLocks noChangeShapeType="1"/>
          </p:cNvSpPr>
          <p:nvPr/>
        </p:nvSpPr>
        <p:spPr bwMode="auto">
          <a:xfrm>
            <a:off x="5105400" y="4724400"/>
            <a:ext cx="9906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88" name="Line 26"/>
          <p:cNvSpPr>
            <a:spLocks noChangeShapeType="1"/>
          </p:cNvSpPr>
          <p:nvPr/>
        </p:nvSpPr>
        <p:spPr bwMode="auto">
          <a:xfrm>
            <a:off x="7162800" y="4953000"/>
            <a:ext cx="0" cy="685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579" name="Text Box 27"/>
          <p:cNvSpPr txBox="1">
            <a:spLocks noChangeArrowheads="1"/>
          </p:cNvSpPr>
          <p:nvPr/>
        </p:nvSpPr>
        <p:spPr bwMode="auto">
          <a:xfrm>
            <a:off x="5715000" y="54102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组分离</a:t>
            </a:r>
          </a:p>
        </p:txBody>
      </p:sp>
      <p:sp>
        <p:nvSpPr>
          <p:cNvPr id="23580" name="Text Box 28"/>
          <p:cNvSpPr txBox="1">
            <a:spLocks noChangeArrowheads="1"/>
          </p:cNvSpPr>
          <p:nvPr/>
        </p:nvSpPr>
        <p:spPr bwMode="auto">
          <a:xfrm>
            <a:off x="3886200" y="54102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G</a:t>
            </a:r>
            <a:r>
              <a:rPr lang="en-IE" altLang="zh-CN" sz="1800"/>
              <a:t>e(Li)</a:t>
            </a:r>
            <a:r>
              <a:rPr lang="zh-CN" altLang="en-IE" sz="1800"/>
              <a:t>谱仪</a:t>
            </a:r>
            <a:endParaRPr lang="zh-CN" altLang="en-US" sz="1800"/>
          </a:p>
        </p:txBody>
      </p:sp>
      <p:sp>
        <p:nvSpPr>
          <p:cNvPr id="23581" name="Text Box 29"/>
          <p:cNvSpPr txBox="1">
            <a:spLocks noChangeArrowheads="1"/>
          </p:cNvSpPr>
          <p:nvPr/>
        </p:nvSpPr>
        <p:spPr bwMode="auto">
          <a:xfrm>
            <a:off x="533400" y="5715000"/>
            <a:ext cx="2860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可定量测</a:t>
            </a:r>
            <a:r>
              <a:rPr lang="en-IE" altLang="zh-CN" sz="2000"/>
              <a:t>La Sm Yb Lu</a:t>
            </a:r>
            <a:r>
              <a:rPr lang="zh-CN" altLang="en-IE" sz="2000"/>
              <a:t>等</a:t>
            </a:r>
            <a:endParaRPr lang="zh-CN" altLang="en-US" sz="2000"/>
          </a:p>
        </p:txBody>
      </p:sp>
      <p:sp>
        <p:nvSpPr>
          <p:cNvPr id="58392" name="Line 31"/>
          <p:cNvSpPr>
            <a:spLocks noChangeShapeType="1"/>
          </p:cNvSpPr>
          <p:nvPr/>
        </p:nvSpPr>
        <p:spPr bwMode="auto">
          <a:xfrm flipH="1">
            <a:off x="5638800" y="5867400"/>
            <a:ext cx="9906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584" name="Line 32"/>
          <p:cNvSpPr>
            <a:spLocks noChangeShapeType="1"/>
          </p:cNvSpPr>
          <p:nvPr/>
        </p:nvSpPr>
        <p:spPr bwMode="auto">
          <a:xfrm flipH="1">
            <a:off x="3886200" y="5867400"/>
            <a:ext cx="1143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594" name="Text Box 42"/>
          <p:cNvSpPr txBox="1">
            <a:spLocks noChangeArrowheads="1"/>
          </p:cNvSpPr>
          <p:nvPr/>
        </p:nvSpPr>
        <p:spPr bwMode="auto">
          <a:xfrm>
            <a:off x="4876800" y="4724400"/>
            <a:ext cx="1828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三价铁盐和氨水</a:t>
            </a:r>
          </a:p>
        </p:txBody>
      </p:sp>
    </p:spTree>
    <p:extLst>
      <p:ext uri="{BB962C8B-B14F-4D97-AF65-F5344CB8AC3E}">
        <p14:creationId xmlns:p14="http://schemas.microsoft.com/office/powerpoint/2010/main" val="21066773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6"/>
          <p:cNvSpPr txBox="1">
            <a:spLocks noChangeArrowheads="1"/>
          </p:cNvSpPr>
          <p:nvPr/>
        </p:nvSpPr>
        <p:spPr bwMode="auto">
          <a:xfrm>
            <a:off x="1524000" y="838200"/>
            <a:ext cx="693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a:ea typeface="黑体" panose="02010609060101010101" pitchFamily="49" charset="-122"/>
            </a:endParaRPr>
          </a:p>
        </p:txBody>
      </p:sp>
      <p:sp>
        <p:nvSpPr>
          <p:cNvPr id="59395" name="Text Box 7"/>
          <p:cNvSpPr txBox="1">
            <a:spLocks noChangeArrowheads="1"/>
          </p:cNvSpPr>
          <p:nvPr/>
        </p:nvSpPr>
        <p:spPr bwMode="auto">
          <a:xfrm>
            <a:off x="1371600" y="1066800"/>
            <a:ext cx="3962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（一）混晶共沉淀</a:t>
            </a:r>
          </a:p>
        </p:txBody>
      </p:sp>
      <p:sp>
        <p:nvSpPr>
          <p:cNvPr id="59396" name="Text Box 8"/>
          <p:cNvSpPr txBox="1">
            <a:spLocks noChangeArrowheads="1"/>
          </p:cNvSpPr>
          <p:nvPr/>
        </p:nvSpPr>
        <p:spPr bwMode="auto">
          <a:xfrm>
            <a:off x="990600" y="2514600"/>
            <a:ext cx="6934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常用于晶格相似，离子半径大小相近的载体和微量组分。</a:t>
            </a:r>
          </a:p>
        </p:txBody>
      </p:sp>
      <p:sp>
        <p:nvSpPr>
          <p:cNvPr id="9225" name="Text Box 9"/>
          <p:cNvSpPr txBox="1">
            <a:spLocks noChangeArrowheads="1"/>
          </p:cNvSpPr>
          <p:nvPr/>
        </p:nvSpPr>
        <p:spPr bwMode="auto">
          <a:xfrm>
            <a:off x="838200" y="3505200"/>
            <a:ext cx="6934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a:t>例如：</a:t>
            </a:r>
            <a:r>
              <a:rPr lang="zh-CN" altLang="en-US" sz="2800"/>
              <a:t>共沉淀</a:t>
            </a:r>
            <a:r>
              <a:rPr lang="en-US" altLang="zh-CN" sz="2800"/>
              <a:t>Pb</a:t>
            </a:r>
            <a:r>
              <a:rPr lang="zh-CN" altLang="en-US" sz="2800"/>
              <a:t>时沉淀剂的选用（</a:t>
            </a:r>
            <a:r>
              <a:rPr lang="en-US" altLang="zh-CN" sz="2800"/>
              <a:t>SrSO</a:t>
            </a:r>
            <a:r>
              <a:rPr lang="en-US" altLang="zh-CN" sz="2800" baseline="-25000"/>
              <a:t>4</a:t>
            </a:r>
            <a:r>
              <a:rPr lang="en-US" altLang="zh-CN" sz="2800"/>
              <a:t>  or BaSO</a:t>
            </a:r>
            <a:r>
              <a:rPr lang="en-US" altLang="zh-CN" sz="2800" baseline="-25000"/>
              <a:t>4</a:t>
            </a:r>
            <a:r>
              <a:rPr lang="zh-CN" altLang="en-US" sz="2800"/>
              <a:t>）</a:t>
            </a:r>
            <a:endParaRPr lang="zh-CN" altLang="en-US"/>
          </a:p>
        </p:txBody>
      </p:sp>
      <p:sp>
        <p:nvSpPr>
          <p:cNvPr id="9228" name="Text Box 12"/>
          <p:cNvSpPr txBox="1">
            <a:spLocks noChangeArrowheads="1"/>
          </p:cNvSpPr>
          <p:nvPr/>
        </p:nvSpPr>
        <p:spPr bwMode="auto">
          <a:xfrm>
            <a:off x="838200" y="4648200"/>
            <a:ext cx="7620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楷体_GB2312" pitchFamily="49" charset="-122"/>
              </a:rPr>
              <a:t>二价</a:t>
            </a:r>
            <a:r>
              <a:rPr lang="en-US" altLang="zh-CN" sz="2400">
                <a:latin typeface="楷体_GB2312" pitchFamily="49" charset="-122"/>
              </a:rPr>
              <a:t>Pb</a:t>
            </a:r>
            <a:r>
              <a:rPr lang="zh-CN" altLang="en-US" sz="2400">
                <a:latin typeface="楷体_GB2312" pitchFamily="49" charset="-122"/>
              </a:rPr>
              <a:t>，二价</a:t>
            </a:r>
            <a:r>
              <a:rPr lang="en-US" altLang="zh-CN" sz="2400">
                <a:latin typeface="楷体_GB2312" pitchFamily="49" charset="-122"/>
              </a:rPr>
              <a:t>Sr,</a:t>
            </a:r>
            <a:r>
              <a:rPr lang="zh-CN" altLang="en-US" sz="2400">
                <a:latin typeface="楷体_GB2312" pitchFamily="49" charset="-122"/>
              </a:rPr>
              <a:t>二价</a:t>
            </a:r>
            <a:r>
              <a:rPr lang="en-US" altLang="zh-CN" sz="2400">
                <a:latin typeface="楷体_GB2312" pitchFamily="49" charset="-122"/>
              </a:rPr>
              <a:t>Ba</a:t>
            </a:r>
            <a:r>
              <a:rPr lang="zh-CN" altLang="en-US" sz="2400">
                <a:latin typeface="楷体_GB2312" pitchFamily="49" charset="-122"/>
              </a:rPr>
              <a:t>的半径分别为 </a:t>
            </a:r>
          </a:p>
          <a:p>
            <a:pPr eaLnBrk="1" hangingPunct="1">
              <a:spcBef>
                <a:spcPct val="50000"/>
              </a:spcBef>
              <a:buFontTx/>
              <a:buNone/>
            </a:pPr>
            <a:r>
              <a:rPr lang="en-US" altLang="zh-CN" sz="2400">
                <a:latin typeface="楷体_GB2312" pitchFamily="49" charset="-122"/>
              </a:rPr>
              <a:t>1.32A   1.27A   1.43A</a:t>
            </a:r>
            <a:r>
              <a:rPr lang="zh-CN" altLang="en-US" sz="2400">
                <a:latin typeface="楷体_GB2312" pitchFamily="49" charset="-122"/>
              </a:rPr>
              <a:t>，	二价</a:t>
            </a:r>
            <a:r>
              <a:rPr lang="en-US" altLang="zh-CN" sz="2400">
                <a:latin typeface="楷体_GB2312" pitchFamily="49" charset="-122"/>
              </a:rPr>
              <a:t>Sr </a:t>
            </a:r>
            <a:r>
              <a:rPr lang="zh-CN" altLang="en-US" sz="2400">
                <a:latin typeface="楷体_GB2312" pitchFamily="49" charset="-122"/>
              </a:rPr>
              <a:t>和二价</a:t>
            </a:r>
            <a:r>
              <a:rPr lang="en-US" altLang="zh-CN" sz="2400">
                <a:latin typeface="楷体_GB2312" pitchFamily="49" charset="-122"/>
              </a:rPr>
              <a:t>Pb </a:t>
            </a:r>
            <a:r>
              <a:rPr lang="zh-CN" altLang="en-US" sz="2400">
                <a:latin typeface="楷体_GB2312" pitchFamily="49" charset="-122"/>
              </a:rPr>
              <a:t>的半径更为接近。故选用</a:t>
            </a:r>
            <a:r>
              <a:rPr lang="en-US" altLang="zh-CN" sz="2400">
                <a:latin typeface="楷体_GB2312" pitchFamily="49" charset="-122"/>
              </a:rPr>
              <a:t>SrSO</a:t>
            </a:r>
            <a:r>
              <a:rPr lang="en-US" altLang="zh-CN" sz="2400" baseline="-25000">
                <a:latin typeface="楷体_GB2312" pitchFamily="49" charset="-122"/>
              </a:rPr>
              <a:t>4</a:t>
            </a:r>
            <a:r>
              <a:rPr lang="zh-CN" altLang="en-US" sz="2400">
                <a:latin typeface="楷体_GB2312" pitchFamily="49" charset="-122"/>
              </a:rPr>
              <a:t>有利</a:t>
            </a:r>
          </a:p>
        </p:txBody>
      </p:sp>
    </p:spTree>
    <p:extLst>
      <p:ext uri="{BB962C8B-B14F-4D97-AF65-F5344CB8AC3E}">
        <p14:creationId xmlns:p14="http://schemas.microsoft.com/office/powerpoint/2010/main" val="5587380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25">
                                            <p:txEl>
                                              <p:pRg st="0" end="0"/>
                                            </p:txEl>
                                          </p:spTgt>
                                        </p:tgtEl>
                                        <p:attrNameLst>
                                          <p:attrName>style.visibility</p:attrName>
                                        </p:attrNameLst>
                                      </p:cBhvr>
                                      <p:to>
                                        <p:strVal val="visible"/>
                                      </p:to>
                                    </p:set>
                                    <p:animEffect transition="in" filter="blinds(horizontal)">
                                      <p:cBhvr>
                                        <p:cTn id="7" dur="500"/>
                                        <p:tgtEl>
                                          <p:spTgt spid="922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228">
                                            <p:txEl>
                                              <p:pRg st="0" end="0"/>
                                            </p:txEl>
                                          </p:spTgt>
                                        </p:tgtEl>
                                        <p:attrNameLst>
                                          <p:attrName>style.visibility</p:attrName>
                                        </p:attrNameLst>
                                      </p:cBhvr>
                                      <p:to>
                                        <p:strVal val="visible"/>
                                      </p:to>
                                    </p:set>
                                    <p:animEffect transition="in" filter="blinds(horizontal)">
                                      <p:cBhvr>
                                        <p:cTn id="12" dur="500"/>
                                        <p:tgtEl>
                                          <p:spTgt spid="9228">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9228">
                                            <p:txEl>
                                              <p:pRg st="1" end="1"/>
                                            </p:txEl>
                                          </p:spTgt>
                                        </p:tgtEl>
                                        <p:attrNameLst>
                                          <p:attrName>style.visibility</p:attrName>
                                        </p:attrNameLst>
                                      </p:cBhvr>
                                      <p:to>
                                        <p:strVal val="visible"/>
                                      </p:to>
                                    </p:set>
                                    <p:animEffect transition="in" filter="blinds(horizontal)">
                                      <p:cBhvr>
                                        <p:cTn id="15" dur="500"/>
                                        <p:tgtEl>
                                          <p:spTgt spid="92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4"/>
          <p:cNvSpPr txBox="1">
            <a:spLocks noChangeArrowheads="1"/>
          </p:cNvSpPr>
          <p:nvPr/>
        </p:nvSpPr>
        <p:spPr bwMode="auto">
          <a:xfrm>
            <a:off x="1066800" y="1219200"/>
            <a:ext cx="701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（二）吸附共沉淀</a:t>
            </a:r>
          </a:p>
        </p:txBody>
      </p:sp>
      <p:sp>
        <p:nvSpPr>
          <p:cNvPr id="60419" name="Text Box 5"/>
          <p:cNvSpPr txBox="1">
            <a:spLocks noChangeArrowheads="1"/>
          </p:cNvSpPr>
          <p:nvPr/>
        </p:nvSpPr>
        <p:spPr bwMode="auto">
          <a:xfrm>
            <a:off x="1371600" y="2057400"/>
            <a:ext cx="556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常利用无定形沉淀进行表面吸附</a:t>
            </a:r>
          </a:p>
        </p:txBody>
      </p:sp>
      <p:sp>
        <p:nvSpPr>
          <p:cNvPr id="60420" name="Text Box 6"/>
          <p:cNvSpPr txBox="1">
            <a:spLocks noChangeArrowheads="1"/>
          </p:cNvSpPr>
          <p:nvPr/>
        </p:nvSpPr>
        <p:spPr bwMode="auto">
          <a:xfrm>
            <a:off x="838200" y="1905000"/>
            <a:ext cx="6858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1800"/>
          </a:p>
        </p:txBody>
      </p:sp>
      <p:sp>
        <p:nvSpPr>
          <p:cNvPr id="16391" name="Text Box 7"/>
          <p:cNvSpPr txBox="1">
            <a:spLocks noChangeArrowheads="1"/>
          </p:cNvSpPr>
          <p:nvPr/>
        </p:nvSpPr>
        <p:spPr bwMode="auto">
          <a:xfrm>
            <a:off x="914400" y="3124200"/>
            <a:ext cx="70643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沉淀剂：氢氧化物，如</a:t>
            </a:r>
            <a:r>
              <a:rPr lang="en-US" altLang="zh-CN" sz="2400"/>
              <a:t>Fe(OH)</a:t>
            </a:r>
            <a:r>
              <a:rPr lang="en-US" altLang="zh-CN" sz="2400" baseline="-25000"/>
              <a:t>3</a:t>
            </a:r>
            <a:r>
              <a:rPr lang="en-US" altLang="zh-CN" sz="2400"/>
              <a:t> </a:t>
            </a:r>
            <a:r>
              <a:rPr lang="zh-CN" altLang="en-US" sz="2400"/>
              <a:t>，</a:t>
            </a:r>
            <a:r>
              <a:rPr lang="en-US" altLang="zh-CN" sz="2400"/>
              <a:t>Al(OH)</a:t>
            </a:r>
            <a:r>
              <a:rPr lang="en-US" altLang="zh-CN" sz="2400" baseline="-25000"/>
              <a:t>3</a:t>
            </a:r>
            <a:r>
              <a:rPr lang="en-US" altLang="zh-CN" sz="2400"/>
              <a:t> </a:t>
            </a:r>
            <a:r>
              <a:rPr lang="zh-CN" altLang="en-US" sz="2400"/>
              <a:t>；水合氧化物，如</a:t>
            </a:r>
            <a:r>
              <a:rPr lang="en-US" altLang="zh-CN" sz="2400"/>
              <a:t>MnO</a:t>
            </a:r>
            <a:r>
              <a:rPr lang="en-US" altLang="zh-CN" sz="2400" baseline="-25000"/>
              <a:t>2</a:t>
            </a:r>
            <a:r>
              <a:rPr lang="en-US" altLang="zh-CN" sz="2400"/>
              <a:t> </a:t>
            </a:r>
            <a:r>
              <a:rPr lang="zh-CN" altLang="en-US" sz="2400"/>
              <a:t>，</a:t>
            </a:r>
            <a:r>
              <a:rPr lang="en-US" altLang="zh-CN" sz="2400"/>
              <a:t>TiO</a:t>
            </a:r>
            <a:r>
              <a:rPr lang="en-US" altLang="zh-CN" sz="2400" baseline="-25000"/>
              <a:t>2</a:t>
            </a:r>
            <a:r>
              <a:rPr lang="zh-CN" altLang="en-US" sz="2400"/>
              <a:t>和硫化物，如 </a:t>
            </a:r>
            <a:r>
              <a:rPr lang="en-US" altLang="zh-CN" sz="2400"/>
              <a:t>CuS</a:t>
            </a:r>
            <a:r>
              <a:rPr lang="zh-CN" altLang="en-US" sz="2400"/>
              <a:t>等。</a:t>
            </a:r>
          </a:p>
        </p:txBody>
      </p:sp>
      <p:sp>
        <p:nvSpPr>
          <p:cNvPr id="60422" name="Text Box 8"/>
          <p:cNvSpPr txBox="1">
            <a:spLocks noChangeArrowheads="1"/>
          </p:cNvSpPr>
          <p:nvPr/>
        </p:nvSpPr>
        <p:spPr bwMode="auto">
          <a:xfrm>
            <a:off x="1143000" y="4419600"/>
            <a:ext cx="4191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a:t>例如：</a:t>
            </a:r>
            <a:r>
              <a:rPr lang="zh-CN" altLang="en-US" sz="2800"/>
              <a:t> 明矾净水的原理</a:t>
            </a:r>
          </a:p>
        </p:txBody>
      </p:sp>
    </p:spTree>
    <p:extLst>
      <p:ext uri="{BB962C8B-B14F-4D97-AF65-F5344CB8AC3E}">
        <p14:creationId xmlns:p14="http://schemas.microsoft.com/office/powerpoint/2010/main" val="3065615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391"/>
                                        </p:tgtEl>
                                        <p:attrNameLst>
                                          <p:attrName>style.visibility</p:attrName>
                                        </p:attrNameLst>
                                      </p:cBhvr>
                                      <p:to>
                                        <p:strVal val="visible"/>
                                      </p:to>
                                    </p:set>
                                    <p:animEffect transition="in" filter="dissolve">
                                      <p:cBhvr>
                                        <p:cTn id="7" dur="500"/>
                                        <p:tgtEl>
                                          <p:spTgt spid="16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4259" name="Text Box 3"/>
          <p:cNvSpPr txBox="1">
            <a:spLocks noChangeArrowheads="1"/>
          </p:cNvSpPr>
          <p:nvPr/>
        </p:nvSpPr>
        <p:spPr bwMode="auto">
          <a:xfrm>
            <a:off x="753761" y="565096"/>
            <a:ext cx="2590800" cy="584775"/>
          </a:xfrm>
          <a:prstGeom prst="rect">
            <a:avLst/>
          </a:prstGeom>
          <a:solidFill>
            <a:srgbClr val="FFFFFF"/>
          </a:solidFill>
          <a:ln w="9525">
            <a:noFill/>
            <a:miter lim="800000"/>
            <a:headEnd/>
            <a:tailEnd/>
          </a:ln>
        </p:spPr>
        <p:txBody>
          <a:bodyPr>
            <a:spAutoFit/>
          </a:bodyPr>
          <a:lstStyle/>
          <a:p>
            <a:pPr algn="ctr"/>
            <a:r>
              <a:rPr kumimoji="1" lang="zh-CN" altLang="en-US" sz="3200" b="1">
                <a:latin typeface="+mn-ea"/>
                <a:ea typeface="+mn-ea"/>
              </a:rPr>
              <a:t>问题的提出</a:t>
            </a:r>
          </a:p>
        </p:txBody>
      </p:sp>
      <p:sp>
        <p:nvSpPr>
          <p:cNvPr id="1504260" name="Text Box 4"/>
          <p:cNvSpPr txBox="1">
            <a:spLocks noChangeArrowheads="1"/>
          </p:cNvSpPr>
          <p:nvPr/>
        </p:nvSpPr>
        <p:spPr bwMode="auto">
          <a:xfrm>
            <a:off x="685800" y="1676400"/>
            <a:ext cx="2743200" cy="448969"/>
          </a:xfrm>
          <a:prstGeom prst="rect">
            <a:avLst/>
          </a:prstGeom>
          <a:noFill/>
          <a:ln w="22225">
            <a:solidFill>
              <a:srgbClr val="7030A0"/>
            </a:solidFill>
            <a:miter lim="800000"/>
            <a:headEnd/>
            <a:tailEnd/>
          </a:ln>
          <a:effectLst/>
        </p:spPr>
        <p:txBody>
          <a:bodyPr>
            <a:spAutoFit/>
          </a:bodyPr>
          <a:lstStyle/>
          <a:p>
            <a:pPr algn="ctr">
              <a:lnSpc>
                <a:spcPct val="110000"/>
              </a:lnSpc>
              <a:defRPr/>
            </a:pPr>
            <a:r>
              <a:rPr kumimoji="1" lang="zh-CN" altLang="en-US" sz="2400" b="1" dirty="0">
                <a:solidFill>
                  <a:srgbClr val="FF0000"/>
                </a:solidFill>
                <a:latin typeface="+mn-ea"/>
                <a:ea typeface="+mn-ea"/>
              </a:rPr>
              <a:t>实际样品的复杂性</a:t>
            </a:r>
          </a:p>
        </p:txBody>
      </p:sp>
      <p:sp>
        <p:nvSpPr>
          <p:cNvPr id="1504261" name="Text Box 5"/>
          <p:cNvSpPr txBox="1">
            <a:spLocks noChangeArrowheads="1"/>
          </p:cNvSpPr>
          <p:nvPr/>
        </p:nvSpPr>
        <p:spPr bwMode="auto">
          <a:xfrm>
            <a:off x="4114800" y="1676400"/>
            <a:ext cx="1752600" cy="448969"/>
          </a:xfrm>
          <a:prstGeom prst="rect">
            <a:avLst/>
          </a:prstGeom>
          <a:noFill/>
          <a:ln w="25400">
            <a:solidFill>
              <a:srgbClr val="C00000"/>
            </a:solidFill>
            <a:miter lim="800000"/>
            <a:headEnd/>
            <a:tailEnd/>
          </a:ln>
        </p:spPr>
        <p:txBody>
          <a:bodyPr>
            <a:spAutoFit/>
          </a:bodyPr>
          <a:lstStyle/>
          <a:p>
            <a:pPr>
              <a:lnSpc>
                <a:spcPct val="110000"/>
              </a:lnSpc>
            </a:pPr>
            <a:r>
              <a:rPr kumimoji="1" lang="zh-CN" altLang="en-US" sz="2400" b="1" dirty="0">
                <a:solidFill>
                  <a:srgbClr val="0000FF"/>
                </a:solidFill>
                <a:latin typeface="+mn-ea"/>
                <a:ea typeface="+mn-ea"/>
              </a:rPr>
              <a:t>干扰的消除</a:t>
            </a:r>
          </a:p>
        </p:txBody>
      </p:sp>
      <p:sp>
        <p:nvSpPr>
          <p:cNvPr id="1504262" name="Text Box 6"/>
          <p:cNvSpPr txBox="1">
            <a:spLocks noChangeArrowheads="1"/>
          </p:cNvSpPr>
          <p:nvPr/>
        </p:nvSpPr>
        <p:spPr bwMode="auto">
          <a:xfrm>
            <a:off x="6172200" y="914400"/>
            <a:ext cx="2432248" cy="369332"/>
          </a:xfrm>
          <a:prstGeom prst="rect">
            <a:avLst/>
          </a:prstGeom>
          <a:noFill/>
          <a:ln w="25400">
            <a:solidFill>
              <a:srgbClr val="C00000"/>
            </a:solidFill>
            <a:miter lim="800000"/>
            <a:headEnd/>
            <a:tailEnd/>
          </a:ln>
        </p:spPr>
        <p:txBody>
          <a:bodyPr wrap="square">
            <a:spAutoFit/>
          </a:bodyPr>
          <a:lstStyle/>
          <a:p>
            <a:pPr algn="ctr"/>
            <a:r>
              <a:rPr kumimoji="1" lang="zh-CN" altLang="en-US" b="1">
                <a:latin typeface="+mn-ea"/>
                <a:ea typeface="+mn-ea"/>
              </a:rPr>
              <a:t>控制实验条件</a:t>
            </a:r>
          </a:p>
        </p:txBody>
      </p:sp>
      <p:sp>
        <p:nvSpPr>
          <p:cNvPr id="1504263" name="Text Box 7"/>
          <p:cNvSpPr txBox="1">
            <a:spLocks noChangeArrowheads="1"/>
          </p:cNvSpPr>
          <p:nvPr/>
        </p:nvSpPr>
        <p:spPr bwMode="auto">
          <a:xfrm>
            <a:off x="6172200" y="1721756"/>
            <a:ext cx="2432248" cy="359778"/>
          </a:xfrm>
          <a:prstGeom prst="rect">
            <a:avLst/>
          </a:prstGeom>
          <a:noFill/>
          <a:ln w="25400">
            <a:solidFill>
              <a:srgbClr val="C00000"/>
            </a:solidFill>
            <a:miter lim="800000"/>
            <a:headEnd/>
            <a:tailEnd/>
          </a:ln>
        </p:spPr>
        <p:txBody>
          <a:bodyPr wrap="square">
            <a:spAutoFit/>
          </a:bodyPr>
          <a:lstStyle/>
          <a:p>
            <a:pPr algn="ctr">
              <a:lnSpc>
                <a:spcPct val="110000"/>
              </a:lnSpc>
            </a:pPr>
            <a:r>
              <a:rPr kumimoji="1" lang="zh-CN" altLang="en-US" b="1">
                <a:latin typeface="+mn-ea"/>
                <a:ea typeface="+mn-ea"/>
              </a:rPr>
              <a:t>使用掩蔽剂</a:t>
            </a:r>
          </a:p>
        </p:txBody>
      </p:sp>
      <p:sp>
        <p:nvSpPr>
          <p:cNvPr id="1504264" name="Text Box 8"/>
          <p:cNvSpPr txBox="1">
            <a:spLocks noChangeArrowheads="1"/>
          </p:cNvSpPr>
          <p:nvPr/>
        </p:nvSpPr>
        <p:spPr bwMode="auto">
          <a:xfrm>
            <a:off x="6172200" y="2411596"/>
            <a:ext cx="2432248" cy="369332"/>
          </a:xfrm>
          <a:prstGeom prst="rect">
            <a:avLst/>
          </a:prstGeom>
          <a:noFill/>
          <a:ln w="25400">
            <a:solidFill>
              <a:srgbClr val="C00000"/>
            </a:solidFill>
            <a:miter lim="800000"/>
            <a:headEnd/>
            <a:tailEnd/>
          </a:ln>
        </p:spPr>
        <p:txBody>
          <a:bodyPr wrap="square">
            <a:spAutoFit/>
          </a:bodyPr>
          <a:lstStyle/>
          <a:p>
            <a:pPr algn="ctr"/>
            <a:r>
              <a:rPr kumimoji="1" lang="zh-CN" altLang="en-US" b="1" dirty="0">
                <a:latin typeface="+mn-ea"/>
                <a:ea typeface="+mn-ea"/>
                <a:cs typeface="Times New Roman" panose="02020603050405020304" pitchFamily="18" charset="0"/>
              </a:rPr>
              <a:t>分离 </a:t>
            </a:r>
            <a:r>
              <a:rPr kumimoji="1" lang="en-US" altLang="zh-CN" b="1" dirty="0" smtClean="0">
                <a:latin typeface="+mn-ea"/>
                <a:ea typeface="+mn-ea"/>
                <a:cs typeface="Times New Roman" panose="02020603050405020304" pitchFamily="18" charset="0"/>
              </a:rPr>
              <a:t>Separation</a:t>
            </a:r>
            <a:endParaRPr kumimoji="1" lang="en-US" altLang="zh-CN" b="1" dirty="0">
              <a:latin typeface="+mn-ea"/>
              <a:ea typeface="+mn-ea"/>
              <a:cs typeface="Times New Roman" panose="02020603050405020304" pitchFamily="18" charset="0"/>
            </a:endParaRPr>
          </a:p>
        </p:txBody>
      </p:sp>
      <p:grpSp>
        <p:nvGrpSpPr>
          <p:cNvPr id="2" name="Group 9"/>
          <p:cNvGrpSpPr>
            <a:grpSpLocks/>
          </p:cNvGrpSpPr>
          <p:nvPr/>
        </p:nvGrpSpPr>
        <p:grpSpPr bwMode="auto">
          <a:xfrm>
            <a:off x="5867400" y="1098552"/>
            <a:ext cx="304800" cy="1497014"/>
            <a:chOff x="3696" y="884"/>
            <a:chExt cx="192" cy="943"/>
          </a:xfrm>
        </p:grpSpPr>
        <p:cxnSp>
          <p:nvCxnSpPr>
            <p:cNvPr id="37911" name="AutoShape 10"/>
            <p:cNvCxnSpPr>
              <a:cxnSpLocks noChangeShapeType="1"/>
              <a:stCxn id="1504261" idx="3"/>
              <a:endCxn id="1504262" idx="1"/>
            </p:cNvCxnSpPr>
            <p:nvPr/>
          </p:nvCxnSpPr>
          <p:spPr bwMode="auto">
            <a:xfrm flipV="1">
              <a:off x="3696" y="884"/>
              <a:ext cx="192" cy="505"/>
            </a:xfrm>
            <a:prstGeom prst="bentConnector3">
              <a:avLst>
                <a:gd name="adj1" fmla="val 50000"/>
              </a:avLst>
            </a:prstGeom>
            <a:noFill/>
            <a:ln w="25400">
              <a:solidFill>
                <a:srgbClr val="C00000"/>
              </a:solidFill>
              <a:miter lim="800000"/>
              <a:headEnd/>
              <a:tailEnd type="triangle" w="med" len="med"/>
            </a:ln>
          </p:spPr>
        </p:cxnSp>
        <p:cxnSp>
          <p:nvCxnSpPr>
            <p:cNvPr id="37912" name="AutoShape 11"/>
            <p:cNvCxnSpPr>
              <a:cxnSpLocks noChangeShapeType="1"/>
              <a:stCxn id="1504261" idx="3"/>
              <a:endCxn id="1504263" idx="1"/>
            </p:cNvCxnSpPr>
            <p:nvPr/>
          </p:nvCxnSpPr>
          <p:spPr bwMode="auto">
            <a:xfrm>
              <a:off x="3696" y="1389"/>
              <a:ext cx="192" cy="0"/>
            </a:xfrm>
            <a:prstGeom prst="straightConnector1">
              <a:avLst/>
            </a:prstGeom>
            <a:noFill/>
            <a:ln w="25400">
              <a:solidFill>
                <a:srgbClr val="C00000"/>
              </a:solidFill>
              <a:round/>
              <a:headEnd/>
              <a:tailEnd type="triangle" w="med" len="med"/>
            </a:ln>
          </p:spPr>
        </p:cxnSp>
        <p:cxnSp>
          <p:nvCxnSpPr>
            <p:cNvPr id="37913" name="AutoShape 12"/>
            <p:cNvCxnSpPr>
              <a:cxnSpLocks noChangeShapeType="1"/>
              <a:stCxn id="1504261" idx="3"/>
              <a:endCxn id="1504264" idx="1"/>
            </p:cNvCxnSpPr>
            <p:nvPr/>
          </p:nvCxnSpPr>
          <p:spPr bwMode="auto">
            <a:xfrm>
              <a:off x="3696" y="1389"/>
              <a:ext cx="192" cy="438"/>
            </a:xfrm>
            <a:prstGeom prst="bentConnector3">
              <a:avLst>
                <a:gd name="adj1" fmla="val 50000"/>
              </a:avLst>
            </a:prstGeom>
            <a:noFill/>
            <a:ln w="25400">
              <a:solidFill>
                <a:srgbClr val="C00000"/>
              </a:solidFill>
              <a:miter lim="800000"/>
              <a:headEnd/>
              <a:tailEnd type="triangle" w="med" len="med"/>
            </a:ln>
          </p:spPr>
        </p:cxnSp>
      </p:grpSp>
      <p:sp>
        <p:nvSpPr>
          <p:cNvPr id="1504269" name="Text Box 13"/>
          <p:cNvSpPr txBox="1">
            <a:spLocks noChangeArrowheads="1"/>
          </p:cNvSpPr>
          <p:nvPr/>
        </p:nvSpPr>
        <p:spPr bwMode="auto">
          <a:xfrm>
            <a:off x="685800" y="3436034"/>
            <a:ext cx="2828778" cy="830997"/>
          </a:xfrm>
          <a:prstGeom prst="rect">
            <a:avLst/>
          </a:prstGeom>
          <a:noFill/>
          <a:ln w="22225">
            <a:solidFill>
              <a:srgbClr val="7030A0"/>
            </a:solidFill>
            <a:miter lim="800000"/>
            <a:headEnd/>
            <a:tailEnd/>
          </a:ln>
          <a:effectLst/>
        </p:spPr>
        <p:txBody>
          <a:bodyPr wrap="square">
            <a:spAutoFit/>
          </a:bodyPr>
          <a:lstStyle/>
          <a:p>
            <a:pPr algn="ctr">
              <a:defRPr/>
            </a:pPr>
            <a:r>
              <a:rPr kumimoji="1" lang="zh-CN" altLang="en-US" sz="2400" b="1" dirty="0">
                <a:solidFill>
                  <a:srgbClr val="FF0000"/>
                </a:solidFill>
                <a:latin typeface="+mn-ea"/>
                <a:ea typeface="+mn-ea"/>
              </a:rPr>
              <a:t>分析方法灵敏度的局限性</a:t>
            </a:r>
          </a:p>
        </p:txBody>
      </p:sp>
      <p:sp>
        <p:nvSpPr>
          <p:cNvPr id="1504270" name="Text Box 14"/>
          <p:cNvSpPr txBox="1">
            <a:spLocks noChangeArrowheads="1"/>
          </p:cNvSpPr>
          <p:nvPr/>
        </p:nvSpPr>
        <p:spPr bwMode="auto">
          <a:xfrm>
            <a:off x="4038600" y="3467100"/>
            <a:ext cx="1752600" cy="830997"/>
          </a:xfrm>
          <a:prstGeom prst="rect">
            <a:avLst/>
          </a:prstGeom>
          <a:noFill/>
          <a:ln w="25400">
            <a:solidFill>
              <a:srgbClr val="C00000"/>
            </a:solidFill>
            <a:miter lim="800000"/>
            <a:headEnd/>
            <a:tailEnd/>
          </a:ln>
        </p:spPr>
        <p:txBody>
          <a:bodyPr>
            <a:spAutoFit/>
          </a:bodyPr>
          <a:lstStyle/>
          <a:p>
            <a:pPr algn="ctr"/>
            <a:r>
              <a:rPr kumimoji="1" lang="zh-CN" altLang="en-US" sz="2400" b="1" dirty="0">
                <a:solidFill>
                  <a:srgbClr val="0000FF"/>
                </a:solidFill>
                <a:latin typeface="+mn-ea"/>
                <a:ea typeface="+mn-ea"/>
              </a:rPr>
              <a:t>满足灵敏度的要求</a:t>
            </a:r>
          </a:p>
        </p:txBody>
      </p:sp>
      <p:sp>
        <p:nvSpPr>
          <p:cNvPr id="1504271" name="Text Box 15"/>
          <p:cNvSpPr txBox="1">
            <a:spLocks noChangeArrowheads="1"/>
          </p:cNvSpPr>
          <p:nvPr/>
        </p:nvSpPr>
        <p:spPr bwMode="auto">
          <a:xfrm>
            <a:off x="6248400" y="3238500"/>
            <a:ext cx="2276622" cy="369332"/>
          </a:xfrm>
          <a:prstGeom prst="rect">
            <a:avLst/>
          </a:prstGeom>
          <a:noFill/>
          <a:ln w="25400">
            <a:solidFill>
              <a:srgbClr val="C00000"/>
            </a:solidFill>
            <a:miter lim="800000"/>
            <a:headEnd/>
            <a:tailEnd/>
          </a:ln>
        </p:spPr>
        <p:txBody>
          <a:bodyPr wrap="square">
            <a:spAutoFit/>
          </a:bodyPr>
          <a:lstStyle/>
          <a:p>
            <a:r>
              <a:rPr kumimoji="1" lang="zh-CN" altLang="en-US" b="1" dirty="0">
                <a:latin typeface="+mn-ea"/>
                <a:ea typeface="+mn-ea"/>
              </a:rPr>
              <a:t>选择灵敏度高的方法</a:t>
            </a:r>
          </a:p>
        </p:txBody>
      </p:sp>
      <p:sp>
        <p:nvSpPr>
          <p:cNvPr id="1504272" name="Text Box 16"/>
          <p:cNvSpPr txBox="1">
            <a:spLocks noChangeArrowheads="1"/>
          </p:cNvSpPr>
          <p:nvPr/>
        </p:nvSpPr>
        <p:spPr bwMode="auto">
          <a:xfrm>
            <a:off x="6248400" y="4152900"/>
            <a:ext cx="2276622" cy="369332"/>
          </a:xfrm>
          <a:prstGeom prst="rect">
            <a:avLst/>
          </a:prstGeom>
          <a:noFill/>
          <a:ln w="25400">
            <a:solidFill>
              <a:srgbClr val="C00000"/>
            </a:solidFill>
            <a:miter lim="800000"/>
            <a:headEnd/>
            <a:tailEnd/>
          </a:ln>
        </p:spPr>
        <p:txBody>
          <a:bodyPr wrap="square">
            <a:spAutoFit/>
          </a:bodyPr>
          <a:lstStyle/>
          <a:p>
            <a:r>
              <a:rPr kumimoji="1" lang="zh-CN" altLang="en-US" b="1" dirty="0" smtClean="0">
                <a:latin typeface="+mn-ea"/>
                <a:ea typeface="+mn-ea"/>
                <a:cs typeface="Times New Roman" panose="02020603050405020304" pitchFamily="18" charset="0"/>
              </a:rPr>
              <a:t>富集</a:t>
            </a:r>
            <a:r>
              <a:rPr kumimoji="1" lang="en-US" altLang="zh-CN" b="1" dirty="0" smtClean="0">
                <a:latin typeface="+mn-ea"/>
                <a:ea typeface="+mn-ea"/>
                <a:cs typeface="Times New Roman" panose="02020603050405020304" pitchFamily="18" charset="0"/>
              </a:rPr>
              <a:t>Enrichment </a:t>
            </a:r>
            <a:endParaRPr kumimoji="1" lang="en-US" altLang="zh-CN" b="1" dirty="0">
              <a:latin typeface="+mn-ea"/>
              <a:ea typeface="+mn-ea"/>
              <a:cs typeface="Times New Roman" panose="02020603050405020304" pitchFamily="18" charset="0"/>
            </a:endParaRPr>
          </a:p>
        </p:txBody>
      </p:sp>
      <p:grpSp>
        <p:nvGrpSpPr>
          <p:cNvPr id="3" name="Group 17"/>
          <p:cNvGrpSpPr>
            <a:grpSpLocks/>
          </p:cNvGrpSpPr>
          <p:nvPr/>
        </p:nvGrpSpPr>
        <p:grpSpPr bwMode="auto">
          <a:xfrm>
            <a:off x="5791200" y="3422652"/>
            <a:ext cx="457200" cy="915988"/>
            <a:chOff x="3648" y="2348"/>
            <a:chExt cx="288" cy="577"/>
          </a:xfrm>
        </p:grpSpPr>
        <p:cxnSp>
          <p:nvCxnSpPr>
            <p:cNvPr id="37909" name="AutoShape 18"/>
            <p:cNvCxnSpPr>
              <a:cxnSpLocks noChangeShapeType="1"/>
              <a:stCxn id="1504270" idx="3"/>
              <a:endCxn id="1504271" idx="1"/>
            </p:cNvCxnSpPr>
            <p:nvPr/>
          </p:nvCxnSpPr>
          <p:spPr bwMode="auto">
            <a:xfrm flipV="1">
              <a:off x="3648" y="2348"/>
              <a:ext cx="288" cy="289"/>
            </a:xfrm>
            <a:prstGeom prst="bentConnector3">
              <a:avLst>
                <a:gd name="adj1" fmla="val 50000"/>
              </a:avLst>
            </a:prstGeom>
            <a:noFill/>
            <a:ln w="25400">
              <a:solidFill>
                <a:srgbClr val="C00000"/>
              </a:solidFill>
              <a:miter lim="800000"/>
              <a:headEnd/>
              <a:tailEnd type="triangle" w="med" len="med"/>
            </a:ln>
          </p:spPr>
        </p:cxnSp>
        <p:cxnSp>
          <p:nvCxnSpPr>
            <p:cNvPr id="37910" name="AutoShape 19"/>
            <p:cNvCxnSpPr>
              <a:cxnSpLocks noChangeShapeType="1"/>
              <a:stCxn id="1504270" idx="3"/>
              <a:endCxn id="1504272" idx="1"/>
            </p:cNvCxnSpPr>
            <p:nvPr/>
          </p:nvCxnSpPr>
          <p:spPr bwMode="auto">
            <a:xfrm>
              <a:off x="3648" y="2638"/>
              <a:ext cx="288" cy="287"/>
            </a:xfrm>
            <a:prstGeom prst="bentConnector3">
              <a:avLst>
                <a:gd name="adj1" fmla="val 50000"/>
              </a:avLst>
            </a:prstGeom>
            <a:noFill/>
            <a:ln w="25400">
              <a:solidFill>
                <a:srgbClr val="C00000"/>
              </a:solidFill>
              <a:miter lim="800000"/>
              <a:headEnd/>
              <a:tailEnd type="triangle" w="med" len="med"/>
            </a:ln>
          </p:spPr>
        </p:cxnSp>
      </p:grpSp>
      <p:sp>
        <p:nvSpPr>
          <p:cNvPr id="1504276" name="Text Box 20"/>
          <p:cNvSpPr txBox="1">
            <a:spLocks noChangeArrowheads="1"/>
          </p:cNvSpPr>
          <p:nvPr/>
        </p:nvSpPr>
        <p:spPr bwMode="auto">
          <a:xfrm>
            <a:off x="609600" y="4839543"/>
            <a:ext cx="838200" cy="461665"/>
          </a:xfrm>
          <a:prstGeom prst="rect">
            <a:avLst/>
          </a:prstGeom>
          <a:noFill/>
          <a:ln w="9525">
            <a:noFill/>
            <a:miter lim="800000"/>
            <a:headEnd/>
            <a:tailEnd/>
          </a:ln>
          <a:effectLst/>
        </p:spPr>
        <p:txBody>
          <a:bodyPr>
            <a:spAutoFit/>
          </a:bodyPr>
          <a:lstStyle/>
          <a:p>
            <a:pPr>
              <a:defRPr/>
            </a:pPr>
            <a:r>
              <a:rPr kumimoji="1" lang="zh-CN" altLang="en-US" sz="2400" b="1" dirty="0">
                <a:effectLst>
                  <a:outerShdw blurRad="38100" dist="38100" dir="2700000" algn="tl">
                    <a:srgbClr val="FFFFFF"/>
                  </a:outerShdw>
                </a:effectLst>
                <a:latin typeface="+mn-ea"/>
                <a:ea typeface="+mn-ea"/>
              </a:rPr>
              <a:t>例：</a:t>
            </a:r>
          </a:p>
        </p:txBody>
      </p:sp>
      <p:sp>
        <p:nvSpPr>
          <p:cNvPr id="1504277" name="Text Box 21"/>
          <p:cNvSpPr txBox="1">
            <a:spLocks noChangeArrowheads="1"/>
          </p:cNvSpPr>
          <p:nvPr/>
        </p:nvSpPr>
        <p:spPr bwMode="auto">
          <a:xfrm>
            <a:off x="1600200" y="4911551"/>
            <a:ext cx="4191000" cy="461665"/>
          </a:xfrm>
          <a:prstGeom prst="rect">
            <a:avLst/>
          </a:prstGeom>
          <a:noFill/>
          <a:ln w="9525">
            <a:noFill/>
            <a:miter lim="800000"/>
            <a:headEnd/>
            <a:tailEnd/>
          </a:ln>
          <a:effectLst/>
        </p:spPr>
        <p:txBody>
          <a:bodyPr>
            <a:spAutoFit/>
          </a:bodyPr>
          <a:lstStyle/>
          <a:p>
            <a:pPr>
              <a:defRPr/>
            </a:pPr>
            <a:r>
              <a:rPr kumimoji="1" lang="zh-CN" altLang="en-US" sz="2400" b="1" dirty="0">
                <a:effectLst>
                  <a:outerShdw blurRad="38100" dist="38100" dir="2700000" algn="tl">
                    <a:srgbClr val="FFFFFF"/>
                  </a:outerShdw>
                </a:effectLst>
                <a:latin typeface="+mn-ea"/>
                <a:ea typeface="+mn-ea"/>
              </a:rPr>
              <a:t>海水中 </a:t>
            </a:r>
            <a:r>
              <a:rPr kumimoji="1" lang="en-US" altLang="zh-CN" sz="2400" b="1" dirty="0">
                <a:effectLst>
                  <a:outerShdw blurRad="38100" dist="38100" dir="2700000" algn="tl">
                    <a:srgbClr val="FFFFFF"/>
                  </a:outerShdw>
                </a:effectLst>
                <a:latin typeface="+mn-ea"/>
                <a:ea typeface="+mn-ea"/>
              </a:rPr>
              <a:t>U </a:t>
            </a:r>
            <a:r>
              <a:rPr kumimoji="1" lang="zh-CN" altLang="en-US" sz="2400" b="1" dirty="0">
                <a:effectLst>
                  <a:outerShdw blurRad="38100" dist="38100" dir="2700000" algn="tl">
                    <a:srgbClr val="FFFFFF"/>
                  </a:outerShdw>
                </a:effectLst>
                <a:latin typeface="+mn-ea"/>
                <a:ea typeface="+mn-ea"/>
              </a:rPr>
              <a:t>（</a:t>
            </a:r>
            <a:r>
              <a:rPr kumimoji="1" lang="en-US" altLang="zh-CN" sz="2400" b="1" dirty="0">
                <a:effectLst>
                  <a:outerShdw blurRad="38100" dist="38100" dir="2700000" algn="tl">
                    <a:srgbClr val="FFFFFF"/>
                  </a:outerShdw>
                </a:effectLst>
                <a:latin typeface="+mn-ea"/>
                <a:ea typeface="+mn-ea"/>
              </a:rPr>
              <a:t>IV) </a:t>
            </a:r>
            <a:r>
              <a:rPr kumimoji="1" lang="zh-CN" altLang="en-US" sz="2400" b="1" dirty="0">
                <a:effectLst>
                  <a:outerShdw blurRad="38100" dist="38100" dir="2700000" algn="tl">
                    <a:srgbClr val="FFFFFF"/>
                  </a:outerShdw>
                </a:effectLst>
                <a:latin typeface="+mn-ea"/>
                <a:ea typeface="+mn-ea"/>
              </a:rPr>
              <a:t>的测定</a:t>
            </a:r>
          </a:p>
        </p:txBody>
      </p:sp>
      <p:sp>
        <p:nvSpPr>
          <p:cNvPr id="1504278" name="Text Box 22"/>
          <p:cNvSpPr txBox="1">
            <a:spLocks noChangeArrowheads="1"/>
          </p:cNvSpPr>
          <p:nvPr/>
        </p:nvSpPr>
        <p:spPr bwMode="auto">
          <a:xfrm>
            <a:off x="2339752" y="5502423"/>
            <a:ext cx="2891408" cy="461665"/>
          </a:xfrm>
          <a:prstGeom prst="rect">
            <a:avLst/>
          </a:prstGeom>
          <a:noFill/>
          <a:ln w="9525">
            <a:noFill/>
            <a:miter lim="800000"/>
            <a:headEnd/>
            <a:tailEnd/>
          </a:ln>
        </p:spPr>
        <p:txBody>
          <a:bodyPr wrap="square">
            <a:spAutoFit/>
          </a:bodyPr>
          <a:lstStyle/>
          <a:p>
            <a:r>
              <a:rPr kumimoji="1" lang="en-US" altLang="zh-CN" sz="2400" b="1" i="1" dirty="0">
                <a:solidFill>
                  <a:srgbClr val="0000FF"/>
                </a:solidFill>
                <a:latin typeface="+mn-ea"/>
                <a:ea typeface="+mn-ea"/>
                <a:cs typeface="Times New Roman" panose="02020603050405020304" pitchFamily="18" charset="0"/>
              </a:rPr>
              <a:t>C</a:t>
            </a:r>
            <a:r>
              <a:rPr kumimoji="1" lang="en-US" altLang="zh-CN" sz="2400" b="1" dirty="0">
                <a:solidFill>
                  <a:srgbClr val="0000FF"/>
                </a:solidFill>
                <a:latin typeface="+mn-ea"/>
                <a:ea typeface="+mn-ea"/>
                <a:cs typeface="Times New Roman" panose="02020603050405020304" pitchFamily="18" charset="0"/>
              </a:rPr>
              <a:t> = 1 ~ 3 </a:t>
            </a:r>
            <a:r>
              <a:rPr kumimoji="1" lang="en-US" altLang="zh-CN" sz="2400" b="1" dirty="0">
                <a:solidFill>
                  <a:srgbClr val="0000FF"/>
                </a:solidFill>
                <a:latin typeface="+mn-ea"/>
                <a:ea typeface="+mn-ea"/>
                <a:cs typeface="Times New Roman" panose="02020603050405020304" pitchFamily="18" charset="0"/>
                <a:sym typeface="Symbol" pitchFamily="18" charset="2"/>
              </a:rPr>
              <a:t></a:t>
            </a:r>
            <a:r>
              <a:rPr kumimoji="1" lang="en-US" altLang="zh-CN" sz="2400" b="1" dirty="0" smtClean="0">
                <a:solidFill>
                  <a:srgbClr val="0000FF"/>
                </a:solidFill>
                <a:latin typeface="+mn-ea"/>
                <a:ea typeface="+mn-ea"/>
                <a:cs typeface="Times New Roman" panose="02020603050405020304" pitchFamily="18" charset="0"/>
                <a:sym typeface="Symbol" pitchFamily="18" charset="2"/>
              </a:rPr>
              <a:t>g·L</a:t>
            </a:r>
            <a:r>
              <a:rPr kumimoji="1" lang="en-US" altLang="zh-CN" sz="2400" b="1" baseline="30000" dirty="0" smtClean="0">
                <a:solidFill>
                  <a:srgbClr val="0000FF"/>
                </a:solidFill>
                <a:latin typeface="+mn-ea"/>
                <a:ea typeface="+mn-ea"/>
                <a:cs typeface="Times New Roman" panose="02020603050405020304" pitchFamily="18" charset="0"/>
                <a:sym typeface="Symbol" pitchFamily="18" charset="2"/>
              </a:rPr>
              <a:t>-1</a:t>
            </a:r>
            <a:endParaRPr kumimoji="1" lang="en-US" altLang="zh-CN" sz="2400" b="1" baseline="30000" dirty="0">
              <a:solidFill>
                <a:srgbClr val="0000FF"/>
              </a:solidFill>
              <a:latin typeface="+mn-ea"/>
              <a:ea typeface="+mn-ea"/>
              <a:cs typeface="Times New Roman" panose="02020603050405020304" pitchFamily="18" charset="0"/>
            </a:endParaRPr>
          </a:p>
        </p:txBody>
      </p:sp>
      <p:sp>
        <p:nvSpPr>
          <p:cNvPr id="1504279" name="Text Box 23"/>
          <p:cNvSpPr txBox="1">
            <a:spLocks noChangeArrowheads="1"/>
          </p:cNvSpPr>
          <p:nvPr/>
        </p:nvSpPr>
        <p:spPr bwMode="auto">
          <a:xfrm>
            <a:off x="5373729" y="5487615"/>
            <a:ext cx="1981200" cy="461665"/>
          </a:xfrm>
          <a:prstGeom prst="rect">
            <a:avLst/>
          </a:prstGeom>
          <a:noFill/>
          <a:ln w="9525">
            <a:noFill/>
            <a:miter lim="800000"/>
            <a:headEnd/>
            <a:tailEnd/>
          </a:ln>
        </p:spPr>
        <p:txBody>
          <a:bodyPr>
            <a:spAutoFit/>
          </a:bodyPr>
          <a:lstStyle/>
          <a:p>
            <a:r>
              <a:rPr kumimoji="1" lang="zh-CN" altLang="en-US" sz="2400" b="1" dirty="0">
                <a:solidFill>
                  <a:srgbClr val="FF33CC"/>
                </a:solidFill>
                <a:latin typeface="+mn-ea"/>
                <a:ea typeface="+mn-ea"/>
              </a:rPr>
              <a:t>难以测定 </a:t>
            </a:r>
          </a:p>
        </p:txBody>
      </p:sp>
      <p:sp>
        <p:nvSpPr>
          <p:cNvPr id="1504280" name="Text Box 24"/>
          <p:cNvSpPr txBox="1">
            <a:spLocks noChangeArrowheads="1"/>
          </p:cNvSpPr>
          <p:nvPr/>
        </p:nvSpPr>
        <p:spPr bwMode="auto">
          <a:xfrm>
            <a:off x="678904" y="6093296"/>
            <a:ext cx="5194300" cy="461665"/>
          </a:xfrm>
          <a:prstGeom prst="rect">
            <a:avLst/>
          </a:prstGeom>
          <a:noFill/>
          <a:ln w="9525">
            <a:noFill/>
            <a:miter lim="800000"/>
            <a:headEnd/>
            <a:tailEnd/>
          </a:ln>
        </p:spPr>
        <p:txBody>
          <a:bodyPr>
            <a:spAutoFit/>
          </a:bodyPr>
          <a:lstStyle/>
          <a:p>
            <a:r>
              <a:rPr kumimoji="1" lang="zh-CN" altLang="en-US" sz="2400" b="1" dirty="0">
                <a:latin typeface="+mn-ea"/>
                <a:ea typeface="+mn-ea"/>
                <a:cs typeface="Times New Roman" panose="02020603050405020304" pitchFamily="18" charset="0"/>
              </a:rPr>
              <a:t>富集为     </a:t>
            </a:r>
            <a:r>
              <a:rPr kumimoji="1" lang="en-US" altLang="zh-CN" sz="2400" b="1" i="1" dirty="0">
                <a:solidFill>
                  <a:srgbClr val="0000FF"/>
                </a:solidFill>
                <a:latin typeface="+mn-ea"/>
                <a:ea typeface="+mn-ea"/>
                <a:cs typeface="Times New Roman" panose="02020603050405020304" pitchFamily="18" charset="0"/>
              </a:rPr>
              <a:t>C</a:t>
            </a:r>
            <a:r>
              <a:rPr kumimoji="1" lang="en-US" altLang="zh-CN" sz="2400" b="1" dirty="0">
                <a:solidFill>
                  <a:srgbClr val="0000FF"/>
                </a:solidFill>
                <a:latin typeface="+mn-ea"/>
                <a:ea typeface="+mn-ea"/>
                <a:cs typeface="Times New Roman" panose="02020603050405020304" pitchFamily="18" charset="0"/>
              </a:rPr>
              <a:t> = 100 ~ 200 </a:t>
            </a:r>
            <a:r>
              <a:rPr kumimoji="1" lang="en-US" altLang="zh-CN" sz="2400" b="1" dirty="0">
                <a:solidFill>
                  <a:srgbClr val="0000FF"/>
                </a:solidFill>
                <a:latin typeface="+mn-ea"/>
                <a:ea typeface="+mn-ea"/>
                <a:cs typeface="Times New Roman" panose="02020603050405020304" pitchFamily="18" charset="0"/>
                <a:sym typeface="Symbol" pitchFamily="18" charset="2"/>
              </a:rPr>
              <a:t>g·L</a:t>
            </a:r>
            <a:r>
              <a:rPr kumimoji="1" lang="en-US" altLang="zh-CN" sz="2400" b="1" baseline="30000" dirty="0">
                <a:solidFill>
                  <a:srgbClr val="0000FF"/>
                </a:solidFill>
                <a:latin typeface="+mn-ea"/>
                <a:ea typeface="+mn-ea"/>
                <a:cs typeface="Times New Roman" panose="02020603050405020304" pitchFamily="18" charset="0"/>
                <a:sym typeface="Symbol" pitchFamily="18" charset="2"/>
              </a:rPr>
              <a:t>-1</a:t>
            </a:r>
            <a:endParaRPr kumimoji="1" lang="en-US" altLang="zh-CN" sz="2400" b="1" dirty="0">
              <a:solidFill>
                <a:srgbClr val="0000FF"/>
              </a:solidFill>
              <a:latin typeface="+mn-ea"/>
              <a:ea typeface="+mn-ea"/>
              <a:cs typeface="Times New Roman" panose="02020603050405020304" pitchFamily="18" charset="0"/>
            </a:endParaRPr>
          </a:p>
        </p:txBody>
      </p:sp>
      <p:sp>
        <p:nvSpPr>
          <p:cNvPr id="1504281" name="Text Box 25"/>
          <p:cNvSpPr txBox="1">
            <a:spLocks noChangeArrowheads="1"/>
          </p:cNvSpPr>
          <p:nvPr/>
        </p:nvSpPr>
        <p:spPr bwMode="auto">
          <a:xfrm>
            <a:off x="5405511" y="6093296"/>
            <a:ext cx="1981200" cy="461665"/>
          </a:xfrm>
          <a:prstGeom prst="rect">
            <a:avLst/>
          </a:prstGeom>
          <a:noFill/>
          <a:ln w="9525">
            <a:noFill/>
            <a:miter lim="800000"/>
            <a:headEnd/>
            <a:tailEnd/>
          </a:ln>
        </p:spPr>
        <p:txBody>
          <a:bodyPr>
            <a:spAutoFit/>
          </a:bodyPr>
          <a:lstStyle/>
          <a:p>
            <a:r>
              <a:rPr kumimoji="1" lang="zh-CN" altLang="en-US" sz="2400" b="1" dirty="0">
                <a:solidFill>
                  <a:srgbClr val="FF33CC"/>
                </a:solidFill>
                <a:latin typeface="+mn-ea"/>
                <a:ea typeface="+mn-ea"/>
              </a:rPr>
              <a:t>可以测定</a:t>
            </a:r>
          </a:p>
        </p:txBody>
      </p:sp>
    </p:spTree>
    <p:extLst>
      <p:ext uri="{BB962C8B-B14F-4D97-AF65-F5344CB8AC3E}">
        <p14:creationId xmlns:p14="http://schemas.microsoft.com/office/powerpoint/2010/main" val="124317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04259"/>
                                        </p:tgtEl>
                                        <p:attrNameLst>
                                          <p:attrName>style.visibility</p:attrName>
                                        </p:attrNameLst>
                                      </p:cBhvr>
                                      <p:to>
                                        <p:strVal val="visible"/>
                                      </p:to>
                                    </p:set>
                                    <p:animEffect transition="in" filter="wipe(left)">
                                      <p:cBhvr>
                                        <p:cTn id="7" dur="500"/>
                                        <p:tgtEl>
                                          <p:spTgt spid="15042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04260"/>
                                        </p:tgtEl>
                                        <p:attrNameLst>
                                          <p:attrName>style.visibility</p:attrName>
                                        </p:attrNameLst>
                                      </p:cBhvr>
                                      <p:to>
                                        <p:strVal val="visible"/>
                                      </p:to>
                                    </p:set>
                                    <p:animEffect transition="in" filter="wipe(left)">
                                      <p:cBhvr>
                                        <p:cTn id="12" dur="500"/>
                                        <p:tgtEl>
                                          <p:spTgt spid="15042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04261"/>
                                        </p:tgtEl>
                                        <p:attrNameLst>
                                          <p:attrName>style.visibility</p:attrName>
                                        </p:attrNameLst>
                                      </p:cBhvr>
                                      <p:to>
                                        <p:strVal val="visible"/>
                                      </p:to>
                                    </p:set>
                                    <p:animEffect transition="in" filter="wipe(left)">
                                      <p:cBhvr>
                                        <p:cTn id="17" dur="500"/>
                                        <p:tgtEl>
                                          <p:spTgt spid="15042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04262"/>
                                        </p:tgtEl>
                                        <p:attrNameLst>
                                          <p:attrName>style.visibility</p:attrName>
                                        </p:attrNameLst>
                                      </p:cBhvr>
                                      <p:to>
                                        <p:strVal val="visible"/>
                                      </p:to>
                                    </p:set>
                                    <p:animEffect transition="in" filter="wipe(left)">
                                      <p:cBhvr>
                                        <p:cTn id="27" dur="500"/>
                                        <p:tgtEl>
                                          <p:spTgt spid="15042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04263"/>
                                        </p:tgtEl>
                                        <p:attrNameLst>
                                          <p:attrName>style.visibility</p:attrName>
                                        </p:attrNameLst>
                                      </p:cBhvr>
                                      <p:to>
                                        <p:strVal val="visible"/>
                                      </p:to>
                                    </p:set>
                                    <p:animEffect transition="in" filter="wipe(left)">
                                      <p:cBhvr>
                                        <p:cTn id="32" dur="500"/>
                                        <p:tgtEl>
                                          <p:spTgt spid="15042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04264"/>
                                        </p:tgtEl>
                                        <p:attrNameLst>
                                          <p:attrName>style.visibility</p:attrName>
                                        </p:attrNameLst>
                                      </p:cBhvr>
                                      <p:to>
                                        <p:strVal val="visible"/>
                                      </p:to>
                                    </p:set>
                                    <p:animEffect transition="in" filter="wipe(left)">
                                      <p:cBhvr>
                                        <p:cTn id="37" dur="500"/>
                                        <p:tgtEl>
                                          <p:spTgt spid="150426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04269"/>
                                        </p:tgtEl>
                                        <p:attrNameLst>
                                          <p:attrName>style.visibility</p:attrName>
                                        </p:attrNameLst>
                                      </p:cBhvr>
                                      <p:to>
                                        <p:strVal val="visible"/>
                                      </p:to>
                                    </p:set>
                                    <p:animEffect transition="in" filter="wipe(left)">
                                      <p:cBhvr>
                                        <p:cTn id="42" dur="500"/>
                                        <p:tgtEl>
                                          <p:spTgt spid="150426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04270"/>
                                        </p:tgtEl>
                                        <p:attrNameLst>
                                          <p:attrName>style.visibility</p:attrName>
                                        </p:attrNameLst>
                                      </p:cBhvr>
                                      <p:to>
                                        <p:strVal val="visible"/>
                                      </p:to>
                                    </p:set>
                                    <p:animEffect transition="in" filter="wipe(left)">
                                      <p:cBhvr>
                                        <p:cTn id="47" dur="500"/>
                                        <p:tgtEl>
                                          <p:spTgt spid="15042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504271"/>
                                        </p:tgtEl>
                                        <p:attrNameLst>
                                          <p:attrName>style.visibility</p:attrName>
                                        </p:attrNameLst>
                                      </p:cBhvr>
                                      <p:to>
                                        <p:strVal val="visible"/>
                                      </p:to>
                                    </p:set>
                                    <p:animEffect transition="in" filter="wipe(left)">
                                      <p:cBhvr>
                                        <p:cTn id="57" dur="500"/>
                                        <p:tgtEl>
                                          <p:spTgt spid="15042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504272"/>
                                        </p:tgtEl>
                                        <p:attrNameLst>
                                          <p:attrName>style.visibility</p:attrName>
                                        </p:attrNameLst>
                                      </p:cBhvr>
                                      <p:to>
                                        <p:strVal val="visible"/>
                                      </p:to>
                                    </p:set>
                                    <p:animEffect transition="in" filter="wipe(left)">
                                      <p:cBhvr>
                                        <p:cTn id="62" dur="500"/>
                                        <p:tgtEl>
                                          <p:spTgt spid="150427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504276"/>
                                        </p:tgtEl>
                                        <p:attrNameLst>
                                          <p:attrName>style.visibility</p:attrName>
                                        </p:attrNameLst>
                                      </p:cBhvr>
                                      <p:to>
                                        <p:strVal val="visible"/>
                                      </p:to>
                                    </p:set>
                                    <p:animEffect transition="in" filter="wipe(left)">
                                      <p:cBhvr>
                                        <p:cTn id="67" dur="500"/>
                                        <p:tgtEl>
                                          <p:spTgt spid="150427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04277"/>
                                        </p:tgtEl>
                                        <p:attrNameLst>
                                          <p:attrName>style.visibility</p:attrName>
                                        </p:attrNameLst>
                                      </p:cBhvr>
                                      <p:to>
                                        <p:strVal val="visible"/>
                                      </p:to>
                                    </p:set>
                                    <p:animEffect transition="in" filter="wipe(left)">
                                      <p:cBhvr>
                                        <p:cTn id="72" dur="500"/>
                                        <p:tgtEl>
                                          <p:spTgt spid="150427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504278"/>
                                        </p:tgtEl>
                                        <p:attrNameLst>
                                          <p:attrName>style.visibility</p:attrName>
                                        </p:attrNameLst>
                                      </p:cBhvr>
                                      <p:to>
                                        <p:strVal val="visible"/>
                                      </p:to>
                                    </p:set>
                                    <p:animEffect transition="in" filter="wipe(left)">
                                      <p:cBhvr>
                                        <p:cTn id="77" dur="500"/>
                                        <p:tgtEl>
                                          <p:spTgt spid="150427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504279"/>
                                        </p:tgtEl>
                                        <p:attrNameLst>
                                          <p:attrName>style.visibility</p:attrName>
                                        </p:attrNameLst>
                                      </p:cBhvr>
                                      <p:to>
                                        <p:strVal val="visible"/>
                                      </p:to>
                                    </p:set>
                                    <p:animEffect transition="in" filter="wipe(left)">
                                      <p:cBhvr>
                                        <p:cTn id="82" dur="500"/>
                                        <p:tgtEl>
                                          <p:spTgt spid="150427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504280"/>
                                        </p:tgtEl>
                                        <p:attrNameLst>
                                          <p:attrName>style.visibility</p:attrName>
                                        </p:attrNameLst>
                                      </p:cBhvr>
                                      <p:to>
                                        <p:strVal val="visible"/>
                                      </p:to>
                                    </p:set>
                                    <p:animEffect transition="in" filter="wipe(left)">
                                      <p:cBhvr>
                                        <p:cTn id="87" dur="500"/>
                                        <p:tgtEl>
                                          <p:spTgt spid="150428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504281"/>
                                        </p:tgtEl>
                                        <p:attrNameLst>
                                          <p:attrName>style.visibility</p:attrName>
                                        </p:attrNameLst>
                                      </p:cBhvr>
                                      <p:to>
                                        <p:strVal val="visible"/>
                                      </p:to>
                                    </p:set>
                                    <p:animEffect transition="in" filter="wipe(left)">
                                      <p:cBhvr>
                                        <p:cTn id="92" dur="500"/>
                                        <p:tgtEl>
                                          <p:spTgt spid="1504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4259" grpId="0" animBg="1" autoUpdateAnimBg="0"/>
      <p:bldP spid="1504260" grpId="0" animBg="1" autoUpdateAnimBg="0"/>
      <p:bldP spid="1504261" grpId="0" animBg="1" autoUpdateAnimBg="0"/>
      <p:bldP spid="1504262" grpId="0" animBg="1" autoUpdateAnimBg="0"/>
      <p:bldP spid="1504263" grpId="0" animBg="1" autoUpdateAnimBg="0"/>
      <p:bldP spid="1504264" grpId="0" animBg="1" autoUpdateAnimBg="0"/>
      <p:bldP spid="1504269" grpId="0" animBg="1" autoUpdateAnimBg="0"/>
      <p:bldP spid="1504270" grpId="0" animBg="1" autoUpdateAnimBg="0"/>
      <p:bldP spid="1504271" grpId="0" animBg="1" autoUpdateAnimBg="0"/>
      <p:bldP spid="1504272" grpId="0" animBg="1" autoUpdateAnimBg="0"/>
      <p:bldP spid="1504276" grpId="0" autoUpdateAnimBg="0"/>
      <p:bldP spid="1504277" grpId="0" autoUpdateAnimBg="0"/>
      <p:bldP spid="1504278" grpId="0" autoUpdateAnimBg="0"/>
      <p:bldP spid="1504279" grpId="0" autoUpdateAnimBg="0"/>
      <p:bldP spid="1504280" grpId="0" autoUpdateAnimBg="0"/>
      <p:bldP spid="1504281"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ChangeArrowheads="1"/>
          </p:cNvSpPr>
          <p:nvPr>
            <p:ph type="title"/>
          </p:nvPr>
        </p:nvSpPr>
        <p:spPr>
          <a:xfrm>
            <a:off x="1150938" y="617538"/>
            <a:ext cx="7721600" cy="792162"/>
          </a:xfrm>
        </p:spPr>
        <p:txBody>
          <a:bodyPr/>
          <a:lstStyle/>
          <a:p>
            <a:r>
              <a:rPr lang="zh-CN" altLang="en-US" sz="3200" smtClean="0">
                <a:ea typeface="楷体_GB2312" pitchFamily="49" charset="-122"/>
              </a:rPr>
              <a:t>吸附共沉淀和混晶共沉淀的比较</a:t>
            </a:r>
          </a:p>
        </p:txBody>
      </p:sp>
      <p:sp>
        <p:nvSpPr>
          <p:cNvPr id="17413" name="Rectangle 5"/>
          <p:cNvSpPr>
            <a:spLocks noGrp="1" noChangeArrowheads="1"/>
          </p:cNvSpPr>
          <p:nvPr>
            <p:ph type="body" sz="half" idx="1"/>
          </p:nvPr>
        </p:nvSpPr>
        <p:spPr>
          <a:xfrm>
            <a:off x="1182688" y="2017713"/>
            <a:ext cx="3670300" cy="2355850"/>
          </a:xfrm>
        </p:spPr>
        <p:txBody>
          <a:bodyPr/>
          <a:lstStyle/>
          <a:p>
            <a:r>
              <a:rPr lang="zh-CN" altLang="en-US" smtClean="0">
                <a:ea typeface="楷体_GB2312" pitchFamily="49" charset="-122"/>
              </a:rPr>
              <a:t>选择性好</a:t>
            </a:r>
          </a:p>
          <a:p>
            <a:r>
              <a:rPr lang="zh-CN" altLang="en-US" smtClean="0">
                <a:ea typeface="楷体_GB2312" pitchFamily="49" charset="-122"/>
              </a:rPr>
              <a:t>易于过滤和洗涤</a:t>
            </a:r>
          </a:p>
          <a:p>
            <a:r>
              <a:rPr lang="zh-CN" altLang="en-US" smtClean="0">
                <a:ea typeface="楷体_GB2312" pitchFamily="49" charset="-122"/>
              </a:rPr>
              <a:t>需满足一定条件才可用</a:t>
            </a:r>
            <a:r>
              <a:rPr lang="zh-CN" altLang="en-US" sz="2400" smtClean="0">
                <a:ea typeface="楷体_GB2312" pitchFamily="49" charset="-122"/>
              </a:rPr>
              <a:t>（半径相似等）</a:t>
            </a:r>
            <a:endParaRPr lang="zh-CN" altLang="en-US" smtClean="0">
              <a:ea typeface="楷体_GB2312" pitchFamily="49" charset="-122"/>
            </a:endParaRPr>
          </a:p>
        </p:txBody>
      </p:sp>
      <p:sp>
        <p:nvSpPr>
          <p:cNvPr id="17414" name="Rectangle 6"/>
          <p:cNvSpPr>
            <a:spLocks noGrp="1" noChangeArrowheads="1"/>
          </p:cNvSpPr>
          <p:nvPr>
            <p:ph type="body" sz="half" idx="2"/>
          </p:nvPr>
        </p:nvSpPr>
        <p:spPr>
          <a:xfrm>
            <a:off x="5140325" y="2017713"/>
            <a:ext cx="3814763" cy="2286000"/>
          </a:xfrm>
        </p:spPr>
        <p:txBody>
          <a:bodyPr/>
          <a:lstStyle/>
          <a:p>
            <a:pPr>
              <a:lnSpc>
                <a:spcPct val="90000"/>
              </a:lnSpc>
            </a:pPr>
            <a:r>
              <a:rPr lang="zh-CN" altLang="en-US" smtClean="0">
                <a:ea typeface="楷体_GB2312" pitchFamily="49" charset="-122"/>
              </a:rPr>
              <a:t>选择性差</a:t>
            </a:r>
          </a:p>
          <a:p>
            <a:pPr>
              <a:lnSpc>
                <a:spcPct val="90000"/>
              </a:lnSpc>
            </a:pPr>
            <a:r>
              <a:rPr lang="zh-CN" altLang="en-US" smtClean="0">
                <a:ea typeface="楷体_GB2312" pitchFamily="49" charset="-122"/>
              </a:rPr>
              <a:t>过滤和洗涤都较困难</a:t>
            </a:r>
          </a:p>
          <a:p>
            <a:pPr>
              <a:lnSpc>
                <a:spcPct val="90000"/>
              </a:lnSpc>
            </a:pPr>
            <a:r>
              <a:rPr lang="zh-CN" altLang="en-US" smtClean="0">
                <a:ea typeface="楷体_GB2312" pitchFamily="49" charset="-122"/>
              </a:rPr>
              <a:t>沉淀颗粒小，比表面大，分离富集效率高</a:t>
            </a:r>
          </a:p>
          <a:p>
            <a:pPr>
              <a:lnSpc>
                <a:spcPct val="90000"/>
              </a:lnSpc>
            </a:pPr>
            <a:r>
              <a:rPr lang="zh-CN" altLang="en-US" smtClean="0">
                <a:ea typeface="楷体_GB2312" pitchFamily="49" charset="-122"/>
              </a:rPr>
              <a:t>应用广泛</a:t>
            </a:r>
          </a:p>
        </p:txBody>
      </p:sp>
      <p:sp>
        <p:nvSpPr>
          <p:cNvPr id="17415" name="Text Box 7"/>
          <p:cNvSpPr txBox="1">
            <a:spLocks noChangeArrowheads="1"/>
          </p:cNvSpPr>
          <p:nvPr/>
        </p:nvSpPr>
        <p:spPr bwMode="auto">
          <a:xfrm>
            <a:off x="1000125" y="4991100"/>
            <a:ext cx="7239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在实际测定中都需采取一定措施消除载体对微量组分测定的干扰。</a:t>
            </a:r>
          </a:p>
        </p:txBody>
      </p:sp>
      <p:sp>
        <p:nvSpPr>
          <p:cNvPr id="17416" name="Oval 8"/>
          <p:cNvSpPr>
            <a:spLocks noChangeArrowheads="1"/>
          </p:cNvSpPr>
          <p:nvPr/>
        </p:nvSpPr>
        <p:spPr bwMode="auto">
          <a:xfrm>
            <a:off x="381000" y="3962400"/>
            <a:ext cx="29718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1447" name="Text Box 9"/>
          <p:cNvSpPr txBox="1">
            <a:spLocks noChangeArrowheads="1"/>
          </p:cNvSpPr>
          <p:nvPr/>
        </p:nvSpPr>
        <p:spPr bwMode="auto">
          <a:xfrm>
            <a:off x="914400" y="4038600"/>
            <a:ext cx="1752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1800"/>
          </a:p>
        </p:txBody>
      </p:sp>
      <p:sp>
        <p:nvSpPr>
          <p:cNvPr id="61448" name="Text Box 10"/>
          <p:cNvSpPr txBox="1">
            <a:spLocks noChangeArrowheads="1"/>
          </p:cNvSpPr>
          <p:nvPr/>
        </p:nvSpPr>
        <p:spPr bwMode="auto">
          <a:xfrm>
            <a:off x="990600" y="40386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混晶共沉淀</a:t>
            </a:r>
          </a:p>
        </p:txBody>
      </p:sp>
      <p:sp>
        <p:nvSpPr>
          <p:cNvPr id="17419" name="Oval 11"/>
          <p:cNvSpPr>
            <a:spLocks noChangeArrowheads="1"/>
          </p:cNvSpPr>
          <p:nvPr/>
        </p:nvSpPr>
        <p:spPr bwMode="auto">
          <a:xfrm>
            <a:off x="4953000" y="4267200"/>
            <a:ext cx="32766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1450" name="Text Box 12"/>
          <p:cNvSpPr txBox="1">
            <a:spLocks noChangeArrowheads="1"/>
          </p:cNvSpPr>
          <p:nvPr/>
        </p:nvSpPr>
        <p:spPr bwMode="auto">
          <a:xfrm>
            <a:off x="5715000" y="4267200"/>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吸附共沉淀</a:t>
            </a:r>
          </a:p>
        </p:txBody>
      </p:sp>
    </p:spTree>
    <p:extLst>
      <p:ext uri="{BB962C8B-B14F-4D97-AF65-F5344CB8AC3E}">
        <p14:creationId xmlns:p14="http://schemas.microsoft.com/office/powerpoint/2010/main" val="9660115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7416"/>
                                        </p:tgtEl>
                                        <p:attrNameLst>
                                          <p:attrName>style.visibility</p:attrName>
                                        </p:attrNameLst>
                                      </p:cBhvr>
                                      <p:to>
                                        <p:strVal val="visible"/>
                                      </p:to>
                                    </p:set>
                                    <p:animEffect transition="in" filter="diamond(in)">
                                      <p:cBhvr>
                                        <p:cTn id="7" dur="2000"/>
                                        <p:tgtEl>
                                          <p:spTgt spid="17416"/>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7419"/>
                                        </p:tgtEl>
                                        <p:attrNameLst>
                                          <p:attrName>style.visibility</p:attrName>
                                        </p:attrNameLst>
                                      </p:cBhvr>
                                      <p:to>
                                        <p:strVal val="visible"/>
                                      </p:to>
                                    </p:set>
                                    <p:animEffect transition="in" filter="diamond(in)">
                                      <p:cBhvr>
                                        <p:cTn id="10" dur="2000"/>
                                        <p:tgtEl>
                                          <p:spTgt spid="1741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7413">
                                            <p:txEl>
                                              <p:pRg st="0" end="0"/>
                                            </p:txEl>
                                          </p:spTgt>
                                        </p:tgtEl>
                                        <p:attrNameLst>
                                          <p:attrName>style.visibility</p:attrName>
                                        </p:attrNameLst>
                                      </p:cBhvr>
                                      <p:to>
                                        <p:strVal val="visible"/>
                                      </p:to>
                                    </p:set>
                                    <p:animEffect transition="in" filter="blinds(horizontal)">
                                      <p:cBhvr>
                                        <p:cTn id="15" dur="500"/>
                                        <p:tgtEl>
                                          <p:spTgt spid="17413">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7414">
                                            <p:txEl>
                                              <p:pRg st="0" end="0"/>
                                            </p:txEl>
                                          </p:spTgt>
                                        </p:tgtEl>
                                        <p:attrNameLst>
                                          <p:attrName>style.visibility</p:attrName>
                                        </p:attrNameLst>
                                      </p:cBhvr>
                                      <p:to>
                                        <p:strVal val="visible"/>
                                      </p:to>
                                    </p:set>
                                    <p:animEffect transition="in" filter="blinds(horizontal)">
                                      <p:cBhvr>
                                        <p:cTn id="20" dur="500"/>
                                        <p:tgtEl>
                                          <p:spTgt spid="17414">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7413">
                                            <p:txEl>
                                              <p:pRg st="1" end="1"/>
                                            </p:txEl>
                                          </p:spTgt>
                                        </p:tgtEl>
                                        <p:attrNameLst>
                                          <p:attrName>style.visibility</p:attrName>
                                        </p:attrNameLst>
                                      </p:cBhvr>
                                      <p:to>
                                        <p:strVal val="visible"/>
                                      </p:to>
                                    </p:set>
                                    <p:animEffect transition="in" filter="blinds(horizontal)">
                                      <p:cBhvr>
                                        <p:cTn id="25" dur="500"/>
                                        <p:tgtEl>
                                          <p:spTgt spid="17413">
                                            <p:txEl>
                                              <p:pRg st="1" end="1"/>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7414">
                                            <p:txEl>
                                              <p:pRg st="1" end="1"/>
                                            </p:txEl>
                                          </p:spTgt>
                                        </p:tgtEl>
                                        <p:attrNameLst>
                                          <p:attrName>style.visibility</p:attrName>
                                        </p:attrNameLst>
                                      </p:cBhvr>
                                      <p:to>
                                        <p:strVal val="visible"/>
                                      </p:to>
                                    </p:set>
                                    <p:animEffect transition="in" filter="blinds(horizontal)">
                                      <p:cBhvr>
                                        <p:cTn id="30" dur="500"/>
                                        <p:tgtEl>
                                          <p:spTgt spid="17414">
                                            <p:txEl>
                                              <p:pRg st="1" end="1"/>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17413">
                                            <p:txEl>
                                              <p:charRg st="13" end="24"/>
                                            </p:txEl>
                                          </p:spTgt>
                                        </p:tgtEl>
                                        <p:attrNameLst>
                                          <p:attrName>style.visibility</p:attrName>
                                        </p:attrNameLst>
                                      </p:cBhvr>
                                      <p:to>
                                        <p:strVal val="visible"/>
                                      </p:to>
                                    </p:set>
                                    <p:animEffect transition="in" filter="blinds(horizontal)">
                                      <p:cBhvr>
                                        <p:cTn id="35" dur="500"/>
                                        <p:tgtEl>
                                          <p:spTgt spid="17413">
                                            <p:txEl>
                                              <p:charRg st="13" end="24"/>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17414">
                                            <p:txEl>
                                              <p:pRg st="2" end="2"/>
                                            </p:txEl>
                                          </p:spTgt>
                                        </p:tgtEl>
                                        <p:attrNameLst>
                                          <p:attrName>style.visibility</p:attrName>
                                        </p:attrNameLst>
                                      </p:cBhvr>
                                      <p:to>
                                        <p:strVal val="visible"/>
                                      </p:to>
                                    </p:set>
                                    <p:animEffect transition="in" filter="blinds(horizontal)">
                                      <p:cBhvr>
                                        <p:cTn id="40" dur="500"/>
                                        <p:tgtEl>
                                          <p:spTgt spid="17414">
                                            <p:txEl>
                                              <p:pRg st="2" end="2"/>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17414">
                                            <p:txEl>
                                              <p:pRg st="3" end="3"/>
                                            </p:txEl>
                                          </p:spTgt>
                                        </p:tgtEl>
                                        <p:attrNameLst>
                                          <p:attrName>style.visibility</p:attrName>
                                        </p:attrNameLst>
                                      </p:cBhvr>
                                      <p:to>
                                        <p:strVal val="visible"/>
                                      </p:to>
                                    </p:set>
                                    <p:animEffect transition="in" filter="blinds(horizontal)">
                                      <p:cBhvr>
                                        <p:cTn id="43" dur="500"/>
                                        <p:tgtEl>
                                          <p:spTgt spid="17414">
                                            <p:txEl>
                                              <p:pRg st="3" end="3"/>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17415">
                                            <p:txEl>
                                              <p:pRg st="0" end="0"/>
                                            </p:txEl>
                                          </p:spTgt>
                                        </p:tgtEl>
                                        <p:attrNameLst>
                                          <p:attrName>style.visibility</p:attrName>
                                        </p:attrNameLst>
                                      </p:cBhvr>
                                      <p:to>
                                        <p:strVal val="visible"/>
                                      </p:to>
                                    </p:set>
                                    <p:animEffect transition="in" filter="blinds(horizontal)">
                                      <p:cBhvr>
                                        <p:cTn id="48" dur="500"/>
                                        <p:tgtEl>
                                          <p:spTgt spid="174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6" grpId="0" animBg="1"/>
      <p:bldP spid="174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4"/>
          <p:cNvSpPr txBox="1">
            <a:spLocks noChangeArrowheads="1"/>
          </p:cNvSpPr>
          <p:nvPr/>
        </p:nvSpPr>
        <p:spPr bwMode="auto">
          <a:xfrm>
            <a:off x="1219200" y="1143000"/>
            <a:ext cx="746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（三）形成单质的共沉淀</a:t>
            </a:r>
          </a:p>
        </p:txBody>
      </p:sp>
      <p:sp>
        <p:nvSpPr>
          <p:cNvPr id="19461" name="Text Box 5"/>
          <p:cNvSpPr txBox="1">
            <a:spLocks noChangeArrowheads="1"/>
          </p:cNvSpPr>
          <p:nvPr/>
        </p:nvSpPr>
        <p:spPr bwMode="auto">
          <a:xfrm>
            <a:off x="838200" y="2286000"/>
            <a:ext cx="6553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将微量元素还原成单质状态从而聚集沉淀。多用于分离贵重金属，如</a:t>
            </a:r>
            <a:r>
              <a:rPr lang="en-US" altLang="zh-CN" sz="2400"/>
              <a:t>Ag,Au,</a:t>
            </a:r>
            <a:r>
              <a:rPr lang="zh-CN" altLang="en-US" sz="2400"/>
              <a:t>铂族金属</a:t>
            </a:r>
          </a:p>
        </p:txBody>
      </p:sp>
      <p:sp>
        <p:nvSpPr>
          <p:cNvPr id="19462" name="Text Box 6"/>
          <p:cNvSpPr txBox="1">
            <a:spLocks noChangeArrowheads="1"/>
          </p:cNvSpPr>
          <p:nvPr/>
        </p:nvSpPr>
        <p:spPr bwMode="auto">
          <a:xfrm>
            <a:off x="533400" y="3429000"/>
            <a:ext cx="6934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例： </a:t>
            </a:r>
            <a:r>
              <a:rPr lang="zh-CN" altLang="en-US" sz="2400"/>
              <a:t>将</a:t>
            </a:r>
            <a:r>
              <a:rPr lang="en-US" altLang="zh-CN" sz="2400"/>
              <a:t>Ag</a:t>
            </a:r>
            <a:r>
              <a:rPr lang="zh-CN" altLang="en-US" sz="2400"/>
              <a:t>离子与二价</a:t>
            </a:r>
            <a:r>
              <a:rPr lang="en-US" altLang="zh-CN" sz="2400"/>
              <a:t>Cu </a:t>
            </a:r>
            <a:r>
              <a:rPr lang="zh-CN" altLang="en-US" sz="2400"/>
              <a:t>和二价</a:t>
            </a:r>
            <a:r>
              <a:rPr lang="en-US" altLang="zh-CN" sz="2400"/>
              <a:t>Fe</a:t>
            </a:r>
            <a:r>
              <a:rPr lang="zh-CN" altLang="en-US" sz="2400"/>
              <a:t>分离</a:t>
            </a:r>
          </a:p>
        </p:txBody>
      </p:sp>
      <p:sp>
        <p:nvSpPr>
          <p:cNvPr id="19463" name="Text Box 7"/>
          <p:cNvSpPr txBox="1">
            <a:spLocks noChangeArrowheads="1"/>
          </p:cNvSpPr>
          <p:nvPr/>
        </p:nvSpPr>
        <p:spPr bwMode="auto">
          <a:xfrm>
            <a:off x="533400" y="4114800"/>
            <a:ext cx="678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解：</a:t>
            </a:r>
            <a:r>
              <a:rPr lang="zh-CN" altLang="en-US" sz="2400"/>
              <a:t>氨性溶液中加汞，使银离子还原，实现分离</a:t>
            </a:r>
            <a:endParaRPr lang="zh-CN" altLang="en-US" sz="2800"/>
          </a:p>
        </p:txBody>
      </p:sp>
      <p:sp>
        <p:nvSpPr>
          <p:cNvPr id="19464" name="Text Box 8"/>
          <p:cNvSpPr txBox="1">
            <a:spLocks noChangeArrowheads="1"/>
          </p:cNvSpPr>
          <p:nvPr/>
        </p:nvSpPr>
        <p:spPr bwMode="auto">
          <a:xfrm>
            <a:off x="304800" y="4876800"/>
            <a:ext cx="807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（四）形成化合物的共沉淀</a:t>
            </a:r>
          </a:p>
        </p:txBody>
      </p:sp>
      <p:sp>
        <p:nvSpPr>
          <p:cNvPr id="19465" name="Text Box 9"/>
          <p:cNvSpPr txBox="1">
            <a:spLocks noChangeArrowheads="1"/>
          </p:cNvSpPr>
          <p:nvPr/>
        </p:nvSpPr>
        <p:spPr bwMode="auto">
          <a:xfrm>
            <a:off x="762000" y="5715000"/>
            <a:ext cx="594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通过与沉淀剂形成化合物实现分离</a:t>
            </a:r>
          </a:p>
        </p:txBody>
      </p:sp>
    </p:spTree>
    <p:extLst>
      <p:ext uri="{BB962C8B-B14F-4D97-AF65-F5344CB8AC3E}">
        <p14:creationId xmlns:p14="http://schemas.microsoft.com/office/powerpoint/2010/main" val="40028424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dissolve">
                                      <p:cBhvr>
                                        <p:cTn id="7" dur="500"/>
                                        <p:tgtEl>
                                          <p:spTgt spid="194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462"/>
                                        </p:tgtEl>
                                        <p:attrNameLst>
                                          <p:attrName>style.visibility</p:attrName>
                                        </p:attrNameLst>
                                      </p:cBhvr>
                                      <p:to>
                                        <p:strVal val="visible"/>
                                      </p:to>
                                    </p:set>
                                    <p:animEffect transition="in" filter="dissolve">
                                      <p:cBhvr>
                                        <p:cTn id="12" dur="500"/>
                                        <p:tgtEl>
                                          <p:spTgt spid="194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463"/>
                                        </p:tgtEl>
                                        <p:attrNameLst>
                                          <p:attrName>style.visibility</p:attrName>
                                        </p:attrNameLst>
                                      </p:cBhvr>
                                      <p:to>
                                        <p:strVal val="visible"/>
                                      </p:to>
                                    </p:set>
                                    <p:animEffect transition="in" filter="dissolve">
                                      <p:cBhvr>
                                        <p:cTn id="17" dur="500"/>
                                        <p:tgtEl>
                                          <p:spTgt spid="194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464"/>
                                        </p:tgtEl>
                                        <p:attrNameLst>
                                          <p:attrName>style.visibility</p:attrName>
                                        </p:attrNameLst>
                                      </p:cBhvr>
                                      <p:to>
                                        <p:strVal val="visible"/>
                                      </p:to>
                                    </p:set>
                                    <p:animEffect transition="in" filter="dissolve">
                                      <p:cBhvr>
                                        <p:cTn id="22" dur="500"/>
                                        <p:tgtEl>
                                          <p:spTgt spid="1946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465"/>
                                        </p:tgtEl>
                                        <p:attrNameLst>
                                          <p:attrName>style.visibility</p:attrName>
                                        </p:attrNameLst>
                                      </p:cBhvr>
                                      <p:to>
                                        <p:strVal val="visible"/>
                                      </p:to>
                                    </p:set>
                                    <p:animEffect transition="in" filter="dissolve">
                                      <p:cBhvr>
                                        <p:cTn id="27" dur="500"/>
                                        <p:tgtEl>
                                          <p:spTgt spid="19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autoUpdateAnimBg="0"/>
      <p:bldP spid="19462" grpId="0" autoUpdateAnimBg="0"/>
      <p:bldP spid="19463" grpId="0" autoUpdateAnimBg="0"/>
      <p:bldP spid="19464" grpId="0" autoUpdateAnimBg="0"/>
      <p:bldP spid="19465"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533400" y="3200400"/>
            <a:ext cx="39624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a:t>居里夫妇发现镭时就采取了共沉淀分离法中的分级结晶技术。</a:t>
            </a:r>
          </a:p>
        </p:txBody>
      </p:sp>
      <p:pic>
        <p:nvPicPr>
          <p:cNvPr id="25606" name="Picture 6"/>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5334000" y="381000"/>
            <a:ext cx="35544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Oval 7"/>
          <p:cNvSpPr>
            <a:spLocks noChangeArrowheads="1"/>
          </p:cNvSpPr>
          <p:nvPr/>
        </p:nvSpPr>
        <p:spPr bwMode="auto">
          <a:xfrm>
            <a:off x="1066800" y="609600"/>
            <a:ext cx="3657600" cy="1143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4517" name="Text Box 8"/>
          <p:cNvSpPr txBox="1">
            <a:spLocks noChangeArrowheads="1"/>
          </p:cNvSpPr>
          <p:nvPr/>
        </p:nvSpPr>
        <p:spPr bwMode="auto">
          <a:xfrm>
            <a:off x="1828800" y="838200"/>
            <a:ext cx="2819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a:t>镭的发现</a:t>
            </a:r>
          </a:p>
        </p:txBody>
      </p:sp>
      <p:sp>
        <p:nvSpPr>
          <p:cNvPr id="25609" name="Oval 9"/>
          <p:cNvSpPr>
            <a:spLocks noChangeArrowheads="1"/>
          </p:cNvSpPr>
          <p:nvPr/>
        </p:nvSpPr>
        <p:spPr bwMode="auto">
          <a:xfrm>
            <a:off x="7239000" y="5791200"/>
            <a:ext cx="1143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4519" name="Text Box 10"/>
          <p:cNvSpPr txBox="1">
            <a:spLocks noChangeArrowheads="1"/>
          </p:cNvSpPr>
          <p:nvPr/>
        </p:nvSpPr>
        <p:spPr bwMode="auto">
          <a:xfrm>
            <a:off x="7391400" y="6019800"/>
            <a:ext cx="914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hlinkClick r:id="rId3" action="ppaction://hlinksldjump"/>
              </a:rPr>
              <a:t>返回</a:t>
            </a:r>
            <a:endParaRPr lang="zh-CN" altLang="en-US" sz="1800"/>
          </a:p>
        </p:txBody>
      </p:sp>
    </p:spTree>
    <p:extLst>
      <p:ext uri="{BB962C8B-B14F-4D97-AF65-F5344CB8AC3E}">
        <p14:creationId xmlns:p14="http://schemas.microsoft.com/office/powerpoint/2010/main" val="2100692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606"/>
                                        </p:tgtEl>
                                        <p:attrNameLst>
                                          <p:attrName>style.visibility</p:attrName>
                                        </p:attrNameLst>
                                      </p:cBhvr>
                                      <p:to>
                                        <p:strVal val="visible"/>
                                      </p:to>
                                    </p:set>
                                    <p:animEffect transition="in" filter="blinds(horizontal)">
                                      <p:cBhvr>
                                        <p:cTn id="7" dur="500"/>
                                        <p:tgtEl>
                                          <p:spTgt spid="256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604"/>
                                        </p:tgtEl>
                                        <p:attrNameLst>
                                          <p:attrName>style.visibility</p:attrName>
                                        </p:attrNameLst>
                                      </p:cBhvr>
                                      <p:to>
                                        <p:strVal val="visible"/>
                                      </p:to>
                                    </p:set>
                                    <p:animEffect transition="in" filter="blinds(horizontal)">
                                      <p:cBhvr>
                                        <p:cTn id="12" dur="500"/>
                                        <p:tgtEl>
                                          <p:spTgt spid="256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5609"/>
                                        </p:tgtEl>
                                        <p:attrNameLst>
                                          <p:attrName>style.visibility</p:attrName>
                                        </p:attrNameLst>
                                      </p:cBhvr>
                                      <p:to>
                                        <p:strVal val="visible"/>
                                      </p:to>
                                    </p:set>
                                    <p:animEffect transition="in" filter="checkerboard(across)">
                                      <p:cBhvr>
                                        <p:cTn id="17" dur="500"/>
                                        <p:tgtEl>
                                          <p:spTgt spid="25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autoUpdateAnimBg="0"/>
      <p:bldP spid="2560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4"/>
          <p:cNvSpPr txBox="1">
            <a:spLocks noChangeArrowheads="1"/>
          </p:cNvSpPr>
          <p:nvPr/>
        </p:nvSpPr>
        <p:spPr bwMode="auto">
          <a:xfrm>
            <a:off x="990600" y="381000"/>
            <a:ext cx="6324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（一）利用大分子胶体凝聚作用</a:t>
            </a:r>
          </a:p>
        </p:txBody>
      </p:sp>
      <p:sp>
        <p:nvSpPr>
          <p:cNvPr id="27653" name="Text Box 5"/>
          <p:cNvSpPr txBox="1">
            <a:spLocks noChangeArrowheads="1"/>
          </p:cNvSpPr>
          <p:nvPr/>
        </p:nvSpPr>
        <p:spPr bwMode="auto">
          <a:xfrm>
            <a:off x="1600200" y="1219200"/>
            <a:ext cx="563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常用丹宁，辛可宁，动物胶等</a:t>
            </a:r>
          </a:p>
        </p:txBody>
      </p:sp>
      <p:sp>
        <p:nvSpPr>
          <p:cNvPr id="27655" name="Text Box 7"/>
          <p:cNvSpPr txBox="1">
            <a:spLocks noChangeArrowheads="1"/>
          </p:cNvSpPr>
          <p:nvPr/>
        </p:nvSpPr>
        <p:spPr bwMode="auto">
          <a:xfrm>
            <a:off x="1066800" y="2057400"/>
            <a:ext cx="701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（二）以离子络合物形成共沉淀</a:t>
            </a:r>
          </a:p>
        </p:txBody>
      </p:sp>
      <p:sp>
        <p:nvSpPr>
          <p:cNvPr id="65541" name="Text Box 8"/>
          <p:cNvSpPr txBox="1">
            <a:spLocks noChangeArrowheads="1"/>
          </p:cNvSpPr>
          <p:nvPr/>
        </p:nvSpPr>
        <p:spPr bwMode="auto">
          <a:xfrm>
            <a:off x="1143000" y="2438400"/>
            <a:ext cx="662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a:p>
        </p:txBody>
      </p:sp>
      <p:sp>
        <p:nvSpPr>
          <p:cNvPr id="27658" name="Text Box 10"/>
          <p:cNvSpPr txBox="1">
            <a:spLocks noChangeArrowheads="1"/>
          </p:cNvSpPr>
          <p:nvPr/>
        </p:nvSpPr>
        <p:spPr bwMode="auto">
          <a:xfrm>
            <a:off x="1219200" y="2667000"/>
            <a:ext cx="64008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常用阴离子有：卤离子，</a:t>
            </a:r>
            <a:r>
              <a:rPr lang="en-US" altLang="zh-CN" sz="2400"/>
              <a:t>SCN-</a:t>
            </a:r>
            <a:r>
              <a:rPr lang="zh-CN" altLang="en-US" sz="2400"/>
              <a:t>，</a:t>
            </a:r>
          </a:p>
          <a:p>
            <a:pPr eaLnBrk="1" hangingPunct="1">
              <a:spcBef>
                <a:spcPct val="50000"/>
              </a:spcBef>
              <a:buFontTx/>
              <a:buNone/>
            </a:pPr>
            <a:r>
              <a:rPr lang="zh-CN" altLang="en-US" sz="2400"/>
              <a:t>阳离子：甲基紫，罗丹明</a:t>
            </a:r>
          </a:p>
        </p:txBody>
      </p:sp>
      <p:sp>
        <p:nvSpPr>
          <p:cNvPr id="27659" name="Text Box 11"/>
          <p:cNvSpPr txBox="1">
            <a:spLocks noChangeArrowheads="1"/>
          </p:cNvSpPr>
          <p:nvPr/>
        </p:nvSpPr>
        <p:spPr bwMode="auto">
          <a:xfrm>
            <a:off x="2590800" y="3733800"/>
            <a:ext cx="579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例如，可在酸化的海水中加入甲基紫和</a:t>
            </a:r>
            <a:r>
              <a:rPr lang="en-US" altLang="zh-CN" sz="2400"/>
              <a:t>NH</a:t>
            </a:r>
            <a:r>
              <a:rPr lang="en-US" altLang="zh-CN" sz="2400" baseline="-25000"/>
              <a:t>4</a:t>
            </a:r>
            <a:r>
              <a:rPr lang="en-US" altLang="zh-CN" sz="2400"/>
              <a:t>SCN</a:t>
            </a:r>
            <a:r>
              <a:rPr lang="zh-CN" altLang="en-US" sz="2400"/>
              <a:t>，可定量沉淀低至</a:t>
            </a:r>
            <a:r>
              <a:rPr lang="en-US" altLang="zh-CN" sz="2400"/>
              <a:t>0.2</a:t>
            </a:r>
            <a:r>
              <a:rPr lang="zh-CN" altLang="en-US" sz="2400"/>
              <a:t>微克的铀。</a:t>
            </a:r>
          </a:p>
        </p:txBody>
      </p:sp>
      <p:sp>
        <p:nvSpPr>
          <p:cNvPr id="27660" name="Oval 12"/>
          <p:cNvSpPr>
            <a:spLocks noChangeArrowheads="1"/>
          </p:cNvSpPr>
          <p:nvPr/>
        </p:nvSpPr>
        <p:spPr bwMode="auto">
          <a:xfrm>
            <a:off x="457200" y="4572000"/>
            <a:ext cx="2209800" cy="914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7661" name="Text Box 13"/>
          <p:cNvSpPr txBox="1">
            <a:spLocks noChangeArrowheads="1"/>
          </p:cNvSpPr>
          <p:nvPr/>
        </p:nvSpPr>
        <p:spPr bwMode="auto">
          <a:xfrm>
            <a:off x="3505200" y="4724400"/>
            <a:ext cx="38862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有些载体的共沉淀效果类似于萃取且不与共存离子反应，叫做惰性共沉淀剂（固体萃取剂）。其沉淀效果好</a:t>
            </a:r>
          </a:p>
        </p:txBody>
      </p:sp>
      <p:sp>
        <p:nvSpPr>
          <p:cNvPr id="27662" name="Text Box 14"/>
          <p:cNvSpPr txBox="1">
            <a:spLocks noChangeArrowheads="1"/>
          </p:cNvSpPr>
          <p:nvPr/>
        </p:nvSpPr>
        <p:spPr bwMode="auto">
          <a:xfrm>
            <a:off x="762000" y="48006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固体萃取</a:t>
            </a:r>
          </a:p>
        </p:txBody>
      </p:sp>
    </p:spTree>
    <p:extLst>
      <p:ext uri="{BB962C8B-B14F-4D97-AF65-F5344CB8AC3E}">
        <p14:creationId xmlns:p14="http://schemas.microsoft.com/office/powerpoint/2010/main" val="3983861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53"/>
                                        </p:tgtEl>
                                        <p:attrNameLst>
                                          <p:attrName>style.visibility</p:attrName>
                                        </p:attrNameLst>
                                      </p:cBhvr>
                                      <p:to>
                                        <p:strVal val="visible"/>
                                      </p:to>
                                    </p:set>
                                    <p:animEffect transition="in" filter="dissolve">
                                      <p:cBhvr>
                                        <p:cTn id="7" dur="500"/>
                                        <p:tgtEl>
                                          <p:spTgt spid="276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655"/>
                                        </p:tgtEl>
                                        <p:attrNameLst>
                                          <p:attrName>style.visibility</p:attrName>
                                        </p:attrNameLst>
                                      </p:cBhvr>
                                      <p:to>
                                        <p:strVal val="visible"/>
                                      </p:to>
                                    </p:set>
                                    <p:animEffect transition="in" filter="dissolve">
                                      <p:cBhvr>
                                        <p:cTn id="12" dur="500"/>
                                        <p:tgtEl>
                                          <p:spTgt spid="276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658"/>
                                        </p:tgtEl>
                                        <p:attrNameLst>
                                          <p:attrName>style.visibility</p:attrName>
                                        </p:attrNameLst>
                                      </p:cBhvr>
                                      <p:to>
                                        <p:strVal val="visible"/>
                                      </p:to>
                                    </p:set>
                                    <p:animEffect transition="in" filter="dissolve">
                                      <p:cBhvr>
                                        <p:cTn id="17" dur="500"/>
                                        <p:tgtEl>
                                          <p:spTgt spid="276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7659"/>
                                        </p:tgtEl>
                                        <p:attrNameLst>
                                          <p:attrName>style.visibility</p:attrName>
                                        </p:attrNameLst>
                                      </p:cBhvr>
                                      <p:to>
                                        <p:strVal val="visible"/>
                                      </p:to>
                                    </p:set>
                                    <p:animEffect transition="in" filter="dissolve">
                                      <p:cBhvr>
                                        <p:cTn id="22" dur="500"/>
                                        <p:tgtEl>
                                          <p:spTgt spid="2765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7662"/>
                                        </p:tgtEl>
                                        <p:attrNameLst>
                                          <p:attrName>style.visibility</p:attrName>
                                        </p:attrNameLst>
                                      </p:cBhvr>
                                      <p:to>
                                        <p:strVal val="visible"/>
                                      </p:to>
                                    </p:set>
                                    <p:anim calcmode="lin" valueType="num">
                                      <p:cBhvr additive="base">
                                        <p:cTn id="27" dur="500" fill="hold"/>
                                        <p:tgtEl>
                                          <p:spTgt spid="27662"/>
                                        </p:tgtEl>
                                        <p:attrNameLst>
                                          <p:attrName>ppt_x</p:attrName>
                                        </p:attrNameLst>
                                      </p:cBhvr>
                                      <p:tavLst>
                                        <p:tav tm="0">
                                          <p:val>
                                            <p:strVal val="0-#ppt_w/2"/>
                                          </p:val>
                                        </p:tav>
                                        <p:tav tm="100000">
                                          <p:val>
                                            <p:strVal val="#ppt_x"/>
                                          </p:val>
                                        </p:tav>
                                      </p:tavLst>
                                    </p:anim>
                                    <p:anim calcmode="lin" valueType="num">
                                      <p:cBhvr additive="base">
                                        <p:cTn id="28" dur="500" fill="hold"/>
                                        <p:tgtEl>
                                          <p:spTgt spid="27662"/>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7660"/>
                                        </p:tgtEl>
                                        <p:attrNameLst>
                                          <p:attrName>style.visibility</p:attrName>
                                        </p:attrNameLst>
                                      </p:cBhvr>
                                      <p:to>
                                        <p:strVal val="visible"/>
                                      </p:to>
                                    </p:set>
                                    <p:anim calcmode="lin" valueType="num">
                                      <p:cBhvr additive="base">
                                        <p:cTn id="33" dur="500" fill="hold"/>
                                        <p:tgtEl>
                                          <p:spTgt spid="27660"/>
                                        </p:tgtEl>
                                        <p:attrNameLst>
                                          <p:attrName>ppt_x</p:attrName>
                                        </p:attrNameLst>
                                      </p:cBhvr>
                                      <p:tavLst>
                                        <p:tav tm="0">
                                          <p:val>
                                            <p:strVal val="0-#ppt_w/2"/>
                                          </p:val>
                                        </p:tav>
                                        <p:tav tm="100000">
                                          <p:val>
                                            <p:strVal val="#ppt_x"/>
                                          </p:val>
                                        </p:tav>
                                      </p:tavLst>
                                    </p:anim>
                                    <p:anim calcmode="lin" valueType="num">
                                      <p:cBhvr additive="base">
                                        <p:cTn id="34" dur="500" fill="hold"/>
                                        <p:tgtEl>
                                          <p:spTgt spid="27660"/>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7661"/>
                                        </p:tgtEl>
                                        <p:attrNameLst>
                                          <p:attrName>style.visibility</p:attrName>
                                        </p:attrNameLst>
                                      </p:cBhvr>
                                      <p:to>
                                        <p:strVal val="visible"/>
                                      </p:to>
                                    </p:set>
                                    <p:animEffect transition="in" filter="dissolve">
                                      <p:cBhvr>
                                        <p:cTn id="39" dur="500"/>
                                        <p:tgtEl>
                                          <p:spTgt spid="27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autoUpdateAnimBg="0"/>
      <p:bldP spid="27655" grpId="0" autoUpdateAnimBg="0"/>
      <p:bldP spid="27658" grpId="0" autoUpdateAnimBg="0"/>
      <p:bldP spid="27659" grpId="0" autoUpdateAnimBg="0"/>
      <p:bldP spid="27660" grpId="0" animBg="1"/>
      <p:bldP spid="27661" grpId="0" autoUpdateAnimBg="0"/>
      <p:bldP spid="27662"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D2CF6CD-1ABA-4756-998A-257D1FF3DD38}" type="slidenum">
              <a:rPr lang="en-US" altLang="zh-CN" sz="1400" smtClean="0"/>
              <a:pPr>
                <a:spcBef>
                  <a:spcPct val="0"/>
                </a:spcBef>
                <a:buFontTx/>
                <a:buNone/>
              </a:pPr>
              <a:t>44</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挥发</a:t>
            </a:r>
            <a:r>
              <a:rPr lang="zh-CN" altLang="en-US" sz="3200" b="1" dirty="0">
                <a:solidFill>
                  <a:srgbClr val="FF0000"/>
                </a:solidFill>
              </a:rPr>
              <a:t>和蒸馏分离法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219200"/>
            <a:ext cx="86868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(1)</a:t>
            </a:r>
            <a:r>
              <a:rPr lang="zh-CN" altLang="en-US" sz="2800" b="1" dirty="0" smtClean="0">
                <a:solidFill>
                  <a:srgbClr val="0000FF"/>
                </a:solidFill>
                <a:latin typeface="+mn-ea"/>
                <a:ea typeface="+mn-ea"/>
              </a:rPr>
              <a:t>概述</a:t>
            </a:r>
          </a:p>
        </p:txBody>
      </p:sp>
      <p:sp>
        <p:nvSpPr>
          <p:cNvPr id="4" name="TextBox 3"/>
          <p:cNvSpPr txBox="1"/>
          <p:nvPr/>
        </p:nvSpPr>
        <p:spPr>
          <a:xfrm>
            <a:off x="304800" y="1905000"/>
            <a:ext cx="8610600" cy="4173538"/>
          </a:xfrm>
          <a:prstGeom prst="rect">
            <a:avLst/>
          </a:prstGeom>
          <a:noFill/>
        </p:spPr>
        <p:txBody>
          <a:bodyPr>
            <a:spAutoFit/>
          </a:bodyPr>
          <a:lstStyle/>
          <a:p>
            <a:pPr eaLnBrk="1" hangingPunct="1">
              <a:lnSpc>
                <a:spcPct val="120000"/>
              </a:lnSpc>
              <a:spcBef>
                <a:spcPts val="600"/>
              </a:spcBef>
              <a:defRPr/>
            </a:pPr>
            <a:r>
              <a:rPr lang="zh-CN" altLang="en-US" sz="2800" b="1" dirty="0">
                <a:solidFill>
                  <a:srgbClr val="FF0000"/>
                </a:solidFill>
              </a:rPr>
              <a:t>分离原理：</a:t>
            </a:r>
            <a:endParaRPr lang="en-US" altLang="zh-CN" sz="2800" b="1" dirty="0">
              <a:solidFill>
                <a:srgbClr val="FF0000"/>
              </a:solidFill>
            </a:endParaRPr>
          </a:p>
          <a:p>
            <a:pPr eaLnBrk="1" hangingPunct="1">
              <a:lnSpc>
                <a:spcPct val="120000"/>
              </a:lnSpc>
              <a:spcBef>
                <a:spcPts val="600"/>
              </a:spcBef>
              <a:defRPr/>
            </a:pPr>
            <a:r>
              <a:rPr lang="zh-CN" altLang="en-US" sz="2800" b="1" dirty="0">
                <a:latin typeface="+mn-ea"/>
                <a:ea typeface="+mn-ea"/>
              </a:rPr>
              <a:t>    蒸汽压</a:t>
            </a:r>
            <a:r>
              <a:rPr lang="en-US" altLang="zh-CN" sz="2800" b="1" dirty="0">
                <a:latin typeface="+mn-ea"/>
                <a:ea typeface="+mn-ea"/>
              </a:rPr>
              <a:t>(</a:t>
            </a:r>
            <a:r>
              <a:rPr lang="zh-CN" altLang="en-US" sz="2800" b="1" dirty="0">
                <a:latin typeface="+mn-ea"/>
                <a:ea typeface="+mn-ea"/>
              </a:rPr>
              <a:t>挥发性</a:t>
            </a:r>
            <a:r>
              <a:rPr lang="en-US" altLang="zh-CN" sz="2800" b="1" dirty="0">
                <a:latin typeface="+mn-ea"/>
                <a:ea typeface="+mn-ea"/>
              </a:rPr>
              <a:t>)</a:t>
            </a:r>
            <a:r>
              <a:rPr lang="zh-CN" altLang="en-US" sz="2800" b="1" dirty="0">
                <a:latin typeface="+mn-ea"/>
                <a:ea typeface="+mn-ea"/>
              </a:rPr>
              <a:t>的差异</a:t>
            </a:r>
          </a:p>
          <a:p>
            <a:pPr eaLnBrk="1" hangingPunct="1">
              <a:lnSpc>
                <a:spcPct val="120000"/>
              </a:lnSpc>
              <a:spcBef>
                <a:spcPts val="600"/>
              </a:spcBef>
              <a:defRPr/>
            </a:pPr>
            <a:r>
              <a:rPr lang="zh-CN" altLang="en-US" sz="2800" b="1" dirty="0">
                <a:solidFill>
                  <a:srgbClr val="FF0000"/>
                </a:solidFill>
              </a:rPr>
              <a:t>应用：</a:t>
            </a:r>
            <a:endParaRPr lang="en-US" altLang="zh-CN" sz="2800" b="1" dirty="0">
              <a:solidFill>
                <a:srgbClr val="FF0000"/>
              </a:solidFill>
            </a:endParaRPr>
          </a:p>
          <a:p>
            <a:pPr eaLnBrk="1" hangingPunct="1">
              <a:lnSpc>
                <a:spcPct val="120000"/>
              </a:lnSpc>
              <a:spcBef>
                <a:spcPts val="600"/>
              </a:spcBef>
              <a:defRPr/>
            </a:pPr>
            <a:r>
              <a:rPr lang="zh-CN" altLang="en-US" sz="2800" b="1" dirty="0"/>
              <a:t>       常量和微量组分的分离分析</a:t>
            </a:r>
          </a:p>
          <a:p>
            <a:pPr eaLnBrk="1" hangingPunct="1">
              <a:lnSpc>
                <a:spcPct val="120000"/>
              </a:lnSpc>
              <a:spcBef>
                <a:spcPts val="600"/>
              </a:spcBef>
              <a:defRPr/>
            </a:pPr>
            <a:r>
              <a:rPr lang="zh-CN" altLang="en-US" sz="2800" b="1" dirty="0">
                <a:solidFill>
                  <a:srgbClr val="FF0000"/>
                </a:solidFill>
              </a:rPr>
              <a:t>方法特点：</a:t>
            </a:r>
          </a:p>
          <a:p>
            <a:pPr eaLnBrk="1" hangingPunct="1">
              <a:lnSpc>
                <a:spcPct val="120000"/>
              </a:lnSpc>
              <a:spcBef>
                <a:spcPts val="600"/>
              </a:spcBef>
              <a:defRPr/>
            </a:pPr>
            <a:r>
              <a:rPr lang="zh-CN" altLang="en-US" sz="2800" b="1" dirty="0"/>
              <a:t>       选择性高</a:t>
            </a:r>
          </a:p>
          <a:p>
            <a:pPr eaLnBrk="1" hangingPunct="1">
              <a:lnSpc>
                <a:spcPct val="120000"/>
              </a:lnSpc>
              <a:spcBef>
                <a:spcPts val="600"/>
              </a:spcBef>
              <a:defRPr/>
            </a:pPr>
            <a:r>
              <a:rPr lang="zh-CN" altLang="en-US" sz="2800" b="1" dirty="0"/>
              <a:t>       分离富集同时进行</a:t>
            </a:r>
          </a:p>
        </p:txBody>
      </p:sp>
    </p:spTree>
    <p:extLst>
      <p:ext uri="{BB962C8B-B14F-4D97-AF65-F5344CB8AC3E}">
        <p14:creationId xmlns:p14="http://schemas.microsoft.com/office/powerpoint/2010/main" val="439451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lide(fromBottom)">
                                      <p:cBhvr>
                                        <p:cTn id="13" dur="500"/>
                                        <p:tgtEl>
                                          <p:spTgt spid="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slide(fromBottom)">
                                      <p:cBhvr>
                                        <p:cTn id="18" dur="500"/>
                                        <p:tgtEl>
                                          <p:spTgt spid="4">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slide(fromBottom)">
                                      <p:cBhvr>
                                        <p:cTn id="23" dur="500"/>
                                        <p:tgtEl>
                                          <p:spTgt spid="4">
                                            <p:txEl>
                                              <p:pRg st="1" end="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slide(fromBottom)">
                                      <p:cBhvr>
                                        <p:cTn id="28" dur="500"/>
                                        <p:tgtEl>
                                          <p:spTgt spid="4">
                                            <p:txEl>
                                              <p:pRg st="2" end="2"/>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animEffect transition="in" filter="slide(fromBottom)">
                                      <p:cBhvr>
                                        <p:cTn id="33" dur="500"/>
                                        <p:tgtEl>
                                          <p:spTgt spid="4">
                                            <p:txEl>
                                              <p:pRg st="3" end="3"/>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4">
                                            <p:txEl>
                                              <p:pRg st="4" end="4"/>
                                            </p:txEl>
                                          </p:spTgt>
                                        </p:tgtEl>
                                        <p:attrNameLst>
                                          <p:attrName>style.visibility</p:attrName>
                                        </p:attrNameLst>
                                      </p:cBhvr>
                                      <p:to>
                                        <p:strVal val="visible"/>
                                      </p:to>
                                    </p:set>
                                    <p:animEffect transition="in" filter="slide(fromBottom)">
                                      <p:cBhvr>
                                        <p:cTn id="38" dur="500"/>
                                        <p:tgtEl>
                                          <p:spTgt spid="4">
                                            <p:txEl>
                                              <p:pRg st="4" end="4"/>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Effect transition="in" filter="slide(fromBottom)">
                                      <p:cBhvr>
                                        <p:cTn id="43" dur="500"/>
                                        <p:tgtEl>
                                          <p:spTgt spid="4">
                                            <p:txEl>
                                              <p:pRg st="5" end="5"/>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2" presetClass="entr" presetSubtype="4" fill="hold" grpId="0" nodeType="clickEffect">
                                  <p:stCondLst>
                                    <p:cond delay="0"/>
                                  </p:stCondLst>
                                  <p:childTnLst>
                                    <p:set>
                                      <p:cBhvr>
                                        <p:cTn id="47" dur="1" fill="hold">
                                          <p:stCondLst>
                                            <p:cond delay="0"/>
                                          </p:stCondLst>
                                        </p:cTn>
                                        <p:tgtEl>
                                          <p:spTgt spid="4">
                                            <p:txEl>
                                              <p:pRg st="6" end="6"/>
                                            </p:txEl>
                                          </p:spTgt>
                                        </p:tgtEl>
                                        <p:attrNameLst>
                                          <p:attrName>style.visibility</p:attrName>
                                        </p:attrNameLst>
                                      </p:cBhvr>
                                      <p:to>
                                        <p:strVal val="visible"/>
                                      </p:to>
                                    </p:set>
                                    <p:animEffect transition="in" filter="slide(fromBottom)">
                                      <p:cBhvr>
                                        <p:cTn id="4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95165F4-7B5B-46B0-BCB7-716E7846EA37}" type="slidenum">
              <a:rPr lang="en-US" altLang="zh-CN" sz="1400" smtClean="0"/>
              <a:pPr>
                <a:spcBef>
                  <a:spcPct val="0"/>
                </a:spcBef>
                <a:buFontTx/>
                <a:buNone/>
              </a:pPr>
              <a:t>45</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挥发</a:t>
            </a:r>
            <a:r>
              <a:rPr lang="zh-CN" altLang="en-US" sz="3200" b="1" dirty="0">
                <a:solidFill>
                  <a:srgbClr val="FF0000"/>
                </a:solidFill>
              </a:rPr>
              <a:t>和蒸馏分离法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219200"/>
            <a:ext cx="8686800" cy="541338"/>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(2)</a:t>
            </a:r>
            <a:r>
              <a:rPr lang="zh-CN" altLang="en-US" sz="2800" b="1" dirty="0" smtClean="0">
                <a:solidFill>
                  <a:srgbClr val="0000FF"/>
                </a:solidFill>
              </a:rPr>
              <a:t>常用的无机元素及化合物的挥发形式</a:t>
            </a:r>
            <a:endParaRPr lang="zh-CN" altLang="en-US" sz="2800" b="1" dirty="0" smtClean="0">
              <a:solidFill>
                <a:srgbClr val="0000FF"/>
              </a:solidFill>
              <a:latin typeface="+mn-ea"/>
              <a:ea typeface="+mn-ea"/>
            </a:endParaRPr>
          </a:p>
        </p:txBody>
      </p:sp>
      <p:graphicFrame>
        <p:nvGraphicFramePr>
          <p:cNvPr id="15362" name="对象 2"/>
          <p:cNvGraphicFramePr>
            <a:graphicFrameLocks noChangeAspect="1"/>
          </p:cNvGraphicFramePr>
          <p:nvPr/>
        </p:nvGraphicFramePr>
        <p:xfrm>
          <a:off x="190500" y="1600200"/>
          <a:ext cx="8820150" cy="4800600"/>
        </p:xfrm>
        <a:graphic>
          <a:graphicData uri="http://schemas.openxmlformats.org/presentationml/2006/ole">
            <mc:AlternateContent xmlns:mc="http://schemas.openxmlformats.org/markup-compatibility/2006">
              <mc:Choice xmlns:v="urn:schemas-microsoft-com:vml" Requires="v">
                <p:oleObj spid="_x0000_s52229" name="Document" r:id="rId3" imgW="5669836" imgH="3076750" progId="Word.Document.8">
                  <p:embed/>
                </p:oleObj>
              </mc:Choice>
              <mc:Fallback>
                <p:oleObj name="Document" r:id="rId3" imgW="5669836" imgH="307675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1600200"/>
                        <a:ext cx="88201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955797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15362"/>
                                        </p:tgtEl>
                                        <p:attrNameLst>
                                          <p:attrName>style.visibility</p:attrName>
                                        </p:attrNameLst>
                                      </p:cBhvr>
                                      <p:to>
                                        <p:strVal val="visible"/>
                                      </p:to>
                                    </p:set>
                                    <p:animEffect transition="in" filter="blinds(vertical)">
                                      <p:cBhvr>
                                        <p:cTn id="12"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4A202F4-8C9E-4FD5-BA0F-ACBA71BFFF9A}" type="slidenum">
              <a:rPr lang="en-US" altLang="zh-CN" sz="1400" smtClean="0"/>
              <a:pPr>
                <a:spcBef>
                  <a:spcPct val="0"/>
                </a:spcBef>
                <a:buFontTx/>
                <a:buNone/>
              </a:pPr>
              <a:t>46</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挥发</a:t>
            </a:r>
            <a:r>
              <a:rPr lang="zh-CN" altLang="en-US" sz="3200" b="1" dirty="0">
                <a:solidFill>
                  <a:srgbClr val="FF0000"/>
                </a:solidFill>
              </a:rPr>
              <a:t>和蒸馏分离法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219200"/>
            <a:ext cx="65532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(3)</a:t>
            </a:r>
            <a:r>
              <a:rPr lang="zh-CN" altLang="zh-CN" sz="2800" b="1" dirty="0" smtClean="0">
                <a:solidFill>
                  <a:srgbClr val="0000FF"/>
                </a:solidFill>
              </a:rPr>
              <a:t>某些元素的挥发和蒸馏分离的条件</a:t>
            </a:r>
            <a:endParaRPr lang="zh-CN" altLang="en-US" sz="2800" b="1" dirty="0" smtClean="0">
              <a:solidFill>
                <a:srgbClr val="0000FF"/>
              </a:solidFill>
              <a:latin typeface="+mn-ea"/>
              <a:ea typeface="+mn-ea"/>
            </a:endParaRPr>
          </a:p>
        </p:txBody>
      </p:sp>
      <p:graphicFrame>
        <p:nvGraphicFramePr>
          <p:cNvPr id="16386" name="对象 3"/>
          <p:cNvGraphicFramePr>
            <a:graphicFrameLocks noChangeAspect="1"/>
          </p:cNvGraphicFramePr>
          <p:nvPr/>
        </p:nvGraphicFramePr>
        <p:xfrm>
          <a:off x="219075" y="1611313"/>
          <a:ext cx="8788400" cy="4789487"/>
        </p:xfrm>
        <a:graphic>
          <a:graphicData uri="http://schemas.openxmlformats.org/presentationml/2006/ole">
            <mc:AlternateContent xmlns:mc="http://schemas.openxmlformats.org/markup-compatibility/2006">
              <mc:Choice xmlns:v="urn:schemas-microsoft-com:vml" Requires="v">
                <p:oleObj spid="_x0000_s53253" name="Document" r:id="rId3" imgW="6030719" imgH="3284746" progId="Word.Document.8">
                  <p:embed/>
                </p:oleObj>
              </mc:Choice>
              <mc:Fallback>
                <p:oleObj name="Document" r:id="rId3" imgW="6030719" imgH="328474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75" y="1611313"/>
                        <a:ext cx="8788400"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03390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5" fill="hold" nodeType="clickEffect">
                                  <p:stCondLst>
                                    <p:cond delay="0"/>
                                  </p:stCondLst>
                                  <p:childTnLst>
                                    <p:set>
                                      <p:cBhvr>
                                        <p:cTn id="12" dur="1" fill="hold">
                                          <p:stCondLst>
                                            <p:cond delay="0"/>
                                          </p:stCondLst>
                                        </p:cTn>
                                        <p:tgtEl>
                                          <p:spTgt spid="16386"/>
                                        </p:tgtEl>
                                        <p:attrNameLst>
                                          <p:attrName>style.visibility</p:attrName>
                                        </p:attrNameLst>
                                      </p:cBhvr>
                                      <p:to>
                                        <p:strVal val="visible"/>
                                      </p:to>
                                    </p:set>
                                    <p:animEffect transition="in" filter="blinds(vertical)">
                                      <p:cBhvr>
                                        <p:cTn id="13"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C2B7362-97EF-4822-94FD-1B03AD7E7B6E}" type="slidenum">
              <a:rPr lang="en-US" altLang="zh-CN" sz="1400" smtClean="0"/>
              <a:pPr>
                <a:spcBef>
                  <a:spcPct val="0"/>
                </a:spcBef>
                <a:buFontTx/>
                <a:buNone/>
              </a:pPr>
              <a:t>47</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挥发</a:t>
            </a:r>
            <a:r>
              <a:rPr lang="zh-CN" altLang="en-US" sz="3200" b="1" dirty="0">
                <a:solidFill>
                  <a:srgbClr val="FF0000"/>
                </a:solidFill>
              </a:rPr>
              <a:t>和蒸馏分离法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219200"/>
            <a:ext cx="8686800" cy="541338"/>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(3)</a:t>
            </a:r>
            <a:r>
              <a:rPr lang="zh-CN" altLang="zh-CN" sz="2800" b="1" dirty="0" smtClean="0">
                <a:solidFill>
                  <a:srgbClr val="0000FF"/>
                </a:solidFill>
              </a:rPr>
              <a:t>某些元素的挥发和蒸馏分离的条件</a:t>
            </a:r>
            <a:endParaRPr lang="zh-CN" altLang="en-US" sz="2800" b="1" dirty="0" smtClean="0">
              <a:solidFill>
                <a:srgbClr val="0000FF"/>
              </a:solidFill>
              <a:latin typeface="+mn-ea"/>
              <a:ea typeface="+mn-ea"/>
            </a:endParaRPr>
          </a:p>
        </p:txBody>
      </p:sp>
      <p:graphicFrame>
        <p:nvGraphicFramePr>
          <p:cNvPr id="17410" name="对象 3"/>
          <p:cNvGraphicFramePr>
            <a:graphicFrameLocks noChangeAspect="1"/>
          </p:cNvGraphicFramePr>
          <p:nvPr/>
        </p:nvGraphicFramePr>
        <p:xfrm>
          <a:off x="228600" y="1676400"/>
          <a:ext cx="8553450" cy="4533900"/>
        </p:xfrm>
        <a:graphic>
          <a:graphicData uri="http://schemas.openxmlformats.org/presentationml/2006/ole">
            <mc:AlternateContent xmlns:mc="http://schemas.openxmlformats.org/markup-compatibility/2006">
              <mc:Choice xmlns:v="urn:schemas-microsoft-com:vml" Requires="v">
                <p:oleObj spid="_x0000_s54277" name="Document" r:id="rId3" imgW="5873013" imgH="3110217" progId="Word.Document.8">
                  <p:embed/>
                </p:oleObj>
              </mc:Choice>
              <mc:Fallback>
                <p:oleObj name="Document" r:id="rId3" imgW="5873013" imgH="3110217"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676400"/>
                        <a:ext cx="855345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191217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blinds(horizontal)">
                                      <p:cBhvr>
                                        <p:cTn id="7" dur="5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A791C4E-E2A0-4DF2-A75F-3569F7536E84}" type="slidenum">
              <a:rPr lang="en-US" altLang="zh-CN" sz="1400" smtClean="0"/>
              <a:pPr>
                <a:spcBef>
                  <a:spcPct val="0"/>
                </a:spcBef>
                <a:buFontTx/>
                <a:buNone/>
              </a:pPr>
              <a:t>48</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液</a:t>
            </a:r>
            <a:r>
              <a:rPr lang="en-US" altLang="zh-CN" sz="3200" b="1" dirty="0">
                <a:solidFill>
                  <a:srgbClr val="FF0000"/>
                </a:solidFill>
              </a:rPr>
              <a:t>-</a:t>
            </a:r>
            <a:r>
              <a:rPr lang="zh-CN" altLang="en-US" sz="3200" b="1" dirty="0">
                <a:solidFill>
                  <a:srgbClr val="FF0000"/>
                </a:solidFill>
              </a:rPr>
              <a:t>液萃取分离法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143000"/>
            <a:ext cx="51054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(1)</a:t>
            </a:r>
            <a:r>
              <a:rPr lang="zh-CN" altLang="en-US" sz="2800" b="1" dirty="0" smtClean="0">
                <a:solidFill>
                  <a:srgbClr val="0000FF"/>
                </a:solidFill>
              </a:rPr>
              <a:t>萃取分离法的基本原理</a:t>
            </a:r>
            <a:endParaRPr lang="zh-CN" altLang="en-US" sz="2800" b="1" dirty="0" smtClean="0">
              <a:solidFill>
                <a:srgbClr val="0000FF"/>
              </a:solidFill>
              <a:latin typeface="+mn-ea"/>
              <a:ea typeface="+mn-ea"/>
            </a:endParaRPr>
          </a:p>
        </p:txBody>
      </p:sp>
      <p:sp>
        <p:nvSpPr>
          <p:cNvPr id="3" name="TextBox 2"/>
          <p:cNvSpPr txBox="1"/>
          <p:nvPr/>
        </p:nvSpPr>
        <p:spPr>
          <a:xfrm>
            <a:off x="228600" y="1676400"/>
            <a:ext cx="8686800" cy="4400550"/>
          </a:xfrm>
          <a:prstGeom prst="rect">
            <a:avLst/>
          </a:prstGeom>
          <a:noFill/>
        </p:spPr>
        <p:txBody>
          <a:bodyPr>
            <a:spAutoFit/>
          </a:bodyPr>
          <a:lstStyle/>
          <a:p>
            <a:pPr eaLnBrk="1" hangingPunct="1">
              <a:defRPr/>
            </a:pPr>
            <a:r>
              <a:rPr lang="zh-CN" altLang="en-US" sz="2800" b="1" dirty="0">
                <a:latin typeface="Times New Roman" panose="02020603050405020304" pitchFamily="18" charset="0"/>
                <a:ea typeface="+mn-ea"/>
                <a:cs typeface="Times New Roman" panose="02020603050405020304" pitchFamily="18" charset="0"/>
              </a:rPr>
              <a:t>      根据物质对水的亲疏性不同，通过适当的处理将物质从水相中萃取到有机相，最终实现分离。</a:t>
            </a:r>
          </a:p>
          <a:p>
            <a:pPr algn="just" eaLnBrk="1" hangingPunct="1">
              <a:defRPr/>
            </a:pPr>
            <a:r>
              <a:rPr lang="zh-CN" altLang="en-US" sz="2800" b="1" dirty="0">
                <a:solidFill>
                  <a:srgbClr val="0000FF"/>
                </a:solidFill>
                <a:latin typeface="Times New Roman" panose="02020603050405020304" pitchFamily="18" charset="0"/>
                <a:ea typeface="+mn-ea"/>
                <a:cs typeface="Times New Roman" panose="02020603050405020304" pitchFamily="18" charset="0"/>
              </a:rPr>
              <a:t>亲水性物质：</a:t>
            </a:r>
            <a:r>
              <a:rPr lang="zh-CN" altLang="en-US" sz="2800" b="1" dirty="0">
                <a:latin typeface="Times New Roman" panose="02020603050405020304" pitchFamily="18" charset="0"/>
                <a:ea typeface="+mn-ea"/>
                <a:cs typeface="Times New Roman" panose="02020603050405020304" pitchFamily="18" charset="0"/>
              </a:rPr>
              <a:t>易溶于水而难溶于有机溶剂的物质。</a:t>
            </a:r>
            <a:endParaRPr lang="en-US" altLang="zh-CN" sz="2800" b="1" dirty="0">
              <a:latin typeface="Times New Roman" panose="02020603050405020304" pitchFamily="18" charset="0"/>
              <a:ea typeface="+mn-ea"/>
              <a:cs typeface="Times New Roman" panose="02020603050405020304" pitchFamily="18" charset="0"/>
            </a:endParaRPr>
          </a:p>
          <a:p>
            <a:pPr algn="just" eaLnBrk="1" hangingPunct="1">
              <a:defRPr/>
            </a:pPr>
            <a:r>
              <a:rPr lang="en-US" altLang="zh-CN" sz="2800" b="1" dirty="0">
                <a:latin typeface="Times New Roman" panose="02020603050405020304" pitchFamily="18" charset="0"/>
                <a:ea typeface="+mn-ea"/>
                <a:cs typeface="Times New Roman" panose="02020603050405020304" pitchFamily="18" charset="0"/>
              </a:rPr>
              <a:t>      </a:t>
            </a:r>
            <a:r>
              <a:rPr lang="zh-CN" altLang="en-US" sz="2800" b="1" dirty="0">
                <a:latin typeface="Times New Roman" panose="02020603050405020304" pitchFamily="18" charset="0"/>
                <a:ea typeface="+mn-ea"/>
                <a:cs typeface="Times New Roman" panose="02020603050405020304" pitchFamily="18" charset="0"/>
              </a:rPr>
              <a:t>如：无机盐类，含有一些亲水基团的有机化合物</a:t>
            </a:r>
          </a:p>
          <a:p>
            <a:pPr algn="just" eaLnBrk="1" hangingPunct="1">
              <a:defRPr/>
            </a:pPr>
            <a:r>
              <a:rPr lang="zh-CN" altLang="en-US" sz="2800" b="1" dirty="0">
                <a:latin typeface="Times New Roman" panose="02020603050405020304" pitchFamily="18" charset="0"/>
                <a:ea typeface="+mn-ea"/>
                <a:cs typeface="Times New Roman" panose="02020603050405020304" pitchFamily="18" charset="0"/>
              </a:rPr>
              <a:t>      常见的亲水基团：</a:t>
            </a:r>
            <a:r>
              <a:rPr lang="en-US" altLang="zh-CN" sz="2800" b="1" dirty="0">
                <a:latin typeface="Times New Roman" panose="02020603050405020304" pitchFamily="18" charset="0"/>
                <a:ea typeface="+mn-ea"/>
                <a:cs typeface="Times New Roman" panose="02020603050405020304" pitchFamily="18" charset="0"/>
              </a:rPr>
              <a:t>-OH</a:t>
            </a:r>
            <a:r>
              <a:rPr lang="zh-CN" altLang="en-US" sz="2800" b="1" dirty="0">
                <a:latin typeface="Times New Roman" panose="02020603050405020304" pitchFamily="18" charset="0"/>
                <a:ea typeface="+mn-ea"/>
                <a:cs typeface="Times New Roman" panose="02020603050405020304" pitchFamily="18" charset="0"/>
              </a:rPr>
              <a:t>，</a:t>
            </a:r>
            <a:r>
              <a:rPr lang="en-US" altLang="zh-CN" sz="2800" b="1" dirty="0">
                <a:latin typeface="Times New Roman" panose="02020603050405020304" pitchFamily="18" charset="0"/>
                <a:ea typeface="+mn-ea"/>
                <a:cs typeface="Times New Roman" panose="02020603050405020304" pitchFamily="18" charset="0"/>
              </a:rPr>
              <a:t>-SO</a:t>
            </a:r>
            <a:r>
              <a:rPr lang="en-US" altLang="zh-CN" sz="2800" b="1" baseline="-25000" dirty="0">
                <a:latin typeface="Times New Roman" panose="02020603050405020304" pitchFamily="18" charset="0"/>
                <a:ea typeface="+mn-ea"/>
                <a:cs typeface="Times New Roman" panose="02020603050405020304" pitchFamily="18" charset="0"/>
              </a:rPr>
              <a:t>3</a:t>
            </a:r>
            <a:r>
              <a:rPr lang="en-US" altLang="zh-CN" sz="2800" b="1" dirty="0">
                <a:latin typeface="Times New Roman" panose="02020603050405020304" pitchFamily="18" charset="0"/>
                <a:ea typeface="+mn-ea"/>
                <a:cs typeface="Times New Roman" panose="02020603050405020304" pitchFamily="18" charset="0"/>
              </a:rPr>
              <a:t>H</a:t>
            </a:r>
            <a:r>
              <a:rPr lang="zh-CN" altLang="en-US" sz="2800" b="1" dirty="0">
                <a:latin typeface="Times New Roman" panose="02020603050405020304" pitchFamily="18" charset="0"/>
                <a:ea typeface="+mn-ea"/>
                <a:cs typeface="Times New Roman" panose="02020603050405020304" pitchFamily="18" charset="0"/>
              </a:rPr>
              <a:t>，</a:t>
            </a:r>
            <a:r>
              <a:rPr lang="en-US" altLang="zh-CN" sz="2800" b="1" dirty="0">
                <a:latin typeface="Times New Roman" panose="02020603050405020304" pitchFamily="18" charset="0"/>
                <a:ea typeface="+mn-ea"/>
                <a:cs typeface="Times New Roman" panose="02020603050405020304" pitchFamily="18" charset="0"/>
              </a:rPr>
              <a:t>-NH</a:t>
            </a:r>
            <a:r>
              <a:rPr lang="en-US" altLang="zh-CN" sz="2800" b="1" baseline="-25000" dirty="0">
                <a:latin typeface="Times New Roman" panose="02020603050405020304" pitchFamily="18" charset="0"/>
                <a:ea typeface="+mn-ea"/>
                <a:cs typeface="Times New Roman" panose="02020603050405020304" pitchFamily="18" charset="0"/>
              </a:rPr>
              <a:t>2</a:t>
            </a:r>
            <a:r>
              <a:rPr lang="zh-CN" altLang="en-US" sz="2800" b="1" dirty="0">
                <a:latin typeface="Times New Roman" panose="02020603050405020304" pitchFamily="18" charset="0"/>
                <a:ea typeface="+mn-ea"/>
                <a:cs typeface="Times New Roman" panose="02020603050405020304" pitchFamily="18" charset="0"/>
              </a:rPr>
              <a:t>，</a:t>
            </a:r>
            <a:r>
              <a:rPr lang="en-US" altLang="zh-CN" sz="2800" b="1" dirty="0">
                <a:latin typeface="Times New Roman" panose="02020603050405020304" pitchFamily="18" charset="0"/>
                <a:ea typeface="+mn-ea"/>
                <a:cs typeface="Times New Roman" panose="02020603050405020304" pitchFamily="18" charset="0"/>
              </a:rPr>
              <a:t>=NH </a:t>
            </a:r>
            <a:r>
              <a:rPr lang="zh-CN" altLang="en-US" sz="2800" b="1" dirty="0">
                <a:latin typeface="Times New Roman" panose="02020603050405020304" pitchFamily="18" charset="0"/>
                <a:ea typeface="+mn-ea"/>
                <a:cs typeface="Times New Roman" panose="02020603050405020304" pitchFamily="18" charset="0"/>
              </a:rPr>
              <a:t>等</a:t>
            </a:r>
          </a:p>
          <a:p>
            <a:pPr algn="just" eaLnBrk="1" hangingPunct="1">
              <a:defRPr/>
            </a:pPr>
            <a:r>
              <a:rPr lang="zh-CN" altLang="en-US" sz="2800" b="1" dirty="0">
                <a:solidFill>
                  <a:srgbClr val="0000FF"/>
                </a:solidFill>
                <a:latin typeface="Times New Roman" panose="02020603050405020304" pitchFamily="18" charset="0"/>
                <a:ea typeface="+mn-ea"/>
                <a:cs typeface="Times New Roman" panose="02020603050405020304" pitchFamily="18" charset="0"/>
              </a:rPr>
              <a:t>疏水性物质：</a:t>
            </a:r>
            <a:r>
              <a:rPr lang="zh-CN" altLang="en-US" sz="2800" b="1" dirty="0">
                <a:latin typeface="Times New Roman" panose="02020603050405020304" pitchFamily="18" charset="0"/>
                <a:ea typeface="+mn-ea"/>
                <a:cs typeface="Times New Roman" panose="02020603050405020304" pitchFamily="18" charset="0"/>
              </a:rPr>
              <a:t>具有难溶于水而易溶于有机溶剂的物质。</a:t>
            </a:r>
            <a:endParaRPr lang="en-US" altLang="zh-CN" sz="2800" b="1" dirty="0">
              <a:latin typeface="Times New Roman" panose="02020603050405020304" pitchFamily="18" charset="0"/>
              <a:ea typeface="+mn-ea"/>
              <a:cs typeface="Times New Roman" panose="02020603050405020304" pitchFamily="18" charset="0"/>
            </a:endParaRPr>
          </a:p>
          <a:p>
            <a:pPr algn="just" eaLnBrk="1" hangingPunct="1">
              <a:defRPr/>
            </a:pPr>
            <a:r>
              <a:rPr lang="zh-CN" altLang="en-US" sz="2800" b="1" dirty="0">
                <a:latin typeface="Times New Roman" panose="02020603050405020304" pitchFamily="18" charset="0"/>
                <a:ea typeface="+mn-ea"/>
                <a:cs typeface="Times New Roman" panose="02020603050405020304" pitchFamily="18" charset="0"/>
              </a:rPr>
              <a:t>      如：有机化合物</a:t>
            </a:r>
          </a:p>
          <a:p>
            <a:pPr algn="just" eaLnBrk="1" hangingPunct="1">
              <a:defRPr/>
            </a:pPr>
            <a:r>
              <a:rPr lang="zh-CN" altLang="en-US" sz="2800" b="1" dirty="0">
                <a:latin typeface="Times New Roman" panose="02020603050405020304" pitchFamily="18" charset="0"/>
                <a:ea typeface="+mn-ea"/>
                <a:cs typeface="Times New Roman" panose="02020603050405020304" pitchFamily="18" charset="0"/>
              </a:rPr>
              <a:t>      常见的疏水基团：</a:t>
            </a:r>
            <a:r>
              <a:rPr lang="en-US" altLang="zh-CN" sz="2800" b="1" dirty="0">
                <a:latin typeface="Times New Roman" panose="02020603050405020304" pitchFamily="18" charset="0"/>
                <a:ea typeface="+mn-ea"/>
                <a:cs typeface="Times New Roman" panose="02020603050405020304" pitchFamily="18" charset="0"/>
              </a:rPr>
              <a:t>-CH</a:t>
            </a:r>
            <a:r>
              <a:rPr lang="en-US" altLang="zh-CN" sz="2800" b="1" baseline="-25000" dirty="0">
                <a:latin typeface="Times New Roman" panose="02020603050405020304" pitchFamily="18" charset="0"/>
                <a:ea typeface="+mn-ea"/>
                <a:cs typeface="Times New Roman" panose="02020603050405020304" pitchFamily="18" charset="0"/>
              </a:rPr>
              <a:t>3</a:t>
            </a:r>
            <a:r>
              <a:rPr lang="zh-CN" altLang="en-US" sz="2800" b="1" dirty="0">
                <a:latin typeface="Times New Roman" panose="02020603050405020304" pitchFamily="18" charset="0"/>
                <a:ea typeface="+mn-ea"/>
                <a:cs typeface="Times New Roman" panose="02020603050405020304" pitchFamily="18" charset="0"/>
              </a:rPr>
              <a:t>，</a:t>
            </a:r>
            <a:r>
              <a:rPr lang="en-US" altLang="zh-CN" sz="2800" b="1" dirty="0">
                <a:latin typeface="Times New Roman" panose="02020603050405020304" pitchFamily="18" charset="0"/>
                <a:ea typeface="+mn-ea"/>
                <a:cs typeface="Times New Roman" panose="02020603050405020304" pitchFamily="18" charset="0"/>
              </a:rPr>
              <a:t>-C</a:t>
            </a:r>
            <a:r>
              <a:rPr lang="en-US" altLang="zh-CN" sz="2800" b="1" baseline="-25000" dirty="0">
                <a:latin typeface="Times New Roman" panose="02020603050405020304" pitchFamily="18" charset="0"/>
                <a:ea typeface="+mn-ea"/>
                <a:cs typeface="Times New Roman" panose="02020603050405020304" pitchFamily="18" charset="0"/>
              </a:rPr>
              <a:t>2</a:t>
            </a:r>
            <a:r>
              <a:rPr lang="en-US" altLang="zh-CN" sz="2800" b="1" dirty="0">
                <a:latin typeface="Times New Roman" panose="02020603050405020304" pitchFamily="18" charset="0"/>
                <a:ea typeface="+mn-ea"/>
                <a:cs typeface="Times New Roman" panose="02020603050405020304" pitchFamily="18" charset="0"/>
              </a:rPr>
              <a:t>H</a:t>
            </a:r>
            <a:r>
              <a:rPr lang="en-US" altLang="zh-CN" sz="2800" b="1" baseline="-25000" dirty="0">
                <a:latin typeface="Times New Roman" panose="02020603050405020304" pitchFamily="18" charset="0"/>
                <a:ea typeface="+mn-ea"/>
                <a:cs typeface="Times New Roman" panose="02020603050405020304" pitchFamily="18" charset="0"/>
              </a:rPr>
              <a:t>3</a:t>
            </a:r>
            <a:r>
              <a:rPr lang="zh-CN" altLang="en-US" sz="2800" b="1" dirty="0">
                <a:latin typeface="Times New Roman" panose="02020603050405020304" pitchFamily="18" charset="0"/>
                <a:ea typeface="+mn-ea"/>
                <a:cs typeface="Times New Roman" panose="02020603050405020304" pitchFamily="18" charset="0"/>
              </a:rPr>
              <a:t>，卤代烷基，苯基、萘基等</a:t>
            </a:r>
          </a:p>
          <a:p>
            <a:pPr algn="just" eaLnBrk="1" hangingPunct="1">
              <a:defRPr/>
            </a:pPr>
            <a:r>
              <a:rPr lang="zh-CN" altLang="en-US" sz="2800" b="1" dirty="0">
                <a:latin typeface="Times New Roman" panose="02020603050405020304" pitchFamily="18" charset="0"/>
                <a:ea typeface="+mn-ea"/>
                <a:cs typeface="Times New Roman" panose="02020603050405020304" pitchFamily="18" charset="0"/>
              </a:rPr>
              <a:t>      含疏水基团越多，分子量越大，其疏水性越强。</a:t>
            </a:r>
          </a:p>
        </p:txBody>
      </p:sp>
      <p:sp>
        <p:nvSpPr>
          <p:cNvPr id="51207" name="TextBox 6"/>
          <p:cNvSpPr txBox="1">
            <a:spLocks noChangeArrowheads="1"/>
          </p:cNvSpPr>
          <p:nvPr/>
        </p:nvSpPr>
        <p:spPr bwMode="auto">
          <a:xfrm>
            <a:off x="5334000" y="1066800"/>
            <a:ext cx="3276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rPr>
              <a:t>“</a:t>
            </a:r>
            <a:r>
              <a:rPr lang="zh-CN" altLang="en-US" sz="2800" b="1">
                <a:solidFill>
                  <a:srgbClr val="FF0000"/>
                </a:solidFill>
                <a:latin typeface="仿宋" panose="02010609060101010101" pitchFamily="49" charset="-122"/>
                <a:ea typeface="仿宋" panose="02010609060101010101" pitchFamily="49" charset="-122"/>
              </a:rPr>
              <a:t>相似相溶</a:t>
            </a:r>
            <a:r>
              <a:rPr lang="zh-CN" altLang="en-US" sz="2800" b="1">
                <a:solidFill>
                  <a:srgbClr val="FF0000"/>
                </a:solidFill>
              </a:rPr>
              <a:t>”</a:t>
            </a:r>
            <a:r>
              <a:rPr lang="zh-CN" altLang="en-US" sz="2800" b="1"/>
              <a:t>原理</a:t>
            </a:r>
          </a:p>
        </p:txBody>
      </p:sp>
    </p:spTree>
    <p:extLst>
      <p:ext uri="{BB962C8B-B14F-4D97-AF65-F5344CB8AC3E}">
        <p14:creationId xmlns:p14="http://schemas.microsoft.com/office/powerpoint/2010/main" val="6403221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lide(fromBottom)">
                                      <p:cBhvr>
                                        <p:cTn id="13" dur="500"/>
                                        <p:tgtEl>
                                          <p:spTgt spid="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7" presetClass="entr" presetSubtype="10" fill="hold" grpId="0" nodeType="clickEffect">
                                  <p:stCondLst>
                                    <p:cond delay="0"/>
                                  </p:stCondLst>
                                  <p:childTnLst>
                                    <p:set>
                                      <p:cBhvr>
                                        <p:cTn id="17" dur="1" fill="hold">
                                          <p:stCondLst>
                                            <p:cond delay="0"/>
                                          </p:stCondLst>
                                        </p:cTn>
                                        <p:tgtEl>
                                          <p:spTgt spid="51207"/>
                                        </p:tgtEl>
                                        <p:attrNameLst>
                                          <p:attrName>style.visibility</p:attrName>
                                        </p:attrNameLst>
                                      </p:cBhvr>
                                      <p:to>
                                        <p:strVal val="visible"/>
                                      </p:to>
                                    </p:set>
                                    <p:anim calcmode="lin" valueType="num">
                                      <p:cBhvr>
                                        <p:cTn id="18" dur="500" fill="hold"/>
                                        <p:tgtEl>
                                          <p:spTgt spid="51207"/>
                                        </p:tgtEl>
                                        <p:attrNameLst>
                                          <p:attrName>ppt_w</p:attrName>
                                        </p:attrNameLst>
                                      </p:cBhvr>
                                      <p:tavLst>
                                        <p:tav tm="0">
                                          <p:val>
                                            <p:fltVal val="0"/>
                                          </p:val>
                                        </p:tav>
                                        <p:tav tm="100000">
                                          <p:val>
                                            <p:strVal val="#ppt_w"/>
                                          </p:val>
                                        </p:tav>
                                      </p:tavLst>
                                    </p:anim>
                                    <p:anim calcmode="lin" valueType="num">
                                      <p:cBhvr>
                                        <p:cTn id="19" dur="500" fill="hold"/>
                                        <p:tgtEl>
                                          <p:spTgt spid="51207"/>
                                        </p:tgtEl>
                                        <p:attrNameLst>
                                          <p:attrName>ppt_h</p:attrName>
                                        </p:attrNameLst>
                                      </p:cBhvr>
                                      <p:tavLst>
                                        <p:tav tm="0">
                                          <p:val>
                                            <p:strVal val="#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slide(fromBottom)">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3" grpId="0"/>
      <p:bldP spid="5120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C2573E1-5D93-4511-925D-286DD88DE455}" type="slidenum">
              <a:rPr lang="en-US" altLang="zh-CN" sz="1400" smtClean="0"/>
              <a:pPr>
                <a:spcBef>
                  <a:spcPct val="0"/>
                </a:spcBef>
                <a:buFontTx/>
                <a:buNone/>
              </a:pPr>
              <a:t>49</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液</a:t>
            </a:r>
            <a:r>
              <a:rPr lang="en-US" altLang="zh-CN" sz="3200" b="1" dirty="0">
                <a:solidFill>
                  <a:srgbClr val="FF0000"/>
                </a:solidFill>
              </a:rPr>
              <a:t>-</a:t>
            </a:r>
            <a:r>
              <a:rPr lang="zh-CN" altLang="en-US" sz="3200" b="1" dirty="0">
                <a:solidFill>
                  <a:srgbClr val="FF0000"/>
                </a:solidFill>
              </a:rPr>
              <a:t>液萃取分离法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143000"/>
            <a:ext cx="49530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(1)</a:t>
            </a:r>
            <a:r>
              <a:rPr lang="zh-CN" altLang="en-US" sz="2800" b="1" dirty="0" smtClean="0">
                <a:solidFill>
                  <a:srgbClr val="0000FF"/>
                </a:solidFill>
              </a:rPr>
              <a:t>萃取分离法的基本原理</a:t>
            </a:r>
            <a:endParaRPr lang="zh-CN" altLang="en-US" sz="2800" b="1" dirty="0" smtClean="0">
              <a:solidFill>
                <a:srgbClr val="0000FF"/>
              </a:solidFill>
              <a:latin typeface="+mn-ea"/>
              <a:ea typeface="+mn-ea"/>
            </a:endParaRPr>
          </a:p>
        </p:txBody>
      </p:sp>
      <p:sp>
        <p:nvSpPr>
          <p:cNvPr id="18439" name="TextBox 2"/>
          <p:cNvSpPr txBox="1">
            <a:spLocks noChangeArrowheads="1"/>
          </p:cNvSpPr>
          <p:nvPr/>
        </p:nvSpPr>
        <p:spPr bwMode="auto">
          <a:xfrm>
            <a:off x="228600" y="1676400"/>
            <a:ext cx="8686800"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ts val="600"/>
              </a:spcBef>
              <a:buFontTx/>
              <a:buNone/>
            </a:pPr>
            <a:r>
              <a:rPr lang="zh-CN" altLang="en-US" sz="2800" b="1">
                <a:solidFill>
                  <a:srgbClr val="0000FF"/>
                </a:solidFill>
                <a:latin typeface="Times New Roman" panose="02020603050405020304" pitchFamily="18" charset="0"/>
                <a:cs typeface="Times New Roman" panose="02020603050405020304" pitchFamily="18" charset="0"/>
              </a:rPr>
              <a:t>分配系数 </a:t>
            </a:r>
            <a:r>
              <a:rPr lang="en-US" altLang="zh-CN" sz="2800" b="1" i="1">
                <a:solidFill>
                  <a:srgbClr val="0000FF"/>
                </a:solidFill>
                <a:latin typeface="Times New Roman" panose="02020603050405020304" pitchFamily="18" charset="0"/>
                <a:cs typeface="Times New Roman" panose="02020603050405020304" pitchFamily="18" charset="0"/>
              </a:rPr>
              <a:t>K</a:t>
            </a:r>
            <a:r>
              <a:rPr lang="en-US" altLang="zh-CN" sz="2800" b="1" baseline="-25000">
                <a:solidFill>
                  <a:srgbClr val="0000FF"/>
                </a:solidFill>
                <a:latin typeface="Times New Roman" panose="02020603050405020304" pitchFamily="18" charset="0"/>
                <a:cs typeface="Times New Roman" panose="02020603050405020304" pitchFamily="18" charset="0"/>
              </a:rPr>
              <a:t>D</a:t>
            </a:r>
          </a:p>
          <a:p>
            <a:pPr algn="just" eaLnBrk="1" hangingPunct="1">
              <a:spcBef>
                <a:spcPts val="600"/>
              </a:spcBef>
              <a:buFontTx/>
              <a:buNone/>
            </a:pPr>
            <a:r>
              <a:rPr lang="zh-CN" altLang="en-US" sz="2800" b="1">
                <a:latin typeface="Times New Roman" panose="02020603050405020304" pitchFamily="18" charset="0"/>
                <a:cs typeface="Times New Roman" panose="02020603050405020304" pitchFamily="18" charset="0"/>
              </a:rPr>
              <a:t>     用有机溶剂从水相中萃取溶质</a:t>
            </a:r>
            <a:r>
              <a:rPr lang="en-US" altLang="zh-CN" sz="2800" b="1">
                <a:latin typeface="Times New Roman" panose="02020603050405020304" pitchFamily="18" charset="0"/>
                <a:cs typeface="Times New Roman" panose="02020603050405020304" pitchFamily="18" charset="0"/>
              </a:rPr>
              <a:t>A</a:t>
            </a:r>
            <a:r>
              <a:rPr lang="zh-CN" altLang="en-US" sz="2800" b="1">
                <a:latin typeface="Times New Roman" panose="02020603050405020304" pitchFamily="18" charset="0"/>
                <a:cs typeface="Times New Roman" panose="02020603050405020304" pitchFamily="18" charset="0"/>
              </a:rPr>
              <a:t>时，如果溶质</a:t>
            </a:r>
            <a:r>
              <a:rPr lang="en-US" altLang="zh-CN" sz="2800" b="1">
                <a:latin typeface="Times New Roman" panose="02020603050405020304" pitchFamily="18" charset="0"/>
                <a:cs typeface="Times New Roman" panose="02020603050405020304" pitchFamily="18" charset="0"/>
              </a:rPr>
              <a:t>A</a:t>
            </a:r>
            <a:r>
              <a:rPr lang="zh-CN" altLang="en-US" sz="2800" b="1">
                <a:latin typeface="Times New Roman" panose="02020603050405020304" pitchFamily="18" charset="0"/>
                <a:cs typeface="Times New Roman" panose="02020603050405020304" pitchFamily="18" charset="0"/>
              </a:rPr>
              <a:t>在两相中存在的型体相同，平衡时溶质在有机相</a:t>
            </a:r>
            <a:r>
              <a:rPr lang="en-US" altLang="zh-CN" sz="2800" b="1">
                <a:latin typeface="Times New Roman" panose="02020603050405020304" pitchFamily="18" charset="0"/>
                <a:cs typeface="Times New Roman" panose="02020603050405020304" pitchFamily="18" charset="0"/>
              </a:rPr>
              <a:t>(O)</a:t>
            </a:r>
            <a:r>
              <a:rPr lang="zh-CN" altLang="en-US" sz="2800" b="1">
                <a:latin typeface="Times New Roman" panose="02020603050405020304" pitchFamily="18" charset="0"/>
                <a:cs typeface="Times New Roman" panose="02020603050405020304" pitchFamily="18" charset="0"/>
              </a:rPr>
              <a:t>的活度与水相</a:t>
            </a:r>
            <a:r>
              <a:rPr lang="en-US" altLang="zh-CN" sz="2800" b="1">
                <a:latin typeface="Times New Roman" panose="02020603050405020304" pitchFamily="18" charset="0"/>
                <a:cs typeface="Times New Roman" panose="02020603050405020304" pitchFamily="18" charset="0"/>
              </a:rPr>
              <a:t>(W)</a:t>
            </a:r>
            <a:r>
              <a:rPr lang="zh-CN" altLang="en-US" sz="2800" b="1">
                <a:latin typeface="Times New Roman" panose="02020603050405020304" pitchFamily="18" charset="0"/>
                <a:cs typeface="Times New Roman" panose="02020603050405020304" pitchFamily="18" charset="0"/>
              </a:rPr>
              <a:t>的活度之比称为分配系数，用</a:t>
            </a:r>
            <a:r>
              <a:rPr lang="en-US" altLang="zh-CN" sz="2800" b="1" i="1">
                <a:latin typeface="Times New Roman" panose="02020603050405020304" pitchFamily="18" charset="0"/>
                <a:cs typeface="Times New Roman" panose="02020603050405020304" pitchFamily="18" charset="0"/>
              </a:rPr>
              <a:t>K</a:t>
            </a:r>
            <a:r>
              <a:rPr lang="en-US" altLang="zh-CN" sz="2800" b="1" baseline="-25000">
                <a:latin typeface="Times New Roman" panose="02020603050405020304" pitchFamily="18" charset="0"/>
                <a:cs typeface="Times New Roman" panose="02020603050405020304" pitchFamily="18" charset="0"/>
              </a:rPr>
              <a:t>D</a:t>
            </a:r>
            <a:r>
              <a:rPr lang="zh-CN" altLang="en-US" sz="2800" b="1">
                <a:latin typeface="Times New Roman" panose="02020603050405020304" pitchFamily="18" charset="0"/>
                <a:cs typeface="Times New Roman" panose="02020603050405020304" pitchFamily="18" charset="0"/>
              </a:rPr>
              <a:t>表示。萃取体系和温度恒定，</a:t>
            </a:r>
            <a:r>
              <a:rPr lang="en-US" altLang="zh-CN" sz="2800" b="1" i="1">
                <a:latin typeface="Times New Roman" panose="02020603050405020304" pitchFamily="18" charset="0"/>
                <a:cs typeface="Times New Roman" panose="02020603050405020304" pitchFamily="18" charset="0"/>
              </a:rPr>
              <a:t>K</a:t>
            </a:r>
            <a:r>
              <a:rPr lang="en-US" altLang="zh-CN" sz="2800" b="1" baseline="-25000">
                <a:latin typeface="Times New Roman" panose="02020603050405020304" pitchFamily="18" charset="0"/>
                <a:cs typeface="Times New Roman" panose="02020603050405020304" pitchFamily="18" charset="0"/>
              </a:rPr>
              <a:t>D</a:t>
            </a:r>
            <a:r>
              <a:rPr lang="zh-CN" altLang="en-US" sz="2800" b="1">
                <a:latin typeface="Times New Roman" panose="02020603050405020304" pitchFamily="18" charset="0"/>
                <a:cs typeface="Times New Roman" panose="02020603050405020304" pitchFamily="18" charset="0"/>
              </a:rPr>
              <a:t>为一常数。</a:t>
            </a:r>
          </a:p>
          <a:p>
            <a:pPr algn="just" eaLnBrk="1" hangingPunct="1">
              <a:spcBef>
                <a:spcPts val="600"/>
              </a:spcBef>
              <a:buFontTx/>
              <a:buNone/>
            </a:pPr>
            <a:r>
              <a:rPr lang="zh-CN" altLang="en-US" sz="2800" b="1">
                <a:latin typeface="Times New Roman" panose="02020603050405020304" pitchFamily="18" charset="0"/>
                <a:cs typeface="Times New Roman" panose="02020603050405020304" pitchFamily="18" charset="0"/>
              </a:rPr>
              <a:t>     在稀溶液中可以用浓度代替活度。表示为</a:t>
            </a:r>
            <a:endParaRPr lang="zh-CN" altLang="en-US" sz="2800">
              <a:latin typeface="Times New Roman" panose="02020603050405020304" pitchFamily="18" charset="0"/>
              <a:cs typeface="Times New Roman" panose="02020603050405020304" pitchFamily="18" charset="0"/>
            </a:endParaRPr>
          </a:p>
        </p:txBody>
      </p:sp>
      <p:sp>
        <p:nvSpPr>
          <p:cNvPr id="18440" name="TextBox 4"/>
          <p:cNvSpPr txBox="1">
            <a:spLocks noChangeArrowheads="1"/>
          </p:cNvSpPr>
          <p:nvPr/>
        </p:nvSpPr>
        <p:spPr bwMode="auto">
          <a:xfrm>
            <a:off x="304800" y="5446713"/>
            <a:ext cx="84963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800" b="1">
                <a:latin typeface="宋体" panose="02010600030101010101" pitchFamily="2" charset="-122"/>
              </a:rPr>
              <a:t>   适用：溶质在两相中以</a:t>
            </a:r>
            <a:r>
              <a:rPr lang="zh-CN" altLang="en-US" sz="2800" b="1">
                <a:solidFill>
                  <a:srgbClr val="0000FF"/>
                </a:solidFill>
                <a:latin typeface="宋体" panose="02010600030101010101" pitchFamily="2" charset="-122"/>
              </a:rPr>
              <a:t>相同</a:t>
            </a:r>
            <a:r>
              <a:rPr lang="zh-CN" altLang="en-US" sz="2800" b="1">
                <a:latin typeface="宋体" panose="02010600030101010101" pitchFamily="2" charset="-122"/>
              </a:rPr>
              <a:t>的</a:t>
            </a:r>
            <a:r>
              <a:rPr lang="zh-CN" altLang="en-US" sz="2800" b="1">
                <a:solidFill>
                  <a:srgbClr val="0000FF"/>
                </a:solidFill>
                <a:latin typeface="宋体" panose="02010600030101010101" pitchFamily="2" charset="-122"/>
              </a:rPr>
              <a:t>单一形式</a:t>
            </a:r>
            <a:r>
              <a:rPr lang="zh-CN" altLang="en-US" sz="2800" b="1">
                <a:latin typeface="宋体" panose="02010600030101010101" pitchFamily="2" charset="-122"/>
              </a:rPr>
              <a:t>存在，没有离解和缔合副反应</a:t>
            </a:r>
            <a:endParaRPr lang="zh-CN" altLang="en-US" sz="2800"/>
          </a:p>
        </p:txBody>
      </p:sp>
      <p:sp>
        <p:nvSpPr>
          <p:cNvPr id="18441" name="TextBox 9"/>
          <p:cNvSpPr txBox="1">
            <a:spLocks noChangeArrowheads="1"/>
          </p:cNvSpPr>
          <p:nvPr/>
        </p:nvSpPr>
        <p:spPr bwMode="auto">
          <a:xfrm>
            <a:off x="2819400" y="4495800"/>
            <a:ext cx="43053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800" b="1">
                <a:solidFill>
                  <a:srgbClr val="0000FF"/>
                </a:solidFill>
                <a:latin typeface="宋体" panose="02010600030101010101" pitchFamily="2" charset="-122"/>
              </a:rPr>
              <a:t>分配定律</a:t>
            </a:r>
            <a:r>
              <a:rPr lang="zh-CN" altLang="en-US" sz="2800" b="1">
                <a:latin typeface="宋体" panose="02010600030101010101" pitchFamily="2" charset="-122"/>
              </a:rPr>
              <a:t>表达式。</a:t>
            </a:r>
            <a:endParaRPr lang="en-US" altLang="zh-CN" sz="2800" b="1">
              <a:latin typeface="宋体" panose="02010600030101010101" pitchFamily="2" charset="-122"/>
            </a:endParaRPr>
          </a:p>
          <a:p>
            <a:pPr algn="just" eaLnBrk="1" hangingPunct="1">
              <a:spcBef>
                <a:spcPct val="0"/>
              </a:spcBef>
              <a:buFontTx/>
              <a:buNone/>
            </a:pPr>
            <a:r>
              <a:rPr lang="zh-CN" altLang="en-US" sz="2800" b="1">
                <a:solidFill>
                  <a:srgbClr val="0000FF"/>
                </a:solidFill>
                <a:latin typeface="仿宋_GB2312" pitchFamily="49" charset="-122"/>
                <a:ea typeface="仿宋_GB2312" pitchFamily="49" charset="-122"/>
              </a:rPr>
              <a:t>  平衡常数？</a:t>
            </a:r>
          </a:p>
        </p:txBody>
      </p:sp>
      <p:graphicFrame>
        <p:nvGraphicFramePr>
          <p:cNvPr id="12" name="对象 3"/>
          <p:cNvGraphicFramePr>
            <a:graphicFrameLocks noChangeAspect="1"/>
          </p:cNvGraphicFramePr>
          <p:nvPr/>
        </p:nvGraphicFramePr>
        <p:xfrm>
          <a:off x="781050" y="4481513"/>
          <a:ext cx="1611313" cy="1036637"/>
        </p:xfrm>
        <a:graphic>
          <a:graphicData uri="http://schemas.openxmlformats.org/presentationml/2006/ole">
            <mc:AlternateContent xmlns:mc="http://schemas.openxmlformats.org/markup-compatibility/2006">
              <mc:Choice xmlns:v="urn:schemas-microsoft-com:vml" Requires="v">
                <p:oleObj spid="_x0000_s55302" name="Equation" r:id="rId3" imgW="685502" imgH="444307" progId="Equation.DSMT4">
                  <p:embed/>
                </p:oleObj>
              </mc:Choice>
              <mc:Fallback>
                <p:oleObj name="Equation" r:id="rId3" imgW="685502" imgH="44430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050" y="4481513"/>
                        <a:ext cx="1611313" cy="1036637"/>
                      </a:xfrm>
                      <a:prstGeom prst="rect">
                        <a:avLst/>
                      </a:prstGeom>
                      <a:solidFill>
                        <a:srgbClr val="BBE0E3"/>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986873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8439">
                                            <p:txEl>
                                              <p:pRg st="0" end="0"/>
                                            </p:txEl>
                                          </p:spTgt>
                                        </p:tgtEl>
                                        <p:attrNameLst>
                                          <p:attrName>style.visibility</p:attrName>
                                        </p:attrNameLst>
                                      </p:cBhvr>
                                      <p:to>
                                        <p:strVal val="visible"/>
                                      </p:to>
                                    </p:set>
                                    <p:animEffect transition="in" filter="slide(fromBottom)">
                                      <p:cBhvr>
                                        <p:cTn id="7" dur="500"/>
                                        <p:tgtEl>
                                          <p:spTgt spid="184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8439">
                                            <p:txEl>
                                              <p:pRg st="1" end="1"/>
                                            </p:txEl>
                                          </p:spTgt>
                                        </p:tgtEl>
                                        <p:attrNameLst>
                                          <p:attrName>style.visibility</p:attrName>
                                        </p:attrNameLst>
                                      </p:cBhvr>
                                      <p:to>
                                        <p:strVal val="visible"/>
                                      </p:to>
                                    </p:set>
                                    <p:animEffect transition="in" filter="slide(fromBottom)">
                                      <p:cBhvr>
                                        <p:cTn id="12" dur="500"/>
                                        <p:tgtEl>
                                          <p:spTgt spid="184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8439">
                                            <p:txEl>
                                              <p:pRg st="2" end="2"/>
                                            </p:txEl>
                                          </p:spTgt>
                                        </p:tgtEl>
                                        <p:attrNameLst>
                                          <p:attrName>style.visibility</p:attrName>
                                        </p:attrNameLst>
                                      </p:cBhvr>
                                      <p:to>
                                        <p:strVal val="visible"/>
                                      </p:to>
                                    </p:set>
                                    <p:animEffect transition="in" filter="slide(fromBottom)">
                                      <p:cBhvr>
                                        <p:cTn id="17" dur="500"/>
                                        <p:tgtEl>
                                          <p:spTgt spid="184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8441">
                                            <p:txEl>
                                              <p:pRg st="0" end="0"/>
                                            </p:txEl>
                                          </p:spTgt>
                                        </p:tgtEl>
                                        <p:attrNameLst>
                                          <p:attrName>style.visibility</p:attrName>
                                        </p:attrNameLst>
                                      </p:cBhvr>
                                      <p:to>
                                        <p:strVal val="visible"/>
                                      </p:to>
                                    </p:set>
                                    <p:animEffect transition="in" filter="slide(fromBottom)">
                                      <p:cBhvr>
                                        <p:cTn id="22" dur="500"/>
                                        <p:tgtEl>
                                          <p:spTgt spid="18441">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8441">
                                            <p:txEl>
                                              <p:pRg st="1" end="1"/>
                                            </p:txEl>
                                          </p:spTgt>
                                        </p:tgtEl>
                                        <p:attrNameLst>
                                          <p:attrName>style.visibility</p:attrName>
                                        </p:attrNameLst>
                                      </p:cBhvr>
                                      <p:to>
                                        <p:strVal val="visible"/>
                                      </p:to>
                                    </p:set>
                                    <p:animEffect transition="in" filter="slide(fromBottom)">
                                      <p:cBhvr>
                                        <p:cTn id="27" dur="500"/>
                                        <p:tgtEl>
                                          <p:spTgt spid="18441">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8440"/>
                                        </p:tgtEl>
                                        <p:attrNameLst>
                                          <p:attrName>style.visibility</p:attrName>
                                        </p:attrNameLst>
                                      </p:cBhvr>
                                      <p:to>
                                        <p:strVal val="visible"/>
                                      </p:to>
                                    </p:set>
                                    <p:animEffect transition="in" filter="slide(fromBottom)">
                                      <p:cBhvr>
                                        <p:cTn id="32" dur="500"/>
                                        <p:tgtEl>
                                          <p:spTgt spid="18440"/>
                                        </p:tgtEl>
                                      </p:cBhvr>
                                    </p:animEffect>
                                  </p:childTnLst>
                                </p:cTn>
                              </p:par>
                            </p:childTnLst>
                          </p:cTn>
                        </p:par>
                        <p:par>
                          <p:cTn id="33" fill="hold">
                            <p:stCondLst>
                              <p:cond delay="500"/>
                            </p:stCondLst>
                            <p:childTnLst>
                              <p:par>
                                <p:cTn id="34" presetID="17" presetClass="entr" presetSubtype="1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9" grpId="0" build="p"/>
      <p:bldP spid="18440" grpId="0"/>
      <p:bldP spid="18441"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282" name="Text Box 2"/>
          <p:cNvSpPr txBox="1">
            <a:spLocks noGrp="1" noChangeArrowheads="1"/>
          </p:cNvSpPr>
          <p:nvPr>
            <p:ph type="title"/>
          </p:nvPr>
        </p:nvSpPr>
        <p:spPr bwMode="auto">
          <a:xfrm>
            <a:off x="781050" y="584200"/>
            <a:ext cx="1981200" cy="533400"/>
          </a:xfrm>
          <a:solidFill>
            <a:srgbClr val="FFFFFF"/>
          </a:solidFill>
          <a:ln>
            <a:miter lim="800000"/>
            <a:headEnd/>
            <a:tailEnd/>
          </a:ln>
        </p:spPr>
        <p:txBody>
          <a:bodyPr vert="horz" wrap="square" lIns="91440" tIns="45720" rIns="91440" bIns="45720" numCol="1" anchor="ctr" anchorCtr="0" compatLnSpc="1">
            <a:prstTxWarp prst="textNoShape">
              <a:avLst/>
            </a:prstTxWarp>
          </a:bodyPr>
          <a:lstStyle/>
          <a:p>
            <a:pPr eaLnBrk="1" hangingPunct="1">
              <a:spcBef>
                <a:spcPct val="50000"/>
              </a:spcBef>
              <a:defRPr/>
            </a:pPr>
            <a:r>
              <a:rPr lang="zh-CN" altLang="en-US" sz="3200" b="1" dirty="0">
                <a:solidFill>
                  <a:schemeClr val="tx1"/>
                </a:solidFill>
                <a:effectLst>
                  <a:outerShdw blurRad="38100" dist="38100" dir="2700000" algn="tl">
                    <a:srgbClr val="C0C0C0"/>
                  </a:outerShdw>
                </a:effectLst>
                <a:latin typeface="微软雅黑" pitchFamily="34" charset="-122"/>
                <a:ea typeface="微软雅黑" pitchFamily="34" charset="-122"/>
              </a:rPr>
              <a:t>分离效果</a:t>
            </a:r>
          </a:p>
        </p:txBody>
      </p:sp>
      <p:sp>
        <p:nvSpPr>
          <p:cNvPr id="1505283" name="Text Box 3"/>
          <p:cNvSpPr txBox="1">
            <a:spLocks noChangeArrowheads="1"/>
          </p:cNvSpPr>
          <p:nvPr/>
        </p:nvSpPr>
        <p:spPr bwMode="auto">
          <a:xfrm>
            <a:off x="1676400" y="1371600"/>
            <a:ext cx="3733800" cy="461665"/>
          </a:xfrm>
          <a:prstGeom prst="rect">
            <a:avLst/>
          </a:prstGeom>
          <a:noFill/>
          <a:ln w="19050">
            <a:solidFill>
              <a:srgbClr val="C00000"/>
            </a:solidFill>
            <a:miter lim="800000"/>
            <a:headEnd/>
            <a:tailEnd/>
          </a:ln>
        </p:spPr>
        <p:txBody>
          <a:bodyPr>
            <a:spAutoFit/>
          </a:bodyPr>
          <a:lstStyle/>
          <a:p>
            <a:r>
              <a:rPr kumimoji="1" lang="zh-CN" altLang="en-US" sz="2400" b="1" dirty="0">
                <a:solidFill>
                  <a:srgbClr val="0000FF"/>
                </a:solidFill>
              </a:rPr>
              <a:t>干扰成分减少至不再干扰</a:t>
            </a:r>
          </a:p>
        </p:txBody>
      </p:sp>
      <p:sp>
        <p:nvSpPr>
          <p:cNvPr id="1505284" name="Text Box 4"/>
          <p:cNvSpPr txBox="1">
            <a:spLocks noChangeArrowheads="1"/>
          </p:cNvSpPr>
          <p:nvPr/>
        </p:nvSpPr>
        <p:spPr bwMode="auto">
          <a:xfrm>
            <a:off x="1676400" y="2133600"/>
            <a:ext cx="3733800" cy="498598"/>
          </a:xfrm>
          <a:prstGeom prst="rect">
            <a:avLst/>
          </a:prstGeom>
          <a:noFill/>
          <a:ln w="19050">
            <a:solidFill>
              <a:srgbClr val="C00000"/>
            </a:solidFill>
            <a:miter lim="800000"/>
            <a:headEnd/>
            <a:tailEnd/>
          </a:ln>
        </p:spPr>
        <p:txBody>
          <a:bodyPr>
            <a:spAutoFit/>
          </a:bodyPr>
          <a:lstStyle/>
          <a:p>
            <a:pPr>
              <a:lnSpc>
                <a:spcPct val="110000"/>
              </a:lnSpc>
            </a:pPr>
            <a:r>
              <a:rPr kumimoji="1" lang="zh-CN" altLang="en-US" sz="2400" b="1">
                <a:solidFill>
                  <a:srgbClr val="0000FF"/>
                </a:solidFill>
              </a:rPr>
              <a:t>待测组分有效回收</a:t>
            </a:r>
          </a:p>
        </p:txBody>
      </p:sp>
      <p:grpSp>
        <p:nvGrpSpPr>
          <p:cNvPr id="2" name="Group 5"/>
          <p:cNvGrpSpPr>
            <a:grpSpLocks/>
          </p:cNvGrpSpPr>
          <p:nvPr/>
        </p:nvGrpSpPr>
        <p:grpSpPr bwMode="auto">
          <a:xfrm>
            <a:off x="1186812" y="1081374"/>
            <a:ext cx="490692" cy="1301751"/>
            <a:chOff x="824" y="704"/>
            <a:chExt cx="309" cy="820"/>
          </a:xfrm>
        </p:grpSpPr>
        <p:cxnSp>
          <p:nvCxnSpPr>
            <p:cNvPr id="1041" name="AutoShape 6"/>
            <p:cNvCxnSpPr>
              <a:cxnSpLocks noChangeShapeType="1"/>
              <a:endCxn id="1505283" idx="1"/>
            </p:cNvCxnSpPr>
            <p:nvPr/>
          </p:nvCxnSpPr>
          <p:spPr bwMode="auto">
            <a:xfrm rot="16200000" flipH="1">
              <a:off x="860" y="760"/>
              <a:ext cx="305" cy="240"/>
            </a:xfrm>
            <a:prstGeom prst="bentConnector2">
              <a:avLst/>
            </a:prstGeom>
            <a:noFill/>
            <a:ln w="19050">
              <a:solidFill>
                <a:srgbClr val="C00000"/>
              </a:solidFill>
              <a:miter lim="800000"/>
              <a:headEnd/>
              <a:tailEnd type="triangle" w="med" len="med"/>
            </a:ln>
          </p:spPr>
        </p:cxnSp>
        <p:cxnSp>
          <p:nvCxnSpPr>
            <p:cNvPr id="1042" name="AutoShape 7"/>
            <p:cNvCxnSpPr>
              <a:cxnSpLocks noChangeShapeType="1"/>
              <a:endCxn id="1505284" idx="1"/>
            </p:cNvCxnSpPr>
            <p:nvPr/>
          </p:nvCxnSpPr>
          <p:spPr bwMode="auto">
            <a:xfrm rot="16200000" flipH="1">
              <a:off x="568" y="960"/>
              <a:ext cx="820" cy="308"/>
            </a:xfrm>
            <a:prstGeom prst="bentConnector2">
              <a:avLst/>
            </a:prstGeom>
            <a:noFill/>
            <a:ln w="19050">
              <a:solidFill>
                <a:srgbClr val="C00000"/>
              </a:solidFill>
              <a:miter lim="800000"/>
              <a:headEnd/>
              <a:tailEnd type="triangle" w="med" len="med"/>
            </a:ln>
          </p:spPr>
        </p:cxnSp>
      </p:grpSp>
      <p:graphicFrame>
        <p:nvGraphicFramePr>
          <p:cNvPr id="1505288" name="Object 8"/>
          <p:cNvGraphicFramePr>
            <a:graphicFrameLocks noChangeAspect="1"/>
          </p:cNvGraphicFramePr>
          <p:nvPr>
            <p:extLst>
              <p:ext uri="{D42A27DB-BD31-4B8C-83A1-F6EECF244321}">
                <p14:modId xmlns:p14="http://schemas.microsoft.com/office/powerpoint/2010/main" val="4283048876"/>
              </p:ext>
            </p:extLst>
          </p:nvPr>
        </p:nvGraphicFramePr>
        <p:xfrm>
          <a:off x="1524000" y="3048000"/>
          <a:ext cx="5943600" cy="973138"/>
        </p:xfrm>
        <a:graphic>
          <a:graphicData uri="http://schemas.openxmlformats.org/presentationml/2006/ole">
            <mc:AlternateContent xmlns:mc="http://schemas.openxmlformats.org/markup-compatibility/2006">
              <mc:Choice xmlns:v="urn:schemas-microsoft-com:vml" Requires="v">
                <p:oleObj spid="_x0000_s1036" name="公式" r:id="rId3" imgW="2171700" imgH="355600" progId="Equation.3">
                  <p:embed/>
                </p:oleObj>
              </mc:Choice>
              <mc:Fallback>
                <p:oleObj name="公式" r:id="rId3" imgW="2171700" imgH="355600" progId="Equation.3">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048000"/>
                        <a:ext cx="5943600" cy="973138"/>
                      </a:xfrm>
                      <a:prstGeom prst="rect">
                        <a:avLst/>
                      </a:prstGeom>
                      <a:solidFill>
                        <a:srgbClr val="FFFFFF"/>
                      </a:solidFill>
                      <a:ln>
                        <a:noFill/>
                      </a:ln>
                      <a:extLst>
                        <a:ext uri="{91240B29-F687-4F45-9708-019B960494DF}">
                          <a14:hiddenLine xmlns:a14="http://schemas.microsoft.com/office/drawing/2010/main" w="9525">
                            <a:solidFill>
                              <a:srgbClr val="CCFF99"/>
                            </a:solidFill>
                            <a:miter lim="800000"/>
                            <a:headEnd/>
                            <a:tailEnd/>
                          </a14:hiddenLine>
                        </a:ext>
                      </a:extLst>
                    </p:spPr>
                  </p:pic>
                </p:oleObj>
              </mc:Fallback>
            </mc:AlternateContent>
          </a:graphicData>
        </a:graphic>
      </p:graphicFrame>
      <p:sp>
        <p:nvSpPr>
          <p:cNvPr id="1505289" name="Text Box 9"/>
          <p:cNvSpPr txBox="1">
            <a:spLocks noChangeArrowheads="1"/>
          </p:cNvSpPr>
          <p:nvPr/>
        </p:nvSpPr>
        <p:spPr bwMode="auto">
          <a:xfrm>
            <a:off x="826144" y="4556447"/>
            <a:ext cx="3429000" cy="461665"/>
          </a:xfrm>
          <a:prstGeom prst="rect">
            <a:avLst/>
          </a:prstGeom>
          <a:noFill/>
          <a:ln w="9525">
            <a:noFill/>
            <a:miter lim="800000"/>
            <a:headEnd/>
            <a:tailEnd/>
          </a:ln>
        </p:spPr>
        <p:txBody>
          <a:bodyPr>
            <a:spAutoFit/>
          </a:bodyPr>
          <a:lstStyle/>
          <a:p>
            <a:r>
              <a:rPr kumimoji="1" lang="zh-CN" altLang="en-US" sz="2400" b="1" dirty="0">
                <a:latin typeface="Times New Roman" panose="02020603050405020304" pitchFamily="18" charset="0"/>
                <a:cs typeface="Times New Roman" panose="02020603050405020304" pitchFamily="18" charset="0"/>
              </a:rPr>
              <a:t>质量分数 </a:t>
            </a:r>
            <a:r>
              <a:rPr kumimoji="1" lang="en-US" altLang="zh-CN" sz="2400" b="1" dirty="0">
                <a:latin typeface="Times New Roman" panose="02020603050405020304" pitchFamily="18" charset="0"/>
                <a:cs typeface="Times New Roman" panose="02020603050405020304" pitchFamily="18" charset="0"/>
              </a:rPr>
              <a:t>&gt; 1%</a:t>
            </a:r>
            <a:r>
              <a:rPr kumimoji="1" lang="zh-CN" altLang="en-US" sz="2400" b="1" dirty="0">
                <a:latin typeface="Times New Roman" panose="02020603050405020304" pitchFamily="18" charset="0"/>
                <a:cs typeface="Times New Roman" panose="02020603050405020304" pitchFamily="18" charset="0"/>
              </a:rPr>
              <a:t>，</a:t>
            </a:r>
          </a:p>
        </p:txBody>
      </p:sp>
      <p:sp>
        <p:nvSpPr>
          <p:cNvPr id="1505290" name="Text Box 10"/>
          <p:cNvSpPr txBox="1">
            <a:spLocks noChangeArrowheads="1"/>
          </p:cNvSpPr>
          <p:nvPr/>
        </p:nvSpPr>
        <p:spPr bwMode="auto">
          <a:xfrm>
            <a:off x="4940944" y="4556447"/>
            <a:ext cx="3048000" cy="461665"/>
          </a:xfrm>
          <a:prstGeom prst="rect">
            <a:avLst/>
          </a:prstGeom>
          <a:noFill/>
          <a:ln w="9525">
            <a:noFill/>
            <a:miter lim="800000"/>
            <a:headEnd/>
            <a:tailEnd/>
          </a:ln>
        </p:spPr>
        <p:txBody>
          <a:bodyPr>
            <a:spAutoFit/>
          </a:bodyPr>
          <a:lstStyle/>
          <a:p>
            <a:r>
              <a:rPr kumimoji="1" lang="zh-CN" altLang="en-US" sz="2400" b="1">
                <a:latin typeface="Times New Roman" panose="02020603050405020304" pitchFamily="18" charset="0"/>
                <a:cs typeface="Times New Roman" panose="02020603050405020304" pitchFamily="18" charset="0"/>
              </a:rPr>
              <a:t>回收率 </a:t>
            </a:r>
            <a:r>
              <a:rPr kumimoji="1" lang="en-US" altLang="zh-CN" sz="2400" b="1">
                <a:latin typeface="Times New Roman" panose="02020603050405020304" pitchFamily="18" charset="0"/>
                <a:cs typeface="Times New Roman" panose="02020603050405020304" pitchFamily="18" charset="0"/>
              </a:rPr>
              <a:t>&gt; 99.9 % </a:t>
            </a:r>
            <a:r>
              <a:rPr kumimoji="1" lang="zh-CN" altLang="en-US" sz="2400" b="1">
                <a:latin typeface="Times New Roman" panose="02020603050405020304" pitchFamily="18" charset="0"/>
                <a:cs typeface="Times New Roman" panose="02020603050405020304" pitchFamily="18" charset="0"/>
              </a:rPr>
              <a:t>以上</a:t>
            </a:r>
          </a:p>
        </p:txBody>
      </p:sp>
      <p:sp>
        <p:nvSpPr>
          <p:cNvPr id="1505291" name="Text Box 11"/>
          <p:cNvSpPr txBox="1">
            <a:spLocks noChangeArrowheads="1"/>
          </p:cNvSpPr>
          <p:nvPr/>
        </p:nvSpPr>
        <p:spPr bwMode="auto">
          <a:xfrm>
            <a:off x="826144" y="5775647"/>
            <a:ext cx="3657600" cy="461665"/>
          </a:xfrm>
          <a:prstGeom prst="rect">
            <a:avLst/>
          </a:prstGeom>
          <a:noFill/>
          <a:ln w="9525">
            <a:noFill/>
            <a:miter lim="800000"/>
            <a:headEnd/>
            <a:tailEnd/>
          </a:ln>
        </p:spPr>
        <p:txBody>
          <a:bodyPr>
            <a:spAutoFit/>
          </a:bodyPr>
          <a:lstStyle/>
          <a:p>
            <a:r>
              <a:rPr kumimoji="1" lang="zh-CN" altLang="en-US" sz="2400" b="1">
                <a:latin typeface="Times New Roman" panose="02020603050405020304" pitchFamily="18" charset="0"/>
                <a:cs typeface="Times New Roman" panose="02020603050405020304" pitchFamily="18" charset="0"/>
              </a:rPr>
              <a:t>质量分数 </a:t>
            </a:r>
            <a:r>
              <a:rPr kumimoji="1" lang="en-US" altLang="zh-CN" sz="2400" b="1">
                <a:latin typeface="Times New Roman" panose="02020603050405020304" pitchFamily="18" charset="0"/>
                <a:cs typeface="Times New Roman" panose="02020603050405020304" pitchFamily="18" charset="0"/>
              </a:rPr>
              <a:t>&lt; 0.01 %</a:t>
            </a:r>
            <a:r>
              <a:rPr kumimoji="1" lang="zh-CN" altLang="en-US" sz="2400" b="1">
                <a:latin typeface="Times New Roman" panose="02020603050405020304" pitchFamily="18" charset="0"/>
                <a:cs typeface="Times New Roman" panose="02020603050405020304" pitchFamily="18" charset="0"/>
              </a:rPr>
              <a:t>，</a:t>
            </a:r>
          </a:p>
        </p:txBody>
      </p:sp>
      <p:sp>
        <p:nvSpPr>
          <p:cNvPr id="1505292" name="Text Box 12"/>
          <p:cNvSpPr txBox="1">
            <a:spLocks noChangeArrowheads="1"/>
          </p:cNvSpPr>
          <p:nvPr/>
        </p:nvSpPr>
        <p:spPr bwMode="auto">
          <a:xfrm>
            <a:off x="4940944" y="5775647"/>
            <a:ext cx="3519488" cy="461665"/>
          </a:xfrm>
          <a:prstGeom prst="rect">
            <a:avLst/>
          </a:prstGeom>
          <a:noFill/>
          <a:ln w="9525">
            <a:noFill/>
            <a:miter lim="800000"/>
            <a:headEnd/>
            <a:tailEnd/>
          </a:ln>
        </p:spPr>
        <p:txBody>
          <a:bodyPr>
            <a:spAutoFit/>
          </a:bodyPr>
          <a:lstStyle/>
          <a:p>
            <a:r>
              <a:rPr kumimoji="1" lang="zh-CN" altLang="en-US" sz="2400" b="1">
                <a:latin typeface="Times New Roman" panose="02020603050405020304" pitchFamily="18" charset="0"/>
                <a:cs typeface="Times New Roman" panose="02020603050405020304" pitchFamily="18" charset="0"/>
              </a:rPr>
              <a:t>回收率 </a:t>
            </a:r>
            <a:r>
              <a:rPr kumimoji="1" lang="en-US" altLang="zh-CN" sz="2400" b="1">
                <a:latin typeface="Times New Roman" panose="02020603050405020304" pitchFamily="18" charset="0"/>
                <a:cs typeface="Times New Roman" panose="02020603050405020304" pitchFamily="18" charset="0"/>
              </a:rPr>
              <a:t>&gt; 95 % </a:t>
            </a:r>
            <a:r>
              <a:rPr kumimoji="1" lang="zh-CN" altLang="en-US" sz="2400" b="1">
                <a:latin typeface="Times New Roman" panose="02020603050405020304" pitchFamily="18" charset="0"/>
                <a:cs typeface="Times New Roman" panose="02020603050405020304" pitchFamily="18" charset="0"/>
              </a:rPr>
              <a:t>或更低</a:t>
            </a:r>
          </a:p>
        </p:txBody>
      </p:sp>
      <p:sp>
        <p:nvSpPr>
          <p:cNvPr id="1505293" name="Text Box 13"/>
          <p:cNvSpPr txBox="1">
            <a:spLocks noChangeArrowheads="1"/>
          </p:cNvSpPr>
          <p:nvPr/>
        </p:nvSpPr>
        <p:spPr bwMode="auto">
          <a:xfrm>
            <a:off x="826144" y="5166047"/>
            <a:ext cx="3352800" cy="461665"/>
          </a:xfrm>
          <a:prstGeom prst="rect">
            <a:avLst/>
          </a:prstGeom>
          <a:noFill/>
          <a:ln w="9525">
            <a:noFill/>
            <a:miter lim="800000"/>
            <a:headEnd/>
            <a:tailEnd/>
          </a:ln>
        </p:spPr>
        <p:txBody>
          <a:bodyPr>
            <a:spAutoFit/>
          </a:bodyPr>
          <a:lstStyle/>
          <a:p>
            <a:r>
              <a:rPr kumimoji="1" lang="zh-CN" altLang="en-US" sz="2400" b="1">
                <a:latin typeface="Times New Roman" panose="02020603050405020304" pitchFamily="18" charset="0"/>
                <a:cs typeface="Times New Roman" panose="02020603050405020304" pitchFamily="18" charset="0"/>
              </a:rPr>
              <a:t>质量分数 </a:t>
            </a:r>
            <a:r>
              <a:rPr kumimoji="1" lang="en-US" altLang="zh-CN" sz="2400" b="1">
                <a:latin typeface="Times New Roman" panose="02020603050405020304" pitchFamily="18" charset="0"/>
                <a:cs typeface="Times New Roman" panose="02020603050405020304" pitchFamily="18" charset="0"/>
              </a:rPr>
              <a:t>0.01% ~1%</a:t>
            </a:r>
          </a:p>
        </p:txBody>
      </p:sp>
      <p:sp>
        <p:nvSpPr>
          <p:cNvPr id="1505294" name="Text Box 14"/>
          <p:cNvSpPr txBox="1">
            <a:spLocks noChangeArrowheads="1"/>
          </p:cNvSpPr>
          <p:nvPr/>
        </p:nvSpPr>
        <p:spPr bwMode="auto">
          <a:xfrm>
            <a:off x="4940944" y="5166047"/>
            <a:ext cx="3048000" cy="461665"/>
          </a:xfrm>
          <a:prstGeom prst="rect">
            <a:avLst/>
          </a:prstGeom>
          <a:noFill/>
          <a:ln w="9525">
            <a:noFill/>
            <a:miter lim="800000"/>
            <a:headEnd/>
            <a:tailEnd/>
          </a:ln>
        </p:spPr>
        <p:txBody>
          <a:bodyPr>
            <a:spAutoFit/>
          </a:bodyPr>
          <a:lstStyle/>
          <a:p>
            <a:r>
              <a:rPr kumimoji="1" lang="zh-CN" altLang="en-US" sz="2400" b="1">
                <a:latin typeface="Times New Roman" panose="02020603050405020304" pitchFamily="18" charset="0"/>
                <a:cs typeface="Times New Roman" panose="02020603050405020304" pitchFamily="18" charset="0"/>
              </a:rPr>
              <a:t>回收率 </a:t>
            </a:r>
            <a:r>
              <a:rPr kumimoji="1" lang="en-US" altLang="zh-CN" sz="2400" b="1">
                <a:latin typeface="Times New Roman" panose="02020603050405020304" pitchFamily="18" charset="0"/>
                <a:cs typeface="Times New Roman" panose="02020603050405020304" pitchFamily="18" charset="0"/>
              </a:rPr>
              <a:t>&gt; 99 %</a:t>
            </a:r>
          </a:p>
        </p:txBody>
      </p:sp>
      <p:sp>
        <p:nvSpPr>
          <p:cNvPr id="1505295" name="AutoShape 15"/>
          <p:cNvSpPr>
            <a:spLocks noChangeArrowheads="1"/>
          </p:cNvSpPr>
          <p:nvPr/>
        </p:nvSpPr>
        <p:spPr bwMode="auto">
          <a:xfrm>
            <a:off x="5791200" y="1371600"/>
            <a:ext cx="2590800" cy="1295400"/>
          </a:xfrm>
          <a:prstGeom prst="wedgeRoundRectCallout">
            <a:avLst>
              <a:gd name="adj1" fmla="val -74449"/>
              <a:gd name="adj2" fmla="val 80023"/>
              <a:gd name="adj3" fmla="val 16667"/>
            </a:avLst>
          </a:prstGeom>
          <a:solidFill>
            <a:srgbClr val="FFFFFF"/>
          </a:solidFill>
          <a:ln w="9525">
            <a:solidFill>
              <a:srgbClr val="3366FF"/>
            </a:solidFill>
            <a:miter lim="800000"/>
            <a:headEnd/>
            <a:tailEnd/>
          </a:ln>
        </p:spPr>
        <p:txBody>
          <a:bodyPr/>
          <a:lstStyle/>
          <a:p>
            <a:pPr algn="ctr">
              <a:spcBef>
                <a:spcPct val="0"/>
              </a:spcBef>
            </a:pPr>
            <a:r>
              <a:rPr kumimoji="1" lang="zh-CN" altLang="en-US" sz="2400" b="1" dirty="0">
                <a:ea typeface="楷体_GB2312" pitchFamily="49" charset="-122"/>
              </a:rPr>
              <a:t>样品中的待测组分含量是未知的如何测量回收率</a:t>
            </a:r>
            <a:endParaRPr kumimoji="1" lang="zh-CN" altLang="en-US" sz="7200" b="1" i="1" dirty="0">
              <a:ea typeface="楷体_GB2312" pitchFamily="49" charset="-122"/>
            </a:endParaRPr>
          </a:p>
        </p:txBody>
      </p:sp>
      <p:sp>
        <p:nvSpPr>
          <p:cNvPr id="1505296" name="Text Box 16"/>
          <p:cNvSpPr txBox="1">
            <a:spLocks noChangeArrowheads="1"/>
          </p:cNvSpPr>
          <p:nvPr/>
        </p:nvSpPr>
        <p:spPr bwMode="auto">
          <a:xfrm>
            <a:off x="7496841" y="2667000"/>
            <a:ext cx="1066800" cy="1433513"/>
          </a:xfrm>
          <a:prstGeom prst="rect">
            <a:avLst/>
          </a:prstGeom>
          <a:noFill/>
          <a:ln w="9525">
            <a:noFill/>
            <a:miter lim="800000"/>
            <a:headEnd/>
            <a:tailEnd/>
          </a:ln>
          <a:effectLst/>
        </p:spPr>
        <p:txBody>
          <a:bodyPr>
            <a:spAutoFit/>
          </a:bodyPr>
          <a:lstStyle/>
          <a:p>
            <a:pPr algn="ctr">
              <a:defRPr/>
            </a:pPr>
            <a:r>
              <a:rPr kumimoji="1" lang="zh-CN" altLang="en-US" sz="8800" i="1" dirty="0">
                <a:solidFill>
                  <a:srgbClr val="FF6600"/>
                </a:solidFill>
                <a:effectLst>
                  <a:outerShdw blurRad="38100" dist="38100" dir="2700000" algn="tl">
                    <a:srgbClr val="000000"/>
                  </a:outerShdw>
                </a:effectLst>
                <a:ea typeface="宋体" pitchFamily="2" charset="-122"/>
              </a:rPr>
              <a:t>？</a:t>
            </a:r>
          </a:p>
        </p:txBody>
      </p:sp>
      <p:sp>
        <p:nvSpPr>
          <p:cNvPr id="1505297" name="Text Box 17"/>
          <p:cNvSpPr txBox="1">
            <a:spLocks noChangeArrowheads="1"/>
          </p:cNvSpPr>
          <p:nvPr/>
        </p:nvSpPr>
        <p:spPr bwMode="auto">
          <a:xfrm>
            <a:off x="1458913" y="3786188"/>
            <a:ext cx="1447800" cy="369332"/>
          </a:xfrm>
          <a:prstGeom prst="rect">
            <a:avLst/>
          </a:prstGeom>
          <a:noFill/>
          <a:ln w="9525">
            <a:noFill/>
            <a:miter lim="800000"/>
            <a:headEnd/>
            <a:tailEnd/>
          </a:ln>
        </p:spPr>
        <p:txBody>
          <a:bodyPr>
            <a:spAutoFit/>
          </a:bodyPr>
          <a:lstStyle/>
          <a:p>
            <a:pPr algn="ctr"/>
            <a:r>
              <a:rPr kumimoji="1" lang="en-US" altLang="zh-CN" b="1">
                <a:latin typeface="Times New Roman" panose="02020603050405020304" pitchFamily="18" charset="0"/>
                <a:cs typeface="Times New Roman" panose="02020603050405020304" pitchFamily="18" charset="0"/>
              </a:rPr>
              <a:t>Recovery</a:t>
            </a:r>
          </a:p>
        </p:txBody>
      </p:sp>
    </p:spTree>
    <p:extLst>
      <p:ext uri="{BB962C8B-B14F-4D97-AF65-F5344CB8AC3E}">
        <p14:creationId xmlns:p14="http://schemas.microsoft.com/office/powerpoint/2010/main" val="250575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05283"/>
                                        </p:tgtEl>
                                        <p:attrNameLst>
                                          <p:attrName>style.visibility</p:attrName>
                                        </p:attrNameLst>
                                      </p:cBhvr>
                                      <p:to>
                                        <p:strVal val="visible"/>
                                      </p:to>
                                    </p:set>
                                    <p:animEffect transition="in" filter="wipe(left)">
                                      <p:cBhvr>
                                        <p:cTn id="12" dur="500"/>
                                        <p:tgtEl>
                                          <p:spTgt spid="15052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05284"/>
                                        </p:tgtEl>
                                        <p:attrNameLst>
                                          <p:attrName>style.visibility</p:attrName>
                                        </p:attrNameLst>
                                      </p:cBhvr>
                                      <p:to>
                                        <p:strVal val="visible"/>
                                      </p:to>
                                    </p:set>
                                    <p:animEffect transition="in" filter="wipe(left)">
                                      <p:cBhvr>
                                        <p:cTn id="17" dur="500"/>
                                        <p:tgtEl>
                                          <p:spTgt spid="15052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05288"/>
                                        </p:tgtEl>
                                        <p:attrNameLst>
                                          <p:attrName>style.visibility</p:attrName>
                                        </p:attrNameLst>
                                      </p:cBhvr>
                                      <p:to>
                                        <p:strVal val="visible"/>
                                      </p:to>
                                    </p:set>
                                    <p:animEffect transition="in" filter="wipe(left)">
                                      <p:cBhvr>
                                        <p:cTn id="22" dur="500"/>
                                        <p:tgtEl>
                                          <p:spTgt spid="1505288"/>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505297"/>
                                        </p:tgtEl>
                                        <p:attrNameLst>
                                          <p:attrName>style.visibility</p:attrName>
                                        </p:attrNameLst>
                                      </p:cBhvr>
                                      <p:to>
                                        <p:strVal val="visible"/>
                                      </p:to>
                                    </p:set>
                                    <p:animEffect transition="in" filter="wipe(left)">
                                      <p:cBhvr>
                                        <p:cTn id="26" dur="500"/>
                                        <p:tgtEl>
                                          <p:spTgt spid="150529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505289"/>
                                        </p:tgtEl>
                                        <p:attrNameLst>
                                          <p:attrName>style.visibility</p:attrName>
                                        </p:attrNameLst>
                                      </p:cBhvr>
                                      <p:to>
                                        <p:strVal val="visible"/>
                                      </p:to>
                                    </p:set>
                                    <p:animEffect transition="in" filter="wipe(left)">
                                      <p:cBhvr>
                                        <p:cTn id="31" dur="500"/>
                                        <p:tgtEl>
                                          <p:spTgt spid="150528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505290"/>
                                        </p:tgtEl>
                                        <p:attrNameLst>
                                          <p:attrName>style.visibility</p:attrName>
                                        </p:attrNameLst>
                                      </p:cBhvr>
                                      <p:to>
                                        <p:strVal val="visible"/>
                                      </p:to>
                                    </p:set>
                                    <p:animEffect transition="in" filter="wipe(left)">
                                      <p:cBhvr>
                                        <p:cTn id="36" dur="500"/>
                                        <p:tgtEl>
                                          <p:spTgt spid="150529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505293"/>
                                        </p:tgtEl>
                                        <p:attrNameLst>
                                          <p:attrName>style.visibility</p:attrName>
                                        </p:attrNameLst>
                                      </p:cBhvr>
                                      <p:to>
                                        <p:strVal val="visible"/>
                                      </p:to>
                                    </p:set>
                                    <p:animEffect transition="in" filter="wipe(left)">
                                      <p:cBhvr>
                                        <p:cTn id="41" dur="500"/>
                                        <p:tgtEl>
                                          <p:spTgt spid="150529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505294"/>
                                        </p:tgtEl>
                                        <p:attrNameLst>
                                          <p:attrName>style.visibility</p:attrName>
                                        </p:attrNameLst>
                                      </p:cBhvr>
                                      <p:to>
                                        <p:strVal val="visible"/>
                                      </p:to>
                                    </p:set>
                                    <p:animEffect transition="in" filter="wipe(left)">
                                      <p:cBhvr>
                                        <p:cTn id="46" dur="500"/>
                                        <p:tgtEl>
                                          <p:spTgt spid="150529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505291"/>
                                        </p:tgtEl>
                                        <p:attrNameLst>
                                          <p:attrName>style.visibility</p:attrName>
                                        </p:attrNameLst>
                                      </p:cBhvr>
                                      <p:to>
                                        <p:strVal val="visible"/>
                                      </p:to>
                                    </p:set>
                                    <p:animEffect transition="in" filter="wipe(left)">
                                      <p:cBhvr>
                                        <p:cTn id="51" dur="500"/>
                                        <p:tgtEl>
                                          <p:spTgt spid="150529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505292"/>
                                        </p:tgtEl>
                                        <p:attrNameLst>
                                          <p:attrName>style.visibility</p:attrName>
                                        </p:attrNameLst>
                                      </p:cBhvr>
                                      <p:to>
                                        <p:strVal val="visible"/>
                                      </p:to>
                                    </p:set>
                                    <p:animEffect transition="in" filter="wipe(left)">
                                      <p:cBhvr>
                                        <p:cTn id="56" dur="500"/>
                                        <p:tgtEl>
                                          <p:spTgt spid="150529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1505295"/>
                                        </p:tgtEl>
                                        <p:attrNameLst>
                                          <p:attrName>style.visibility</p:attrName>
                                        </p:attrNameLst>
                                      </p:cBhvr>
                                      <p:to>
                                        <p:strVal val="visible"/>
                                      </p:to>
                                    </p:set>
                                    <p:animEffect transition="in" filter="wipe(up)">
                                      <p:cBhvr>
                                        <p:cTn id="61" dur="500"/>
                                        <p:tgtEl>
                                          <p:spTgt spid="1505295"/>
                                        </p:tgtEl>
                                      </p:cBhvr>
                                    </p:animEffect>
                                  </p:childTnLst>
                                </p:cTn>
                              </p:par>
                            </p:childTnLst>
                          </p:cTn>
                        </p:par>
                        <p:par>
                          <p:cTn id="62" fill="hold">
                            <p:stCondLst>
                              <p:cond delay="500"/>
                            </p:stCondLst>
                            <p:childTnLst>
                              <p:par>
                                <p:cTn id="63" presetID="22" presetClass="entr" presetSubtype="1" fill="hold" grpId="0" nodeType="afterEffect">
                                  <p:stCondLst>
                                    <p:cond delay="0"/>
                                  </p:stCondLst>
                                  <p:childTnLst>
                                    <p:set>
                                      <p:cBhvr>
                                        <p:cTn id="64" dur="1" fill="hold">
                                          <p:stCondLst>
                                            <p:cond delay="0"/>
                                          </p:stCondLst>
                                        </p:cTn>
                                        <p:tgtEl>
                                          <p:spTgt spid="1505296"/>
                                        </p:tgtEl>
                                        <p:attrNameLst>
                                          <p:attrName>style.visibility</p:attrName>
                                        </p:attrNameLst>
                                      </p:cBhvr>
                                      <p:to>
                                        <p:strVal val="visible"/>
                                      </p:to>
                                    </p:set>
                                    <p:animEffect transition="in" filter="wipe(up)">
                                      <p:cBhvr>
                                        <p:cTn id="65" dur="500"/>
                                        <p:tgtEl>
                                          <p:spTgt spid="1505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283" grpId="0" animBg="1" autoUpdateAnimBg="0"/>
      <p:bldP spid="1505284" grpId="0" animBg="1" autoUpdateAnimBg="0"/>
      <p:bldP spid="1505289" grpId="0" autoUpdateAnimBg="0"/>
      <p:bldP spid="1505290" grpId="0" autoUpdateAnimBg="0"/>
      <p:bldP spid="1505291" grpId="0" autoUpdateAnimBg="0"/>
      <p:bldP spid="1505292" grpId="0" autoUpdateAnimBg="0"/>
      <p:bldP spid="1505293" grpId="0" autoUpdateAnimBg="0"/>
      <p:bldP spid="1505294" grpId="0" autoUpdateAnimBg="0"/>
      <p:bldP spid="1505295" grpId="0" animBg="1" autoUpdateAnimBg="0"/>
      <p:bldP spid="1505296" grpId="0" autoUpdateAnimBg="0"/>
      <p:bldP spid="1505297"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BD5380D-B728-4A7F-B4C0-EEF8709E837E}" type="slidenum">
              <a:rPr lang="en-US" altLang="zh-CN" sz="1400" smtClean="0"/>
              <a:pPr>
                <a:spcBef>
                  <a:spcPct val="0"/>
                </a:spcBef>
                <a:buFontTx/>
                <a:buNone/>
              </a:pPr>
              <a:t>50</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液</a:t>
            </a:r>
            <a:r>
              <a:rPr lang="en-US" altLang="zh-CN" sz="3200" b="1" dirty="0">
                <a:solidFill>
                  <a:srgbClr val="FF0000"/>
                </a:solidFill>
              </a:rPr>
              <a:t>-</a:t>
            </a:r>
            <a:r>
              <a:rPr lang="zh-CN" altLang="en-US" sz="3200" b="1" dirty="0">
                <a:solidFill>
                  <a:srgbClr val="FF0000"/>
                </a:solidFill>
              </a:rPr>
              <a:t>液萃取分离法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143000"/>
            <a:ext cx="8686800" cy="541338"/>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(1)</a:t>
            </a:r>
            <a:r>
              <a:rPr lang="zh-CN" altLang="en-US" sz="2800" b="1" dirty="0" smtClean="0">
                <a:solidFill>
                  <a:srgbClr val="0000FF"/>
                </a:solidFill>
              </a:rPr>
              <a:t>萃取分离法的基本原理</a:t>
            </a:r>
            <a:endParaRPr lang="zh-CN" altLang="en-US" sz="2800" b="1" dirty="0" smtClean="0">
              <a:solidFill>
                <a:srgbClr val="0000FF"/>
              </a:solidFill>
              <a:latin typeface="+mn-ea"/>
              <a:ea typeface="+mn-ea"/>
            </a:endParaRPr>
          </a:p>
        </p:txBody>
      </p:sp>
      <p:sp>
        <p:nvSpPr>
          <p:cNvPr id="19463" name="TextBox 2"/>
          <p:cNvSpPr txBox="1">
            <a:spLocks noChangeArrowheads="1"/>
          </p:cNvSpPr>
          <p:nvPr/>
        </p:nvSpPr>
        <p:spPr bwMode="auto">
          <a:xfrm>
            <a:off x="228600" y="1676400"/>
            <a:ext cx="8686800"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ts val="600"/>
              </a:spcBef>
              <a:buFontTx/>
              <a:buNone/>
            </a:pPr>
            <a:r>
              <a:rPr lang="zh-CN" altLang="en-US" sz="2800" b="1">
                <a:solidFill>
                  <a:srgbClr val="0000FF"/>
                </a:solidFill>
                <a:latin typeface="Times New Roman" panose="02020603050405020304" pitchFamily="18" charset="0"/>
                <a:cs typeface="Times New Roman" panose="02020603050405020304" pitchFamily="18" charset="0"/>
              </a:rPr>
              <a:t>分配比 </a:t>
            </a:r>
            <a:r>
              <a:rPr lang="en-US" altLang="zh-CN" sz="2800" b="1">
                <a:solidFill>
                  <a:srgbClr val="0000FF"/>
                </a:solidFill>
                <a:latin typeface="Times New Roman" panose="02020603050405020304" pitchFamily="18" charset="0"/>
                <a:cs typeface="Times New Roman" panose="02020603050405020304" pitchFamily="18" charset="0"/>
              </a:rPr>
              <a:t>D</a:t>
            </a:r>
            <a:endParaRPr lang="en-US" altLang="zh-CN" sz="2800" b="1">
              <a:latin typeface="Times New Roman" panose="02020603050405020304" pitchFamily="18" charset="0"/>
              <a:cs typeface="Times New Roman" panose="02020603050405020304" pitchFamily="18" charset="0"/>
            </a:endParaRPr>
          </a:p>
          <a:p>
            <a:pPr algn="just" eaLnBrk="1" hangingPunct="1">
              <a:lnSpc>
                <a:spcPct val="110000"/>
              </a:lnSpc>
              <a:spcBef>
                <a:spcPts val="600"/>
              </a:spcBef>
              <a:buFontTx/>
              <a:buNone/>
            </a:pPr>
            <a:r>
              <a:rPr lang="zh-CN" altLang="en-US" sz="2800" b="1">
                <a:latin typeface="Times New Roman" panose="02020603050405020304" pitchFamily="18" charset="0"/>
                <a:cs typeface="Times New Roman" panose="02020603050405020304" pitchFamily="18" charset="0"/>
              </a:rPr>
              <a:t>   溶质在有机相中的各种存在形式的总浓度</a:t>
            </a:r>
            <a:r>
              <a:rPr lang="en-US" altLang="zh-CN" sz="2800" b="1">
                <a:latin typeface="Times New Roman" panose="02020603050405020304" pitchFamily="18" charset="0"/>
                <a:cs typeface="Times New Roman" panose="02020603050405020304" pitchFamily="18" charset="0"/>
              </a:rPr>
              <a:t>c</a:t>
            </a:r>
            <a:r>
              <a:rPr lang="zh-CN" altLang="en-US" sz="2800" b="1" baseline="-25000">
                <a:latin typeface="Times New Roman" panose="02020603050405020304" pitchFamily="18" charset="0"/>
                <a:cs typeface="Times New Roman" panose="02020603050405020304" pitchFamily="18" charset="0"/>
              </a:rPr>
              <a:t>〇</a:t>
            </a:r>
            <a:r>
              <a:rPr lang="zh-CN" altLang="en-US" sz="2800" b="1">
                <a:latin typeface="Times New Roman" panose="02020603050405020304" pitchFamily="18" charset="0"/>
                <a:cs typeface="Times New Roman" panose="02020603050405020304" pitchFamily="18" charset="0"/>
              </a:rPr>
              <a:t>和在水相中的各种存在形式的总浓度</a:t>
            </a:r>
            <a:r>
              <a:rPr lang="en-US" altLang="zh-CN" sz="2800" b="1">
                <a:latin typeface="Times New Roman" panose="02020603050405020304" pitchFamily="18" charset="0"/>
                <a:cs typeface="Times New Roman" panose="02020603050405020304" pitchFamily="18" charset="0"/>
              </a:rPr>
              <a:t>c</a:t>
            </a:r>
            <a:r>
              <a:rPr lang="en-US" altLang="zh-CN" sz="2800" b="1" baseline="-25000">
                <a:latin typeface="Times New Roman" panose="02020603050405020304" pitchFamily="18" charset="0"/>
                <a:cs typeface="Times New Roman" panose="02020603050405020304" pitchFamily="18" charset="0"/>
              </a:rPr>
              <a:t>W</a:t>
            </a:r>
            <a:r>
              <a:rPr lang="zh-CN" altLang="en-US" sz="2800" b="1">
                <a:latin typeface="Times New Roman" panose="02020603050405020304" pitchFamily="18" charset="0"/>
                <a:cs typeface="Times New Roman" panose="02020603050405020304" pitchFamily="18" charset="0"/>
              </a:rPr>
              <a:t>之比，称为分配比。</a:t>
            </a:r>
            <a:endParaRPr lang="en-US" altLang="zh-CN" sz="2800" b="1">
              <a:latin typeface="Times New Roman" panose="02020603050405020304" pitchFamily="18" charset="0"/>
              <a:cs typeface="Times New Roman" panose="02020603050405020304" pitchFamily="18" charset="0"/>
            </a:endParaRPr>
          </a:p>
          <a:p>
            <a:pPr algn="just" eaLnBrk="1" hangingPunct="1">
              <a:lnSpc>
                <a:spcPct val="110000"/>
              </a:lnSpc>
              <a:spcBef>
                <a:spcPts val="600"/>
              </a:spcBef>
              <a:buFontTx/>
              <a:buNone/>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用</a:t>
            </a:r>
            <a:r>
              <a:rPr lang="en-US" altLang="zh-CN" sz="2800" b="1">
                <a:latin typeface="Times New Roman" panose="02020603050405020304" pitchFamily="18" charset="0"/>
                <a:cs typeface="Times New Roman" panose="02020603050405020304" pitchFamily="18" charset="0"/>
              </a:rPr>
              <a:t>D</a:t>
            </a:r>
            <a:r>
              <a:rPr lang="zh-CN" altLang="en-US" sz="2800" b="1">
                <a:latin typeface="Times New Roman" panose="02020603050405020304" pitchFamily="18" charset="0"/>
                <a:cs typeface="Times New Roman" panose="02020603050405020304" pitchFamily="18" charset="0"/>
              </a:rPr>
              <a:t>表示：</a:t>
            </a:r>
            <a:endParaRPr lang="zh-CN" altLang="en-US" sz="2800">
              <a:latin typeface="Times New Roman" panose="02020603050405020304" pitchFamily="18" charset="0"/>
              <a:cs typeface="Times New Roman" panose="02020603050405020304" pitchFamily="18" charset="0"/>
            </a:endParaRPr>
          </a:p>
        </p:txBody>
      </p:sp>
      <p:sp>
        <p:nvSpPr>
          <p:cNvPr id="19464" name="TextBox 4"/>
          <p:cNvSpPr txBox="1">
            <a:spLocks noChangeArrowheads="1"/>
          </p:cNvSpPr>
          <p:nvPr/>
        </p:nvSpPr>
        <p:spPr bwMode="auto">
          <a:xfrm>
            <a:off x="304800" y="4876800"/>
            <a:ext cx="8496300"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800" b="1">
                <a:latin typeface="宋体" panose="02010600030101010101" pitchFamily="2" charset="-122"/>
              </a:rPr>
              <a:t>   分配比除与一些常数有关以外，还与酸度、溶质的浓度等因素有关，它并</a:t>
            </a:r>
            <a:r>
              <a:rPr lang="zh-CN" altLang="en-US" sz="2800" b="1">
                <a:solidFill>
                  <a:srgbClr val="0000FF"/>
                </a:solidFill>
                <a:latin typeface="宋体" panose="02010600030101010101" pitchFamily="2" charset="-122"/>
              </a:rPr>
              <a:t>不是一个常数</a:t>
            </a:r>
            <a:r>
              <a:rPr lang="zh-CN" altLang="en-US" sz="2800" b="1">
                <a:latin typeface="宋体" panose="02010600030101010101" pitchFamily="2" charset="-122"/>
              </a:rPr>
              <a:t>。</a:t>
            </a:r>
          </a:p>
        </p:txBody>
      </p:sp>
      <p:graphicFrame>
        <p:nvGraphicFramePr>
          <p:cNvPr id="11" name="对象 3"/>
          <p:cNvGraphicFramePr>
            <a:graphicFrameLocks noChangeAspect="1"/>
          </p:cNvGraphicFramePr>
          <p:nvPr/>
        </p:nvGraphicFramePr>
        <p:xfrm>
          <a:off x="1936750" y="3741738"/>
          <a:ext cx="1163638" cy="1006475"/>
        </p:xfrm>
        <a:graphic>
          <a:graphicData uri="http://schemas.openxmlformats.org/presentationml/2006/ole">
            <mc:AlternateContent xmlns:mc="http://schemas.openxmlformats.org/markup-compatibility/2006">
              <mc:Choice xmlns:v="urn:schemas-microsoft-com:vml" Requires="v">
                <p:oleObj spid="_x0000_s56326" name="Equation" r:id="rId3" imgW="495085" imgH="431613" progId="Equation.DSMT4">
                  <p:embed/>
                </p:oleObj>
              </mc:Choice>
              <mc:Fallback>
                <p:oleObj name="Equation" r:id="rId3" imgW="495085" imgH="4316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6750" y="3741738"/>
                        <a:ext cx="1163638" cy="1006475"/>
                      </a:xfrm>
                      <a:prstGeom prst="rect">
                        <a:avLst/>
                      </a:prstGeom>
                      <a:solidFill>
                        <a:srgbClr val="BBE0E3"/>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270384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9463"/>
                                        </p:tgtEl>
                                        <p:attrNameLst>
                                          <p:attrName>style.visibility</p:attrName>
                                        </p:attrNameLst>
                                      </p:cBhvr>
                                      <p:to>
                                        <p:strVal val="visible"/>
                                      </p:to>
                                    </p:set>
                                    <p:animEffect transition="in" filter="slide(fromBottom)">
                                      <p:cBhvr>
                                        <p:cTn id="7" dur="500"/>
                                        <p:tgtEl>
                                          <p:spTgt spid="194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9464"/>
                                        </p:tgtEl>
                                        <p:attrNameLst>
                                          <p:attrName>style.visibility</p:attrName>
                                        </p:attrNameLst>
                                      </p:cBhvr>
                                      <p:to>
                                        <p:strVal val="visible"/>
                                      </p:to>
                                    </p:set>
                                    <p:animEffect transition="in" filter="slide(fromBottom)">
                                      <p:cBhvr>
                                        <p:cTn id="12" dur="500"/>
                                        <p:tgtEl>
                                          <p:spTgt spid="19464"/>
                                        </p:tgtEl>
                                      </p:cBhvr>
                                    </p:animEffect>
                                  </p:childTnLst>
                                </p:cTn>
                              </p:par>
                            </p:childTnLst>
                          </p:cTn>
                        </p:par>
                        <p:par>
                          <p:cTn id="13" fill="hold">
                            <p:stCondLst>
                              <p:cond delay="500"/>
                            </p:stCondLst>
                            <p:childTnLst>
                              <p:par>
                                <p:cTn id="14" presetID="17" presetClass="entr" presetSubtype="1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 grpId="0"/>
      <p:bldP spid="1946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DF52C1E-248C-4034-81C7-BA08E55A5954}" type="slidenum">
              <a:rPr lang="en-US" altLang="zh-CN" sz="1400" smtClean="0"/>
              <a:pPr>
                <a:spcBef>
                  <a:spcPct val="0"/>
                </a:spcBef>
                <a:buFontTx/>
                <a:buNone/>
              </a:pPr>
              <a:t>51</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液</a:t>
            </a:r>
            <a:r>
              <a:rPr lang="en-US" altLang="zh-CN" sz="3200" b="1" dirty="0">
                <a:solidFill>
                  <a:srgbClr val="FF0000"/>
                </a:solidFill>
              </a:rPr>
              <a:t>-</a:t>
            </a:r>
            <a:r>
              <a:rPr lang="zh-CN" altLang="en-US" sz="3200" b="1" dirty="0">
                <a:solidFill>
                  <a:srgbClr val="FF0000"/>
                </a:solidFill>
              </a:rPr>
              <a:t>液萃取分离法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143000"/>
            <a:ext cx="8686800" cy="541338"/>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(1)</a:t>
            </a:r>
            <a:r>
              <a:rPr lang="zh-CN" altLang="en-US" sz="2800" b="1" dirty="0" smtClean="0">
                <a:solidFill>
                  <a:srgbClr val="0000FF"/>
                </a:solidFill>
              </a:rPr>
              <a:t>萃取分离法的基本原理</a:t>
            </a:r>
            <a:endParaRPr lang="zh-CN" altLang="en-US" sz="2800" b="1" dirty="0" smtClean="0">
              <a:solidFill>
                <a:srgbClr val="0000FF"/>
              </a:solidFill>
              <a:latin typeface="+mn-ea"/>
              <a:ea typeface="+mn-ea"/>
            </a:endParaRPr>
          </a:p>
        </p:txBody>
      </p:sp>
      <p:sp>
        <p:nvSpPr>
          <p:cNvPr id="73734" name="TextBox 2"/>
          <p:cNvSpPr txBox="1">
            <a:spLocks noChangeArrowheads="1"/>
          </p:cNvSpPr>
          <p:nvPr/>
        </p:nvSpPr>
        <p:spPr bwMode="auto">
          <a:xfrm>
            <a:off x="228600" y="1676400"/>
            <a:ext cx="86868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ts val="600"/>
              </a:spcBef>
              <a:buFontTx/>
              <a:buNone/>
            </a:pPr>
            <a:r>
              <a:rPr lang="zh-CN" altLang="en-US" sz="2800" b="1">
                <a:solidFill>
                  <a:srgbClr val="0000FF"/>
                </a:solidFill>
                <a:latin typeface="Times New Roman" panose="02020603050405020304" pitchFamily="18" charset="0"/>
                <a:cs typeface="Times New Roman" panose="02020603050405020304" pitchFamily="18" charset="0"/>
              </a:rPr>
              <a:t>分配比 </a:t>
            </a:r>
            <a:r>
              <a:rPr lang="en-US" altLang="zh-CN" sz="2800" b="1">
                <a:solidFill>
                  <a:srgbClr val="0000FF"/>
                </a:solidFill>
                <a:latin typeface="Times New Roman" panose="02020603050405020304" pitchFamily="18" charset="0"/>
                <a:cs typeface="Times New Roman" panose="02020603050405020304" pitchFamily="18" charset="0"/>
              </a:rPr>
              <a:t>D</a:t>
            </a:r>
            <a:endParaRPr lang="zh-CN" altLang="en-US" sz="2800">
              <a:latin typeface="Times New Roman" panose="02020603050405020304" pitchFamily="18" charset="0"/>
              <a:cs typeface="Times New Roman" panose="02020603050405020304" pitchFamily="18" charset="0"/>
            </a:endParaRPr>
          </a:p>
        </p:txBody>
      </p:sp>
      <p:graphicFrame>
        <p:nvGraphicFramePr>
          <p:cNvPr id="20482" name="对象 3"/>
          <p:cNvGraphicFramePr>
            <a:graphicFrameLocks noChangeAspect="1"/>
          </p:cNvGraphicFramePr>
          <p:nvPr/>
        </p:nvGraphicFramePr>
        <p:xfrm>
          <a:off x="914400" y="4805363"/>
          <a:ext cx="6362700" cy="1006475"/>
        </p:xfrm>
        <a:graphic>
          <a:graphicData uri="http://schemas.openxmlformats.org/presentationml/2006/ole">
            <mc:AlternateContent xmlns:mc="http://schemas.openxmlformats.org/markup-compatibility/2006">
              <mc:Choice xmlns:v="urn:schemas-microsoft-com:vml" Requires="v">
                <p:oleObj spid="_x0000_s57349" name="Equation" r:id="rId3" imgW="2705100" imgH="431800" progId="Equation.DSMT4">
                  <p:embed/>
                </p:oleObj>
              </mc:Choice>
              <mc:Fallback>
                <p:oleObj name="Equation" r:id="rId3" imgW="27051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805363"/>
                        <a:ext cx="63627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8" name="TextBox 4"/>
          <p:cNvSpPr txBox="1">
            <a:spLocks noChangeArrowheads="1"/>
          </p:cNvSpPr>
          <p:nvPr/>
        </p:nvSpPr>
        <p:spPr bwMode="auto">
          <a:xfrm>
            <a:off x="228600" y="2286000"/>
            <a:ext cx="86868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ts val="600"/>
              </a:spcBef>
              <a:buFontTx/>
              <a:buNone/>
            </a:pPr>
            <a:r>
              <a:rPr lang="en-US" altLang="zh-CN" sz="2800" b="1">
                <a:solidFill>
                  <a:srgbClr val="0000FF"/>
                </a:solidFill>
                <a:latin typeface="宋体" panose="02010600030101010101" pitchFamily="2" charset="-122"/>
              </a:rPr>
              <a:t>【</a:t>
            </a:r>
            <a:r>
              <a:rPr lang="zh-CN" altLang="en-US" sz="2800" b="1">
                <a:solidFill>
                  <a:srgbClr val="0000FF"/>
                </a:solidFill>
                <a:latin typeface="宋体" panose="02010600030101010101" pitchFamily="2" charset="-122"/>
              </a:rPr>
              <a:t>例</a:t>
            </a:r>
            <a:r>
              <a:rPr lang="en-US" altLang="zh-CN" sz="2800" b="1">
                <a:solidFill>
                  <a:srgbClr val="0000FF"/>
                </a:solidFill>
                <a:latin typeface="宋体" panose="02010600030101010101" pitchFamily="2" charset="-122"/>
              </a:rPr>
              <a:t>】</a:t>
            </a:r>
            <a:r>
              <a:rPr lang="en-US" altLang="zh-CN" sz="2800" b="1">
                <a:latin typeface="宋体" panose="02010600030101010101" pitchFamily="2" charset="-122"/>
              </a:rPr>
              <a:t>CCl</a:t>
            </a:r>
            <a:r>
              <a:rPr lang="en-US" altLang="zh-CN" sz="2800" b="1" baseline="-25000">
                <a:latin typeface="宋体" panose="02010600030101010101" pitchFamily="2" charset="-122"/>
              </a:rPr>
              <a:t>4</a:t>
            </a:r>
            <a:r>
              <a:rPr lang="en-US" altLang="zh-CN" sz="2800" b="1">
                <a:latin typeface="Courier New" panose="02070309020205020404" pitchFamily="49" charset="0"/>
              </a:rPr>
              <a:t>—</a:t>
            </a:r>
            <a:r>
              <a:rPr lang="zh-CN" altLang="en-US" sz="2800" b="1">
                <a:latin typeface="宋体" panose="02010600030101010101" pitchFamily="2" charset="-122"/>
              </a:rPr>
              <a:t>水萃取体系萃取</a:t>
            </a:r>
            <a:r>
              <a:rPr lang="en-US" altLang="zh-CN" sz="2800" b="1">
                <a:latin typeface="宋体" panose="02010600030101010101" pitchFamily="2" charset="-122"/>
              </a:rPr>
              <a:t>OsO</a:t>
            </a:r>
            <a:r>
              <a:rPr lang="en-US" altLang="zh-CN" sz="2800" b="1" baseline="-25000">
                <a:latin typeface="宋体" panose="02010600030101010101" pitchFamily="2" charset="-122"/>
              </a:rPr>
              <a:t>4</a:t>
            </a:r>
          </a:p>
          <a:p>
            <a:pPr eaLnBrk="1" hangingPunct="1">
              <a:lnSpc>
                <a:spcPct val="120000"/>
              </a:lnSpc>
              <a:spcBef>
                <a:spcPts val="600"/>
              </a:spcBef>
              <a:buFontTx/>
              <a:buNone/>
            </a:pPr>
            <a:r>
              <a:rPr lang="en-US" altLang="zh-CN" sz="2800" b="1">
                <a:latin typeface="宋体" panose="02010600030101010101" pitchFamily="2" charset="-122"/>
              </a:rPr>
              <a:t>   </a:t>
            </a:r>
            <a:r>
              <a:rPr lang="zh-CN" altLang="en-US" sz="2800" b="1">
                <a:latin typeface="宋体" panose="02010600030101010101" pitchFamily="2" charset="-122"/>
              </a:rPr>
              <a:t>在水相中</a:t>
            </a:r>
            <a:r>
              <a:rPr lang="en-US" altLang="zh-CN" sz="2800" b="1">
                <a:latin typeface="宋体" panose="02010600030101010101" pitchFamily="2" charset="-122"/>
              </a:rPr>
              <a:t>Os(Ⅷ)</a:t>
            </a:r>
            <a:r>
              <a:rPr lang="zh-CN" altLang="en-US" sz="2800" b="1">
                <a:latin typeface="宋体" panose="02010600030101010101" pitchFamily="2" charset="-122"/>
              </a:rPr>
              <a:t>以</a:t>
            </a:r>
            <a:r>
              <a:rPr lang="en-US" altLang="zh-CN" sz="2800" b="1">
                <a:latin typeface="宋体" panose="02010600030101010101" pitchFamily="2" charset="-122"/>
              </a:rPr>
              <a:t>OsO</a:t>
            </a:r>
            <a:r>
              <a:rPr lang="en-US" altLang="zh-CN" sz="2800" b="1" baseline="-25000">
                <a:latin typeface="宋体" panose="02010600030101010101" pitchFamily="2" charset="-122"/>
              </a:rPr>
              <a:t>4</a:t>
            </a:r>
            <a:r>
              <a:rPr lang="zh-CN" altLang="en-US" sz="2800" b="1">
                <a:latin typeface="宋体" panose="02010600030101010101" pitchFamily="2" charset="-122"/>
              </a:rPr>
              <a:t>，</a:t>
            </a:r>
            <a:r>
              <a:rPr lang="en-US" altLang="zh-CN" sz="2800" b="1">
                <a:latin typeface="宋体" panose="02010600030101010101" pitchFamily="2" charset="-122"/>
              </a:rPr>
              <a:t>OsO</a:t>
            </a:r>
            <a:r>
              <a:rPr lang="en-US" altLang="zh-CN" sz="2800" b="1" baseline="-25000">
                <a:latin typeface="宋体" panose="02010600030101010101" pitchFamily="2" charset="-122"/>
              </a:rPr>
              <a:t>5</a:t>
            </a:r>
            <a:r>
              <a:rPr lang="en-US" altLang="zh-CN" sz="2800" b="1" baseline="30000">
                <a:latin typeface="宋体" panose="02010600030101010101" pitchFamily="2" charset="-122"/>
              </a:rPr>
              <a:t>2-</a:t>
            </a:r>
            <a:r>
              <a:rPr lang="zh-CN" altLang="en-US" sz="2800" b="1">
                <a:latin typeface="宋体" panose="02010600030101010101" pitchFamily="2" charset="-122"/>
              </a:rPr>
              <a:t>和</a:t>
            </a:r>
            <a:r>
              <a:rPr lang="en-US" altLang="zh-CN" sz="2800" b="1">
                <a:latin typeface="宋体" panose="02010600030101010101" pitchFamily="2" charset="-122"/>
              </a:rPr>
              <a:t>HOsO</a:t>
            </a:r>
            <a:r>
              <a:rPr lang="en-US" altLang="zh-CN" sz="2800" b="1" baseline="-25000">
                <a:latin typeface="宋体" panose="02010600030101010101" pitchFamily="2" charset="-122"/>
              </a:rPr>
              <a:t>6</a:t>
            </a:r>
            <a:r>
              <a:rPr lang="en-US" altLang="zh-CN" sz="2800" b="1" baseline="30000">
                <a:latin typeface="宋体" panose="02010600030101010101" pitchFamily="2" charset="-122"/>
              </a:rPr>
              <a:t>-</a:t>
            </a:r>
            <a:r>
              <a:rPr lang="zh-CN" altLang="en-US" sz="2800" b="1">
                <a:latin typeface="宋体" panose="02010600030101010101" pitchFamily="2" charset="-122"/>
              </a:rPr>
              <a:t>三种形式存在。</a:t>
            </a:r>
          </a:p>
          <a:p>
            <a:pPr eaLnBrk="1" hangingPunct="1">
              <a:lnSpc>
                <a:spcPct val="120000"/>
              </a:lnSpc>
              <a:spcBef>
                <a:spcPts val="600"/>
              </a:spcBef>
              <a:buFontTx/>
              <a:buNone/>
            </a:pPr>
            <a:r>
              <a:rPr lang="zh-CN" altLang="en-US" sz="2800" b="1">
                <a:latin typeface="宋体" panose="02010600030101010101" pitchFamily="2" charset="-122"/>
              </a:rPr>
              <a:t>   在有机相中</a:t>
            </a:r>
            <a:r>
              <a:rPr lang="en-US" altLang="zh-CN" sz="2800" b="1">
                <a:latin typeface="宋体" panose="02010600030101010101" pitchFamily="2" charset="-122"/>
              </a:rPr>
              <a:t>Os(Ⅷ)</a:t>
            </a:r>
            <a:r>
              <a:rPr lang="zh-CN" altLang="en-US" sz="2800" b="1">
                <a:latin typeface="宋体" panose="02010600030101010101" pitchFamily="2" charset="-122"/>
              </a:rPr>
              <a:t>以</a:t>
            </a:r>
            <a:r>
              <a:rPr lang="en-US" altLang="zh-CN" sz="2800" b="1">
                <a:latin typeface="宋体" panose="02010600030101010101" pitchFamily="2" charset="-122"/>
              </a:rPr>
              <a:t>OsO</a:t>
            </a:r>
            <a:r>
              <a:rPr lang="en-US" altLang="zh-CN" sz="2800" b="1" baseline="-25000">
                <a:latin typeface="宋体" panose="02010600030101010101" pitchFamily="2" charset="-122"/>
              </a:rPr>
              <a:t>4</a:t>
            </a:r>
            <a:r>
              <a:rPr lang="zh-CN" altLang="en-US" sz="2800" b="1">
                <a:latin typeface="宋体" panose="02010600030101010101" pitchFamily="2" charset="-122"/>
              </a:rPr>
              <a:t>和</a:t>
            </a:r>
            <a:r>
              <a:rPr lang="en-US" altLang="zh-CN" sz="2800" b="1">
                <a:latin typeface="宋体" panose="02010600030101010101" pitchFamily="2" charset="-122"/>
              </a:rPr>
              <a:t>(OsO</a:t>
            </a:r>
            <a:r>
              <a:rPr lang="en-US" altLang="zh-CN" sz="2800" b="1" baseline="-25000">
                <a:latin typeface="宋体" panose="02010600030101010101" pitchFamily="2" charset="-122"/>
              </a:rPr>
              <a:t>4</a:t>
            </a:r>
            <a:r>
              <a:rPr lang="en-US" altLang="zh-CN" sz="2800" b="1">
                <a:latin typeface="宋体" panose="02010600030101010101" pitchFamily="2" charset="-122"/>
              </a:rPr>
              <a:t>)</a:t>
            </a:r>
            <a:r>
              <a:rPr lang="en-US" altLang="zh-CN" sz="2800" b="1" baseline="-25000">
                <a:latin typeface="宋体" panose="02010600030101010101" pitchFamily="2" charset="-122"/>
              </a:rPr>
              <a:t>4</a:t>
            </a:r>
            <a:r>
              <a:rPr lang="zh-CN" altLang="en-US" sz="2800" b="1">
                <a:latin typeface="宋体" panose="02010600030101010101" pitchFamily="2" charset="-122"/>
              </a:rPr>
              <a:t>两种形式存在。</a:t>
            </a:r>
          </a:p>
        </p:txBody>
      </p:sp>
    </p:spTree>
    <p:extLst>
      <p:ext uri="{BB962C8B-B14F-4D97-AF65-F5344CB8AC3E}">
        <p14:creationId xmlns:p14="http://schemas.microsoft.com/office/powerpoint/2010/main" val="19780000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488"/>
                                        </p:tgtEl>
                                        <p:attrNameLst>
                                          <p:attrName>style.visibility</p:attrName>
                                        </p:attrNameLst>
                                      </p:cBhvr>
                                      <p:to>
                                        <p:strVal val="visible"/>
                                      </p:to>
                                    </p:set>
                                    <p:animEffect transition="in" filter="blinds(horizontal)">
                                      <p:cBhvr>
                                        <p:cTn id="7" dur="500"/>
                                        <p:tgtEl>
                                          <p:spTgt spid="204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nodeType="clickEffect">
                                  <p:stCondLst>
                                    <p:cond delay="0"/>
                                  </p:stCondLst>
                                  <p:childTnLst>
                                    <p:set>
                                      <p:cBhvr>
                                        <p:cTn id="11" dur="1" fill="hold">
                                          <p:stCondLst>
                                            <p:cond delay="0"/>
                                          </p:stCondLst>
                                        </p:cTn>
                                        <p:tgtEl>
                                          <p:spTgt spid="20482"/>
                                        </p:tgtEl>
                                        <p:attrNameLst>
                                          <p:attrName>style.visibility</p:attrName>
                                        </p:attrNameLst>
                                      </p:cBhvr>
                                      <p:to>
                                        <p:strVal val="visible"/>
                                      </p:to>
                                    </p:set>
                                    <p:anim calcmode="lin" valueType="num">
                                      <p:cBhvr>
                                        <p:cTn id="12" dur="500" fill="hold"/>
                                        <p:tgtEl>
                                          <p:spTgt spid="20482"/>
                                        </p:tgtEl>
                                        <p:attrNameLst>
                                          <p:attrName>ppt_w</p:attrName>
                                        </p:attrNameLst>
                                      </p:cBhvr>
                                      <p:tavLst>
                                        <p:tav tm="0">
                                          <p:val>
                                            <p:fltVal val="0"/>
                                          </p:val>
                                        </p:tav>
                                        <p:tav tm="100000">
                                          <p:val>
                                            <p:strVal val="#ppt_w"/>
                                          </p:val>
                                        </p:tav>
                                      </p:tavLst>
                                    </p:anim>
                                    <p:anim calcmode="lin" valueType="num">
                                      <p:cBhvr>
                                        <p:cTn id="13" dur="500" fill="hold"/>
                                        <p:tgtEl>
                                          <p:spTgt spid="2048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A5BC080-1BBE-4676-B1ED-8166A9C137DF}" type="slidenum">
              <a:rPr lang="en-US" altLang="zh-CN" sz="1400" smtClean="0"/>
              <a:pPr>
                <a:spcBef>
                  <a:spcPct val="0"/>
                </a:spcBef>
                <a:buFontTx/>
                <a:buNone/>
              </a:pPr>
              <a:t>52</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液</a:t>
            </a:r>
            <a:r>
              <a:rPr lang="en-US" altLang="zh-CN" sz="3200" b="1" dirty="0">
                <a:solidFill>
                  <a:srgbClr val="FF0000"/>
                </a:solidFill>
              </a:rPr>
              <a:t>-</a:t>
            </a:r>
            <a:r>
              <a:rPr lang="zh-CN" altLang="en-US" sz="3200" b="1" dirty="0">
                <a:solidFill>
                  <a:srgbClr val="FF0000"/>
                </a:solidFill>
              </a:rPr>
              <a:t>液萃取分离法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143000"/>
            <a:ext cx="8686800" cy="541338"/>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(1)</a:t>
            </a:r>
            <a:r>
              <a:rPr lang="zh-CN" altLang="en-US" sz="2800" b="1" dirty="0" smtClean="0">
                <a:solidFill>
                  <a:srgbClr val="0000FF"/>
                </a:solidFill>
              </a:rPr>
              <a:t>萃取分离法的基本原理</a:t>
            </a:r>
            <a:endParaRPr lang="zh-CN" altLang="en-US" sz="2800" b="1" dirty="0" smtClean="0">
              <a:solidFill>
                <a:srgbClr val="0000FF"/>
              </a:solidFill>
              <a:latin typeface="+mn-ea"/>
              <a:ea typeface="+mn-ea"/>
            </a:endParaRPr>
          </a:p>
        </p:txBody>
      </p:sp>
      <p:sp>
        <p:nvSpPr>
          <p:cNvPr id="52230" name="TextBox 2"/>
          <p:cNvSpPr txBox="1">
            <a:spLocks noChangeArrowheads="1"/>
          </p:cNvSpPr>
          <p:nvPr/>
        </p:nvSpPr>
        <p:spPr bwMode="auto">
          <a:xfrm>
            <a:off x="228600" y="1833563"/>
            <a:ext cx="426720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ts val="600"/>
              </a:spcBef>
              <a:buFontTx/>
              <a:buNone/>
            </a:pPr>
            <a:r>
              <a:rPr lang="zh-CN" altLang="en-US" sz="2800" b="1">
                <a:solidFill>
                  <a:srgbClr val="0000FF"/>
                </a:solidFill>
                <a:latin typeface="宋体" panose="02010600030101010101" pitchFamily="2" charset="-122"/>
              </a:rPr>
              <a:t>分配系数</a:t>
            </a:r>
            <a:r>
              <a:rPr lang="en-US" altLang="zh-CN" sz="2800" b="1" i="1">
                <a:solidFill>
                  <a:srgbClr val="0000FF"/>
                </a:solidFill>
                <a:latin typeface="Times New Roman" panose="02020603050405020304" pitchFamily="18" charset="0"/>
                <a:cs typeface="Times New Roman" panose="02020603050405020304" pitchFamily="18" charset="0"/>
              </a:rPr>
              <a:t>K</a:t>
            </a:r>
            <a:r>
              <a:rPr lang="en-US" altLang="zh-CN" sz="2800" b="1" baseline="-25000">
                <a:solidFill>
                  <a:srgbClr val="0000FF"/>
                </a:solidFill>
                <a:latin typeface="Times New Roman" panose="02020603050405020304" pitchFamily="18" charset="0"/>
                <a:cs typeface="Times New Roman" panose="02020603050405020304" pitchFamily="18" charset="0"/>
              </a:rPr>
              <a:t>D</a:t>
            </a:r>
            <a:r>
              <a:rPr lang="zh-CN" altLang="en-US" sz="2800" b="1">
                <a:solidFill>
                  <a:srgbClr val="0000FF"/>
                </a:solidFill>
                <a:latin typeface="宋体" panose="02010600030101010101" pitchFamily="2" charset="-122"/>
              </a:rPr>
              <a:t>与分配比</a:t>
            </a:r>
            <a:r>
              <a:rPr lang="en-US" altLang="zh-CN" sz="2800" b="1">
                <a:solidFill>
                  <a:srgbClr val="0000FF"/>
                </a:solidFill>
                <a:latin typeface="Times New Roman" panose="02020603050405020304" pitchFamily="18" charset="0"/>
                <a:cs typeface="Times New Roman" panose="02020603050405020304" pitchFamily="18" charset="0"/>
              </a:rPr>
              <a:t>D</a:t>
            </a:r>
            <a:endParaRPr lang="zh-CN" altLang="en-US" sz="2800"/>
          </a:p>
        </p:txBody>
      </p:sp>
      <p:sp>
        <p:nvSpPr>
          <p:cNvPr id="52231" name="TextBox 4"/>
          <p:cNvSpPr txBox="1">
            <a:spLocks noChangeArrowheads="1"/>
          </p:cNvSpPr>
          <p:nvPr/>
        </p:nvSpPr>
        <p:spPr bwMode="auto">
          <a:xfrm>
            <a:off x="228600" y="2366963"/>
            <a:ext cx="8686800" cy="334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ts val="600"/>
              </a:spcBef>
              <a:buFontTx/>
              <a:buNone/>
            </a:pPr>
            <a:r>
              <a:rPr lang="zh-CN" altLang="en-US" sz="2800" b="1">
                <a:latin typeface="宋体" panose="02010600030101010101" pitchFamily="2" charset="-122"/>
              </a:rPr>
              <a:t>   如果溶质在两相中以</a:t>
            </a:r>
            <a:r>
              <a:rPr lang="zh-CN" altLang="en-US" sz="2800" b="1">
                <a:solidFill>
                  <a:srgbClr val="0000FF"/>
                </a:solidFill>
                <a:latin typeface="宋体" panose="02010600030101010101" pitchFamily="2" charset="-122"/>
              </a:rPr>
              <a:t>相同的单一形式</a:t>
            </a:r>
            <a:r>
              <a:rPr lang="zh-CN" altLang="en-US" sz="2800" b="1">
                <a:latin typeface="宋体" panose="02010600030101010101" pitchFamily="2" charset="-122"/>
              </a:rPr>
              <a:t>存在，且溶液较稀，</a:t>
            </a:r>
            <a:r>
              <a:rPr lang="en-US" altLang="zh-CN" sz="2800" b="1" i="1">
                <a:solidFill>
                  <a:srgbClr val="0000FF"/>
                </a:solidFill>
                <a:latin typeface="Times New Roman" panose="02020603050405020304" pitchFamily="18" charset="0"/>
                <a:cs typeface="Times New Roman" panose="02020603050405020304" pitchFamily="18" charset="0"/>
              </a:rPr>
              <a:t>K</a:t>
            </a:r>
            <a:r>
              <a:rPr lang="en-US" altLang="zh-CN" sz="2800" b="1" baseline="-25000">
                <a:solidFill>
                  <a:srgbClr val="0000FF"/>
                </a:solidFill>
                <a:latin typeface="Times New Roman" panose="02020603050405020304" pitchFamily="18" charset="0"/>
                <a:cs typeface="Times New Roman" panose="02020603050405020304" pitchFamily="18" charset="0"/>
              </a:rPr>
              <a:t>D</a:t>
            </a:r>
            <a:r>
              <a:rPr lang="zh-CN" altLang="en-US" sz="2800" b="1">
                <a:solidFill>
                  <a:srgbClr val="0000FF"/>
                </a:solidFill>
                <a:latin typeface="Times New Roman" panose="02020603050405020304" pitchFamily="18" charset="0"/>
                <a:cs typeface="Times New Roman" panose="02020603050405020304" pitchFamily="18" charset="0"/>
              </a:rPr>
              <a:t>＝</a:t>
            </a:r>
            <a:r>
              <a:rPr lang="en-US" altLang="zh-CN" sz="2800" b="1">
                <a:solidFill>
                  <a:srgbClr val="0000FF"/>
                </a:solidFill>
                <a:latin typeface="Times New Roman" panose="02020603050405020304" pitchFamily="18" charset="0"/>
                <a:cs typeface="Times New Roman" panose="02020603050405020304" pitchFamily="18" charset="0"/>
              </a:rPr>
              <a:t>D</a:t>
            </a:r>
            <a:r>
              <a:rPr lang="zh-CN" altLang="en-US" sz="2800" b="1">
                <a:latin typeface="宋体" panose="02010600030101010101" pitchFamily="2" charset="-122"/>
              </a:rPr>
              <a:t>。如：</a:t>
            </a:r>
            <a:r>
              <a:rPr lang="en-US" altLang="zh-CN" sz="2800" b="1">
                <a:latin typeface="宋体" panose="02010600030101010101" pitchFamily="2" charset="-122"/>
              </a:rPr>
              <a:t>CCl</a:t>
            </a:r>
            <a:r>
              <a:rPr lang="en-US" altLang="zh-CN" sz="2800" b="1" baseline="-25000">
                <a:latin typeface="宋体" panose="02010600030101010101" pitchFamily="2" charset="-122"/>
              </a:rPr>
              <a:t>4</a:t>
            </a:r>
            <a:r>
              <a:rPr lang="en-US" altLang="zh-CN" sz="2800" b="1">
                <a:latin typeface="Courier New" panose="02070309020205020404" pitchFamily="49" charset="0"/>
              </a:rPr>
              <a:t>—</a:t>
            </a:r>
            <a:r>
              <a:rPr lang="zh-CN" altLang="en-US" sz="2800" b="1">
                <a:latin typeface="宋体" panose="02010600030101010101" pitchFamily="2" charset="-122"/>
              </a:rPr>
              <a:t>水萃取体系萃取</a:t>
            </a:r>
            <a:r>
              <a:rPr lang="en-US" altLang="zh-CN" sz="2800" b="1">
                <a:latin typeface="宋体" panose="02010600030101010101" pitchFamily="2" charset="-122"/>
              </a:rPr>
              <a:t>I</a:t>
            </a:r>
            <a:r>
              <a:rPr lang="en-US" altLang="zh-CN" sz="2800" b="1" baseline="-25000">
                <a:latin typeface="宋体" panose="02010600030101010101" pitchFamily="2" charset="-122"/>
              </a:rPr>
              <a:t>2</a:t>
            </a:r>
          </a:p>
          <a:p>
            <a:pPr algn="just" eaLnBrk="1" hangingPunct="1">
              <a:lnSpc>
                <a:spcPct val="120000"/>
              </a:lnSpc>
              <a:spcBef>
                <a:spcPts val="600"/>
              </a:spcBef>
              <a:buFontTx/>
              <a:buNone/>
            </a:pPr>
            <a:r>
              <a:rPr lang="zh-CN" altLang="en-US" sz="2800" b="1">
                <a:latin typeface="宋体" panose="02010600030101010101" pitchFamily="2" charset="-122"/>
              </a:rPr>
              <a:t>   在</a:t>
            </a:r>
            <a:r>
              <a:rPr lang="zh-CN" altLang="en-US" sz="2800" b="1">
                <a:solidFill>
                  <a:srgbClr val="0000FF"/>
                </a:solidFill>
                <a:latin typeface="宋体" panose="02010600030101010101" pitchFamily="2" charset="-122"/>
              </a:rPr>
              <a:t>复杂体系中，</a:t>
            </a:r>
            <a:r>
              <a:rPr lang="en-US" altLang="zh-CN" sz="2800" b="1" i="1">
                <a:solidFill>
                  <a:srgbClr val="0000FF"/>
                </a:solidFill>
                <a:latin typeface="宋体" panose="02010600030101010101" pitchFamily="2" charset="-122"/>
              </a:rPr>
              <a:t>K</a:t>
            </a:r>
            <a:r>
              <a:rPr lang="en-US" altLang="zh-CN" sz="2800" b="1" baseline="-25000">
                <a:solidFill>
                  <a:srgbClr val="0000FF"/>
                </a:solidFill>
                <a:latin typeface="宋体" panose="02010600030101010101" pitchFamily="2" charset="-122"/>
              </a:rPr>
              <a:t>D</a:t>
            </a:r>
            <a:r>
              <a:rPr lang="zh-CN" altLang="en-US" sz="2800" b="1">
                <a:solidFill>
                  <a:srgbClr val="0000FF"/>
                </a:solidFill>
                <a:latin typeface="宋体" panose="02010600030101010101" pitchFamily="2" charset="-122"/>
              </a:rPr>
              <a:t>≠</a:t>
            </a:r>
            <a:r>
              <a:rPr lang="en-US" altLang="zh-CN" sz="2800" b="1">
                <a:solidFill>
                  <a:srgbClr val="0000FF"/>
                </a:solidFill>
                <a:latin typeface="宋体" panose="02010600030101010101" pitchFamily="2" charset="-122"/>
              </a:rPr>
              <a:t>D</a:t>
            </a:r>
            <a:r>
              <a:rPr lang="zh-CN" altLang="en-US" sz="2800" b="1">
                <a:latin typeface="宋体" panose="02010600030101010101" pitchFamily="2" charset="-122"/>
              </a:rPr>
              <a:t>。</a:t>
            </a:r>
          </a:p>
          <a:p>
            <a:pPr algn="just" eaLnBrk="1" hangingPunct="1">
              <a:lnSpc>
                <a:spcPct val="120000"/>
              </a:lnSpc>
              <a:spcBef>
                <a:spcPts val="600"/>
              </a:spcBef>
              <a:buFontTx/>
              <a:buNone/>
            </a:pPr>
            <a:r>
              <a:rPr lang="zh-CN" altLang="en-US" sz="2800" b="1">
                <a:latin typeface="宋体" panose="02010600030101010101" pitchFamily="2" charset="-122"/>
              </a:rPr>
              <a:t>   分配系数与萃取体系和温度有关，而分配比除与萃取体系和温度有关外，还与酸度、溶质的浓度等因素有关。</a:t>
            </a:r>
          </a:p>
        </p:txBody>
      </p:sp>
    </p:spTree>
    <p:extLst>
      <p:ext uri="{BB962C8B-B14F-4D97-AF65-F5344CB8AC3E}">
        <p14:creationId xmlns:p14="http://schemas.microsoft.com/office/powerpoint/2010/main" val="8515158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2230"/>
                                        </p:tgtEl>
                                        <p:attrNameLst>
                                          <p:attrName>style.visibility</p:attrName>
                                        </p:attrNameLst>
                                      </p:cBhvr>
                                      <p:to>
                                        <p:strVal val="visible"/>
                                      </p:to>
                                    </p:set>
                                    <p:anim calcmode="lin" valueType="num">
                                      <p:cBhvr>
                                        <p:cTn id="7" dur="500" fill="hold"/>
                                        <p:tgtEl>
                                          <p:spTgt spid="52230"/>
                                        </p:tgtEl>
                                        <p:attrNameLst>
                                          <p:attrName>ppt_w</p:attrName>
                                        </p:attrNameLst>
                                      </p:cBhvr>
                                      <p:tavLst>
                                        <p:tav tm="0">
                                          <p:val>
                                            <p:fltVal val="0"/>
                                          </p:val>
                                        </p:tav>
                                        <p:tav tm="100000">
                                          <p:val>
                                            <p:strVal val="#ppt_w"/>
                                          </p:val>
                                        </p:tav>
                                      </p:tavLst>
                                    </p:anim>
                                    <p:anim calcmode="lin" valueType="num">
                                      <p:cBhvr>
                                        <p:cTn id="8" dur="500" fill="hold"/>
                                        <p:tgtEl>
                                          <p:spTgt spid="52230"/>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2231"/>
                                        </p:tgtEl>
                                        <p:attrNameLst>
                                          <p:attrName>style.visibility</p:attrName>
                                        </p:attrNameLst>
                                      </p:cBhvr>
                                      <p:to>
                                        <p:strVal val="visible"/>
                                      </p:to>
                                    </p:set>
                                    <p:animEffect transition="in" filter="blinds(horizontal)">
                                      <p:cBhvr>
                                        <p:cTn id="13" dur="500"/>
                                        <p:tgtEl>
                                          <p:spTgt spid="52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p:bldP spid="5223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827B5DA-6CC0-4B38-A3FF-630A7D111CB7}" type="slidenum">
              <a:rPr lang="en-US" altLang="zh-CN" sz="1400" smtClean="0"/>
              <a:pPr>
                <a:spcBef>
                  <a:spcPct val="0"/>
                </a:spcBef>
                <a:buFontTx/>
                <a:buNone/>
              </a:pPr>
              <a:t>53</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液</a:t>
            </a:r>
            <a:r>
              <a:rPr lang="en-US" altLang="zh-CN" sz="3200" b="1" dirty="0">
                <a:solidFill>
                  <a:srgbClr val="FF0000"/>
                </a:solidFill>
              </a:rPr>
              <a:t>-</a:t>
            </a:r>
            <a:r>
              <a:rPr lang="zh-CN" altLang="en-US" sz="3200" b="1" dirty="0">
                <a:solidFill>
                  <a:srgbClr val="FF0000"/>
                </a:solidFill>
              </a:rPr>
              <a:t>液萃取分离法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143000"/>
            <a:ext cx="8686800" cy="541338"/>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(1)</a:t>
            </a:r>
            <a:r>
              <a:rPr lang="zh-CN" altLang="en-US" sz="2800" b="1" dirty="0" smtClean="0">
                <a:solidFill>
                  <a:srgbClr val="0000FF"/>
                </a:solidFill>
              </a:rPr>
              <a:t>萃取分离法的基本原理</a:t>
            </a:r>
            <a:endParaRPr lang="zh-CN" altLang="en-US" sz="2800" b="1" dirty="0" smtClean="0">
              <a:solidFill>
                <a:srgbClr val="0000FF"/>
              </a:solidFill>
              <a:latin typeface="+mn-ea"/>
              <a:ea typeface="+mn-ea"/>
            </a:endParaRPr>
          </a:p>
        </p:txBody>
      </p:sp>
      <p:sp>
        <p:nvSpPr>
          <p:cNvPr id="21511" name="TextBox 2"/>
          <p:cNvSpPr txBox="1">
            <a:spLocks noChangeArrowheads="1"/>
          </p:cNvSpPr>
          <p:nvPr/>
        </p:nvSpPr>
        <p:spPr bwMode="auto">
          <a:xfrm>
            <a:off x="228600" y="1752600"/>
            <a:ext cx="83058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ts val="600"/>
              </a:spcBef>
              <a:buFontTx/>
              <a:buNone/>
            </a:pPr>
            <a:r>
              <a:rPr lang="zh-CN" altLang="en-US" sz="2800" b="1">
                <a:solidFill>
                  <a:srgbClr val="0000FF"/>
                </a:solidFill>
                <a:latin typeface="Times New Roman" panose="02020603050405020304" pitchFamily="18" charset="0"/>
                <a:cs typeface="Times New Roman" panose="02020603050405020304" pitchFamily="18" charset="0"/>
              </a:rPr>
              <a:t>萃取百分率 </a:t>
            </a:r>
            <a:r>
              <a:rPr lang="en-US" altLang="zh-CN" sz="2800" b="1">
                <a:solidFill>
                  <a:srgbClr val="0000FF"/>
                </a:solidFill>
                <a:latin typeface="Times New Roman" panose="02020603050405020304" pitchFamily="18" charset="0"/>
                <a:cs typeface="Times New Roman" panose="02020603050405020304" pitchFamily="18" charset="0"/>
              </a:rPr>
              <a:t>E</a:t>
            </a:r>
            <a:endParaRPr lang="zh-CN" altLang="en-US" sz="2800">
              <a:solidFill>
                <a:srgbClr val="0000FF"/>
              </a:solidFill>
              <a:latin typeface="Times New Roman" panose="02020603050405020304" pitchFamily="18" charset="0"/>
              <a:cs typeface="Times New Roman" panose="02020603050405020304" pitchFamily="18" charset="0"/>
            </a:endParaRPr>
          </a:p>
        </p:txBody>
      </p:sp>
      <p:sp>
        <p:nvSpPr>
          <p:cNvPr id="21512" name="TextBox 4"/>
          <p:cNvSpPr txBox="1">
            <a:spLocks noChangeArrowheads="1"/>
          </p:cNvSpPr>
          <p:nvPr/>
        </p:nvSpPr>
        <p:spPr bwMode="auto">
          <a:xfrm>
            <a:off x="228600" y="2382838"/>
            <a:ext cx="86868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zh-CN" altLang="en-US" sz="2800" b="1">
                <a:solidFill>
                  <a:srgbClr val="0000FF"/>
                </a:solidFill>
                <a:latin typeface="宋体" panose="02010600030101010101" pitchFamily="2" charset="-122"/>
              </a:rPr>
              <a:t>    物质被萃取到有机相中的比率。用</a:t>
            </a:r>
            <a:r>
              <a:rPr lang="en-US" altLang="zh-CN" sz="2800" b="1">
                <a:solidFill>
                  <a:srgbClr val="0000FF"/>
                </a:solidFill>
                <a:latin typeface="宋体" panose="02010600030101010101" pitchFamily="2" charset="-122"/>
              </a:rPr>
              <a:t>E</a:t>
            </a:r>
            <a:r>
              <a:rPr lang="zh-CN" altLang="en-US" sz="2800" b="1">
                <a:solidFill>
                  <a:srgbClr val="0000FF"/>
                </a:solidFill>
                <a:latin typeface="宋体" panose="02010600030101010101" pitchFamily="2" charset="-122"/>
              </a:rPr>
              <a:t>表示：</a:t>
            </a:r>
          </a:p>
        </p:txBody>
      </p:sp>
      <p:sp>
        <p:nvSpPr>
          <p:cNvPr id="21513" name="TextBox 4"/>
          <p:cNvSpPr txBox="1">
            <a:spLocks noChangeArrowheads="1"/>
          </p:cNvSpPr>
          <p:nvPr/>
        </p:nvSpPr>
        <p:spPr bwMode="auto">
          <a:xfrm>
            <a:off x="228600" y="4352925"/>
            <a:ext cx="868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latin typeface="宋体" panose="02010600030101010101" pitchFamily="2" charset="-122"/>
              </a:rPr>
              <a:t>   实际工作中，常用萃取百分率</a:t>
            </a:r>
            <a:r>
              <a:rPr lang="en-US" altLang="zh-CN" sz="2800" b="1">
                <a:latin typeface="宋体" panose="02010600030101010101" pitchFamily="2" charset="-122"/>
              </a:rPr>
              <a:t>E</a:t>
            </a:r>
            <a:r>
              <a:rPr lang="zh-CN" altLang="en-US" sz="2800" b="1">
                <a:latin typeface="宋体" panose="02010600030101010101" pitchFamily="2" charset="-122"/>
              </a:rPr>
              <a:t>来表示萃取的程度。</a:t>
            </a:r>
          </a:p>
        </p:txBody>
      </p:sp>
      <p:graphicFrame>
        <p:nvGraphicFramePr>
          <p:cNvPr id="12" name="对象 3"/>
          <p:cNvGraphicFramePr>
            <a:graphicFrameLocks noChangeAspect="1"/>
          </p:cNvGraphicFramePr>
          <p:nvPr/>
        </p:nvGraphicFramePr>
        <p:xfrm>
          <a:off x="1143000" y="3124200"/>
          <a:ext cx="6453188" cy="976313"/>
        </p:xfrm>
        <a:graphic>
          <a:graphicData uri="http://schemas.openxmlformats.org/presentationml/2006/ole">
            <mc:AlternateContent xmlns:mc="http://schemas.openxmlformats.org/markup-compatibility/2006">
              <mc:Choice xmlns:v="urn:schemas-microsoft-com:vml" Requires="v">
                <p:oleObj spid="_x0000_s58374" name="Equation" r:id="rId3" imgW="2743200" imgH="419100" progId="Equation.DSMT4">
                  <p:embed/>
                </p:oleObj>
              </mc:Choice>
              <mc:Fallback>
                <p:oleObj name="Equation" r:id="rId3" imgW="27432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124200"/>
                        <a:ext cx="6453188" cy="976313"/>
                      </a:xfrm>
                      <a:prstGeom prst="rect">
                        <a:avLst/>
                      </a:prstGeom>
                      <a:solidFill>
                        <a:srgbClr val="BBE0E3"/>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485911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1511"/>
                                        </p:tgtEl>
                                        <p:attrNameLst>
                                          <p:attrName>style.visibility</p:attrName>
                                        </p:attrNameLst>
                                      </p:cBhvr>
                                      <p:to>
                                        <p:strVal val="visible"/>
                                      </p:to>
                                    </p:set>
                                    <p:anim calcmode="lin" valueType="num">
                                      <p:cBhvr>
                                        <p:cTn id="7" dur="500" fill="hold"/>
                                        <p:tgtEl>
                                          <p:spTgt spid="21511"/>
                                        </p:tgtEl>
                                        <p:attrNameLst>
                                          <p:attrName>ppt_w</p:attrName>
                                        </p:attrNameLst>
                                      </p:cBhvr>
                                      <p:tavLst>
                                        <p:tav tm="0">
                                          <p:val>
                                            <p:fltVal val="0"/>
                                          </p:val>
                                        </p:tav>
                                        <p:tav tm="100000">
                                          <p:val>
                                            <p:strVal val="#ppt_w"/>
                                          </p:val>
                                        </p:tav>
                                      </p:tavLst>
                                    </p:anim>
                                    <p:anim calcmode="lin" valueType="num">
                                      <p:cBhvr>
                                        <p:cTn id="8" dur="500" fill="hold"/>
                                        <p:tgtEl>
                                          <p:spTgt spid="21511"/>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1512"/>
                                        </p:tgtEl>
                                        <p:attrNameLst>
                                          <p:attrName>style.visibility</p:attrName>
                                        </p:attrNameLst>
                                      </p:cBhvr>
                                      <p:to>
                                        <p:strVal val="visible"/>
                                      </p:to>
                                    </p:set>
                                    <p:animEffect transition="in" filter="slide(fromBottom)">
                                      <p:cBhvr>
                                        <p:cTn id="13" dur="500"/>
                                        <p:tgtEl>
                                          <p:spTgt spid="2151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21513"/>
                                        </p:tgtEl>
                                        <p:attrNameLst>
                                          <p:attrName>style.visibility</p:attrName>
                                        </p:attrNameLst>
                                      </p:cBhvr>
                                      <p:to>
                                        <p:strVal val="visible"/>
                                      </p:to>
                                    </p:set>
                                    <p:animEffect transition="in" filter="slide(fromBottom)">
                                      <p:cBhvr>
                                        <p:cTn id="18" dur="500"/>
                                        <p:tgtEl>
                                          <p:spTgt spid="2151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5"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vertical)">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p:bldP spid="21512" grpId="0"/>
      <p:bldP spid="215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C4C28F3-81A5-4A7F-8C92-63D9941FD70F}" type="slidenum">
              <a:rPr lang="en-US" altLang="zh-CN" sz="1400" smtClean="0"/>
              <a:pPr>
                <a:spcBef>
                  <a:spcPct val="0"/>
                </a:spcBef>
                <a:buFontTx/>
                <a:buNone/>
              </a:pPr>
              <a:t>54</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液</a:t>
            </a:r>
            <a:r>
              <a:rPr lang="en-US" altLang="zh-CN" sz="3200" b="1" dirty="0">
                <a:solidFill>
                  <a:srgbClr val="FF0000"/>
                </a:solidFill>
              </a:rPr>
              <a:t>-</a:t>
            </a:r>
            <a:r>
              <a:rPr lang="zh-CN" altLang="en-US" sz="3200" b="1" dirty="0">
                <a:solidFill>
                  <a:srgbClr val="FF0000"/>
                </a:solidFill>
              </a:rPr>
              <a:t>液萃取分离法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143000"/>
            <a:ext cx="8686800" cy="541338"/>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(1)</a:t>
            </a:r>
            <a:r>
              <a:rPr lang="zh-CN" altLang="en-US" sz="2800" b="1" dirty="0" smtClean="0">
                <a:solidFill>
                  <a:srgbClr val="0000FF"/>
                </a:solidFill>
              </a:rPr>
              <a:t>萃取分离法的基本原理</a:t>
            </a:r>
            <a:endParaRPr lang="zh-CN" altLang="en-US" sz="2800" b="1" dirty="0" smtClean="0">
              <a:solidFill>
                <a:srgbClr val="0000FF"/>
              </a:solidFill>
              <a:latin typeface="+mn-ea"/>
              <a:ea typeface="+mn-ea"/>
            </a:endParaRPr>
          </a:p>
        </p:txBody>
      </p:sp>
      <p:sp>
        <p:nvSpPr>
          <p:cNvPr id="22537" name="TextBox 2"/>
          <p:cNvSpPr txBox="1">
            <a:spLocks noChangeArrowheads="1"/>
          </p:cNvSpPr>
          <p:nvPr/>
        </p:nvSpPr>
        <p:spPr bwMode="auto">
          <a:xfrm>
            <a:off x="228600" y="1752600"/>
            <a:ext cx="86106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ts val="600"/>
              </a:spcBef>
              <a:buFontTx/>
              <a:buNone/>
            </a:pPr>
            <a:r>
              <a:rPr lang="zh-CN" altLang="en-US" sz="2800" b="1">
                <a:solidFill>
                  <a:srgbClr val="FF0000"/>
                </a:solidFill>
                <a:latin typeface="Times New Roman" panose="02020603050405020304" pitchFamily="18" charset="0"/>
                <a:cs typeface="Times New Roman" panose="02020603050405020304" pitchFamily="18" charset="0"/>
              </a:rPr>
              <a:t>萃取百分率</a:t>
            </a:r>
            <a:r>
              <a:rPr lang="en-US" altLang="zh-CN" sz="2800" b="1">
                <a:solidFill>
                  <a:srgbClr val="FF0000"/>
                </a:solidFill>
                <a:latin typeface="Times New Roman" panose="02020603050405020304" pitchFamily="18" charset="0"/>
                <a:cs typeface="Times New Roman" panose="02020603050405020304" pitchFamily="18" charset="0"/>
              </a:rPr>
              <a:t>E </a:t>
            </a:r>
            <a:r>
              <a:rPr lang="zh-CN" altLang="en-US" sz="2800" b="1">
                <a:solidFill>
                  <a:srgbClr val="FF0000"/>
                </a:solidFill>
                <a:latin typeface="Times New Roman" panose="02020603050405020304" pitchFamily="18" charset="0"/>
                <a:cs typeface="Times New Roman" panose="02020603050405020304" pitchFamily="18" charset="0"/>
              </a:rPr>
              <a:t>与 分配比</a:t>
            </a:r>
            <a:r>
              <a:rPr lang="en-US" altLang="zh-CN" sz="2800" b="1">
                <a:solidFill>
                  <a:srgbClr val="FF0000"/>
                </a:solidFill>
                <a:latin typeface="Times New Roman" panose="02020603050405020304" pitchFamily="18" charset="0"/>
                <a:cs typeface="Times New Roman" panose="02020603050405020304" pitchFamily="18" charset="0"/>
              </a:rPr>
              <a:t>D </a:t>
            </a:r>
            <a:r>
              <a:rPr lang="zh-CN" altLang="en-US" sz="2800" b="1">
                <a:solidFill>
                  <a:srgbClr val="FF0000"/>
                </a:solidFill>
                <a:latin typeface="Times New Roman" panose="02020603050405020304" pitchFamily="18" charset="0"/>
                <a:cs typeface="Times New Roman" panose="02020603050405020304" pitchFamily="18" charset="0"/>
              </a:rPr>
              <a:t>的关系</a:t>
            </a:r>
            <a:endParaRPr lang="zh-CN" altLang="en-US" sz="2800">
              <a:solidFill>
                <a:srgbClr val="FF0000"/>
              </a:solidFill>
              <a:latin typeface="Times New Roman" panose="02020603050405020304" pitchFamily="18" charset="0"/>
              <a:cs typeface="Times New Roman" panose="02020603050405020304" pitchFamily="18" charset="0"/>
            </a:endParaRPr>
          </a:p>
        </p:txBody>
      </p:sp>
      <p:sp>
        <p:nvSpPr>
          <p:cNvPr id="22538" name="TextBox 4"/>
          <p:cNvSpPr txBox="1">
            <a:spLocks noChangeArrowheads="1"/>
          </p:cNvSpPr>
          <p:nvPr/>
        </p:nvSpPr>
        <p:spPr bwMode="auto">
          <a:xfrm>
            <a:off x="228600" y="4191000"/>
            <a:ext cx="868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zh-CN" altLang="en-US" sz="2800" b="1">
                <a:latin typeface="宋体" panose="02010600030101010101" pitchFamily="2" charset="-122"/>
              </a:rPr>
              <a:t>  当用等体积溶剂进行萃取时，即</a:t>
            </a:r>
            <a:r>
              <a:rPr lang="en-US" altLang="zh-CN" sz="2800" b="1">
                <a:latin typeface="宋体" panose="02010600030101010101" pitchFamily="2" charset="-122"/>
              </a:rPr>
              <a:t>V</a:t>
            </a:r>
            <a:r>
              <a:rPr lang="en-US" altLang="zh-CN" sz="2800" b="1" baseline="-25000">
                <a:latin typeface="宋体" panose="02010600030101010101" pitchFamily="2" charset="-122"/>
              </a:rPr>
              <a:t>W</a:t>
            </a:r>
            <a:r>
              <a:rPr lang="zh-CN" altLang="en-US" sz="2800" b="1">
                <a:latin typeface="宋体" panose="02010600030101010101" pitchFamily="2" charset="-122"/>
              </a:rPr>
              <a:t>＝</a:t>
            </a:r>
            <a:r>
              <a:rPr lang="en-US" altLang="zh-CN" sz="2800" b="1">
                <a:latin typeface="宋体" panose="02010600030101010101" pitchFamily="2" charset="-122"/>
              </a:rPr>
              <a:t>V</a:t>
            </a:r>
            <a:r>
              <a:rPr lang="en-US" altLang="zh-CN" sz="2800" b="1" baseline="-25000">
                <a:latin typeface="宋体" panose="02010600030101010101" pitchFamily="2" charset="-122"/>
              </a:rPr>
              <a:t>O</a:t>
            </a:r>
            <a:endParaRPr lang="zh-CN" altLang="en-US" sz="2800" b="1">
              <a:latin typeface="宋体" panose="02010600030101010101" pitchFamily="2" charset="-122"/>
            </a:endParaRPr>
          </a:p>
        </p:txBody>
      </p:sp>
      <p:sp>
        <p:nvSpPr>
          <p:cNvPr id="10" name="TextBox 9"/>
          <p:cNvSpPr txBox="1"/>
          <p:nvPr/>
        </p:nvSpPr>
        <p:spPr>
          <a:xfrm>
            <a:off x="3048000" y="3667125"/>
            <a:ext cx="6019800" cy="523875"/>
          </a:xfrm>
          <a:prstGeom prst="rect">
            <a:avLst/>
          </a:prstGeom>
          <a:noFill/>
        </p:spPr>
        <p:txBody>
          <a:bodyPr>
            <a:spAutoFit/>
          </a:bodyPr>
          <a:lstStyle/>
          <a:p>
            <a:pPr eaLnBrk="1" hangingPunct="1">
              <a:defRPr/>
            </a:pPr>
            <a:r>
              <a:rPr lang="zh-CN" altLang="en-US" sz="2800" b="1" dirty="0">
                <a:latin typeface="Times New Roman" panose="02020603050405020304" pitchFamily="18" charset="0"/>
                <a:cs typeface="Times New Roman" panose="02020603050405020304" pitchFamily="18" charset="0"/>
              </a:rPr>
              <a:t>分子分母同除以</a:t>
            </a:r>
            <a:r>
              <a:rPr lang="en-US" altLang="zh-CN" sz="2800" b="1" dirty="0">
                <a:latin typeface="+mn-ea"/>
                <a:ea typeface="+mn-ea"/>
                <a:cs typeface="Times New Roman" panose="02020603050405020304" pitchFamily="18" charset="0"/>
              </a:rPr>
              <a:t>V</a:t>
            </a:r>
            <a:r>
              <a:rPr lang="en-US" altLang="zh-CN" sz="2800" b="1" baseline="-25000" dirty="0">
                <a:latin typeface="+mn-ea"/>
                <a:ea typeface="+mn-ea"/>
                <a:cs typeface="Times New Roman" panose="02020603050405020304" pitchFamily="18" charset="0"/>
              </a:rPr>
              <a:t>O</a:t>
            </a:r>
            <a:r>
              <a:rPr lang="en-US" altLang="zh-CN" sz="2800"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而且</a:t>
            </a:r>
            <a:r>
              <a:rPr lang="en-US" altLang="zh-CN" sz="2800" b="1" dirty="0">
                <a:latin typeface="Times New Roman" panose="02020603050405020304" pitchFamily="18" charset="0"/>
                <a:cs typeface="Times New Roman" panose="02020603050405020304" pitchFamily="18" charset="0"/>
              </a:rPr>
              <a:t>D=</a:t>
            </a:r>
            <a:r>
              <a:rPr lang="en-US" altLang="zh-CN" sz="2800" b="1" dirty="0" err="1">
                <a:latin typeface="Times New Roman" panose="02020603050405020304" pitchFamily="18" charset="0"/>
                <a:cs typeface="Times New Roman" panose="02020603050405020304" pitchFamily="18" charset="0"/>
              </a:rPr>
              <a:t>c</a:t>
            </a:r>
            <a:r>
              <a:rPr lang="en-US" altLang="zh-CN" sz="2800" b="1" baseline="-25000" dirty="0" err="1">
                <a:latin typeface="Times New Roman" panose="02020603050405020304" pitchFamily="18" charset="0"/>
                <a:cs typeface="Times New Roman" panose="02020603050405020304" pitchFamily="18" charset="0"/>
              </a:rPr>
              <a:t>O</a:t>
            </a:r>
            <a:r>
              <a:rPr lang="en-US" altLang="zh-CN" sz="2800" b="1" dirty="0">
                <a:latin typeface="Times New Roman" panose="02020603050405020304" pitchFamily="18" charset="0"/>
                <a:cs typeface="Times New Roman" panose="02020603050405020304" pitchFamily="18" charset="0"/>
              </a:rPr>
              <a:t>/c </a:t>
            </a:r>
            <a:r>
              <a:rPr lang="en-US" altLang="zh-CN" sz="2800" b="1" baseline="-25000" dirty="0">
                <a:latin typeface="Times New Roman" panose="02020603050405020304" pitchFamily="18" charset="0"/>
                <a:cs typeface="Times New Roman" panose="02020603050405020304" pitchFamily="18" charset="0"/>
              </a:rPr>
              <a:t>W</a:t>
            </a:r>
            <a:endParaRPr lang="zh-CN" altLang="en-US" sz="2800" b="1" baseline="-25000" dirty="0">
              <a:latin typeface="Times New Roman" panose="02020603050405020304" pitchFamily="18" charset="0"/>
              <a:cs typeface="Times New Roman" panose="02020603050405020304" pitchFamily="18" charset="0"/>
            </a:endParaRPr>
          </a:p>
        </p:txBody>
      </p:sp>
      <p:sp>
        <p:nvSpPr>
          <p:cNvPr id="11" name="下箭头 10"/>
          <p:cNvSpPr/>
          <p:nvPr/>
        </p:nvSpPr>
        <p:spPr>
          <a:xfrm>
            <a:off x="3505200" y="3429000"/>
            <a:ext cx="1524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aphicFrame>
        <p:nvGraphicFramePr>
          <p:cNvPr id="22532" name="对象 11"/>
          <p:cNvGraphicFramePr>
            <a:graphicFrameLocks noChangeAspect="1"/>
          </p:cNvGraphicFramePr>
          <p:nvPr/>
        </p:nvGraphicFramePr>
        <p:xfrm>
          <a:off x="609600" y="4876800"/>
          <a:ext cx="2720975" cy="1017588"/>
        </p:xfrm>
        <a:graphic>
          <a:graphicData uri="http://schemas.openxmlformats.org/presentationml/2006/ole">
            <mc:AlternateContent xmlns:mc="http://schemas.openxmlformats.org/markup-compatibility/2006">
              <mc:Choice xmlns:v="urn:schemas-microsoft-com:vml" Requires="v">
                <p:oleObj spid="_x0000_s59406" name="Equation" r:id="rId3" imgW="1040948" imgH="393529" progId="Equation.DSMT4">
                  <p:embed/>
                </p:oleObj>
              </mc:Choice>
              <mc:Fallback>
                <p:oleObj name="Equation" r:id="rId3" imgW="1040948"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876800"/>
                        <a:ext cx="2720975"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41" name="TextBox 12"/>
          <p:cNvSpPr txBox="1">
            <a:spLocks noChangeArrowheads="1"/>
          </p:cNvSpPr>
          <p:nvPr/>
        </p:nvSpPr>
        <p:spPr bwMode="auto">
          <a:xfrm>
            <a:off x="3810000" y="4800600"/>
            <a:ext cx="510540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r>
              <a:rPr lang="zh-CN" altLang="en-US" sz="2800" b="1">
                <a:latin typeface="宋体" panose="02010600030101010101" pitchFamily="2" charset="-122"/>
              </a:rPr>
              <a:t>⊙若</a:t>
            </a:r>
            <a:r>
              <a:rPr lang="en-US" altLang="zh-CN" sz="2800" b="1">
                <a:latin typeface="宋体" panose="02010600030101010101" pitchFamily="2" charset="-122"/>
              </a:rPr>
              <a:t>D</a:t>
            </a:r>
            <a:r>
              <a:rPr lang="zh-CN" altLang="en-US" sz="2800" b="1">
                <a:latin typeface="宋体" panose="02010600030101010101" pitchFamily="2" charset="-122"/>
              </a:rPr>
              <a:t>＝</a:t>
            </a:r>
            <a:r>
              <a:rPr lang="en-US" altLang="zh-CN" sz="2800" b="1">
                <a:latin typeface="宋体" panose="02010600030101010101" pitchFamily="2" charset="-122"/>
              </a:rPr>
              <a:t>1</a:t>
            </a:r>
            <a:r>
              <a:rPr lang="zh-CN" altLang="en-US" sz="2800" b="1">
                <a:latin typeface="宋体" panose="02010600030101010101" pitchFamily="2" charset="-122"/>
              </a:rPr>
              <a:t>，则萃取一次的萃取百分率为</a:t>
            </a:r>
            <a:r>
              <a:rPr lang="en-US" altLang="zh-CN" sz="2800" b="1">
                <a:latin typeface="宋体" panose="02010600030101010101" pitchFamily="2" charset="-122"/>
              </a:rPr>
              <a:t>50</a:t>
            </a:r>
            <a:r>
              <a:rPr lang="zh-CN" altLang="en-US" sz="2800" b="1">
                <a:latin typeface="宋体" panose="02010600030101010101" pitchFamily="2" charset="-122"/>
              </a:rPr>
              <a:t>％；</a:t>
            </a:r>
          </a:p>
          <a:p>
            <a:pPr eaLnBrk="1" hangingPunct="1">
              <a:lnSpc>
                <a:spcPct val="90000"/>
              </a:lnSpc>
              <a:spcBef>
                <a:spcPct val="0"/>
              </a:spcBef>
              <a:buFontTx/>
              <a:buNone/>
            </a:pPr>
            <a:r>
              <a:rPr lang="zh-CN" altLang="en-US" sz="2800" b="1">
                <a:latin typeface="宋体" panose="02010600030101010101" pitchFamily="2" charset="-122"/>
              </a:rPr>
              <a:t>⊙若要求萃取百分率大于</a:t>
            </a:r>
            <a:r>
              <a:rPr lang="en-US" altLang="zh-CN" sz="2800" b="1">
                <a:latin typeface="宋体" panose="02010600030101010101" pitchFamily="2" charset="-122"/>
              </a:rPr>
              <a:t>90</a:t>
            </a:r>
            <a:r>
              <a:rPr lang="zh-CN" altLang="en-US" sz="2800" b="1">
                <a:latin typeface="宋体" panose="02010600030101010101" pitchFamily="2" charset="-122"/>
              </a:rPr>
              <a:t>％，则</a:t>
            </a:r>
            <a:r>
              <a:rPr lang="en-US" altLang="zh-CN" sz="2800" b="1">
                <a:latin typeface="宋体" panose="02010600030101010101" pitchFamily="2" charset="-122"/>
              </a:rPr>
              <a:t>D</a:t>
            </a:r>
            <a:r>
              <a:rPr lang="zh-CN" altLang="en-US" sz="2800" b="1">
                <a:latin typeface="宋体" panose="02010600030101010101" pitchFamily="2" charset="-122"/>
              </a:rPr>
              <a:t>必须大于</a:t>
            </a:r>
            <a:r>
              <a:rPr lang="en-US" altLang="zh-CN" sz="2800" b="1">
                <a:latin typeface="宋体" panose="02010600030101010101" pitchFamily="2" charset="-122"/>
              </a:rPr>
              <a:t>9</a:t>
            </a:r>
            <a:r>
              <a:rPr lang="zh-CN" altLang="en-US" sz="2800" b="1">
                <a:latin typeface="宋体" panose="02010600030101010101" pitchFamily="2" charset="-122"/>
              </a:rPr>
              <a:t>。</a:t>
            </a:r>
          </a:p>
        </p:txBody>
      </p:sp>
      <p:graphicFrame>
        <p:nvGraphicFramePr>
          <p:cNvPr id="16" name="对象 5"/>
          <p:cNvGraphicFramePr>
            <a:graphicFrameLocks noChangeAspect="1"/>
          </p:cNvGraphicFramePr>
          <p:nvPr/>
        </p:nvGraphicFramePr>
        <p:xfrm>
          <a:off x="1143000" y="2362200"/>
          <a:ext cx="2322513" cy="1116013"/>
        </p:xfrm>
        <a:graphic>
          <a:graphicData uri="http://schemas.openxmlformats.org/presentationml/2006/ole">
            <mc:AlternateContent xmlns:mc="http://schemas.openxmlformats.org/markup-compatibility/2006">
              <mc:Choice xmlns:v="urn:schemas-microsoft-com:vml" Requires="v">
                <p:oleObj spid="_x0000_s59407" name="Equation" r:id="rId5" imgW="888614" imgH="431613" progId="Equation.DSMT4">
                  <p:embed/>
                </p:oleObj>
              </mc:Choice>
              <mc:Fallback>
                <p:oleObj name="Equation" r:id="rId5" imgW="888614" imgH="43161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2362200"/>
                        <a:ext cx="2322513" cy="1116013"/>
                      </a:xfrm>
                      <a:prstGeom prst="rect">
                        <a:avLst/>
                      </a:prstGeom>
                      <a:solidFill>
                        <a:srgbClr val="BBE0E3"/>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3"/>
          <p:cNvGraphicFramePr>
            <a:graphicFrameLocks noChangeAspect="1"/>
          </p:cNvGraphicFramePr>
          <p:nvPr/>
        </p:nvGraphicFramePr>
        <p:xfrm>
          <a:off x="3455988" y="2362200"/>
          <a:ext cx="3021012" cy="1116013"/>
        </p:xfrm>
        <a:graphic>
          <a:graphicData uri="http://schemas.openxmlformats.org/presentationml/2006/ole">
            <mc:AlternateContent xmlns:mc="http://schemas.openxmlformats.org/markup-compatibility/2006">
              <mc:Choice xmlns:v="urn:schemas-microsoft-com:vml" Requires="v">
                <p:oleObj spid="_x0000_s59408" name="Equation" r:id="rId7" imgW="1155700" imgH="431800" progId="Equation.DSMT4">
                  <p:embed/>
                </p:oleObj>
              </mc:Choice>
              <mc:Fallback>
                <p:oleObj name="Equation" r:id="rId7" imgW="11557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5988" y="2362200"/>
                        <a:ext cx="3021012" cy="1116013"/>
                      </a:xfrm>
                      <a:prstGeom prst="rect">
                        <a:avLst/>
                      </a:prstGeom>
                      <a:solidFill>
                        <a:srgbClr val="BBE0E3"/>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280595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2537"/>
                                        </p:tgtEl>
                                        <p:attrNameLst>
                                          <p:attrName>style.visibility</p:attrName>
                                        </p:attrNameLst>
                                      </p:cBhvr>
                                      <p:to>
                                        <p:strVal val="visible"/>
                                      </p:to>
                                    </p:set>
                                    <p:anim calcmode="lin" valueType="num">
                                      <p:cBhvr>
                                        <p:cTn id="7" dur="500" fill="hold"/>
                                        <p:tgtEl>
                                          <p:spTgt spid="22537"/>
                                        </p:tgtEl>
                                        <p:attrNameLst>
                                          <p:attrName>ppt_w</p:attrName>
                                        </p:attrNameLst>
                                      </p:cBhvr>
                                      <p:tavLst>
                                        <p:tav tm="0">
                                          <p:val>
                                            <p:fltVal val="0"/>
                                          </p:val>
                                        </p:tav>
                                        <p:tav tm="100000">
                                          <p:val>
                                            <p:strVal val="#ppt_w"/>
                                          </p:val>
                                        </p:tav>
                                      </p:tavLst>
                                    </p:anim>
                                    <p:anim calcmode="lin" valueType="num">
                                      <p:cBhvr>
                                        <p:cTn id="8" dur="500" fill="hold"/>
                                        <p:tgtEl>
                                          <p:spTgt spid="22537"/>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22538"/>
                                        </p:tgtEl>
                                        <p:attrNameLst>
                                          <p:attrName>style.visibility</p:attrName>
                                        </p:attrNameLst>
                                      </p:cBhvr>
                                      <p:to>
                                        <p:strVal val="visible"/>
                                      </p:to>
                                    </p:set>
                                    <p:animEffect transition="in" filter="slide(fromBottom)">
                                      <p:cBhvr>
                                        <p:cTn id="21" dur="500"/>
                                        <p:tgtEl>
                                          <p:spTgt spid="2253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7" presetClass="entr" presetSubtype="10" fill="hold" nodeType="clickEffect">
                                  <p:stCondLst>
                                    <p:cond delay="0"/>
                                  </p:stCondLst>
                                  <p:childTnLst>
                                    <p:set>
                                      <p:cBhvr>
                                        <p:cTn id="25" dur="1" fill="hold">
                                          <p:stCondLst>
                                            <p:cond delay="0"/>
                                          </p:stCondLst>
                                        </p:cTn>
                                        <p:tgtEl>
                                          <p:spTgt spid="22532"/>
                                        </p:tgtEl>
                                        <p:attrNameLst>
                                          <p:attrName>style.visibility</p:attrName>
                                        </p:attrNameLst>
                                      </p:cBhvr>
                                      <p:to>
                                        <p:strVal val="visible"/>
                                      </p:to>
                                    </p:set>
                                    <p:anim calcmode="lin" valueType="num">
                                      <p:cBhvr>
                                        <p:cTn id="26" dur="500" fill="hold"/>
                                        <p:tgtEl>
                                          <p:spTgt spid="22532"/>
                                        </p:tgtEl>
                                        <p:attrNameLst>
                                          <p:attrName>ppt_w</p:attrName>
                                        </p:attrNameLst>
                                      </p:cBhvr>
                                      <p:tavLst>
                                        <p:tav tm="0">
                                          <p:val>
                                            <p:fltVal val="0"/>
                                          </p:val>
                                        </p:tav>
                                        <p:tav tm="100000">
                                          <p:val>
                                            <p:strVal val="#ppt_w"/>
                                          </p:val>
                                        </p:tav>
                                      </p:tavLst>
                                    </p:anim>
                                    <p:anim calcmode="lin" valueType="num">
                                      <p:cBhvr>
                                        <p:cTn id="27" dur="500" fill="hold"/>
                                        <p:tgtEl>
                                          <p:spTgt spid="22532"/>
                                        </p:tgtEl>
                                        <p:attrNameLst>
                                          <p:attrName>ppt_h</p:attrName>
                                        </p:attrNameLst>
                                      </p:cBhvr>
                                      <p:tavLst>
                                        <p:tav tm="0">
                                          <p:val>
                                            <p:strVal val="#ppt_h"/>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22541">
                                            <p:txEl>
                                              <p:pRg st="0" end="0"/>
                                            </p:txEl>
                                          </p:spTgt>
                                        </p:tgtEl>
                                        <p:attrNameLst>
                                          <p:attrName>style.visibility</p:attrName>
                                        </p:attrNameLst>
                                      </p:cBhvr>
                                      <p:to>
                                        <p:strVal val="visible"/>
                                      </p:to>
                                    </p:set>
                                    <p:animEffect transition="in" filter="slide(fromBottom)">
                                      <p:cBhvr>
                                        <p:cTn id="32" dur="500"/>
                                        <p:tgtEl>
                                          <p:spTgt spid="22541">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22541">
                                            <p:txEl>
                                              <p:pRg st="1" end="1"/>
                                            </p:txEl>
                                          </p:spTgt>
                                        </p:tgtEl>
                                        <p:attrNameLst>
                                          <p:attrName>style.visibility</p:attrName>
                                        </p:attrNameLst>
                                      </p:cBhvr>
                                      <p:to>
                                        <p:strVal val="visible"/>
                                      </p:to>
                                    </p:set>
                                    <p:animEffect transition="in" filter="slide(fromBottom)">
                                      <p:cBhvr>
                                        <p:cTn id="37" dur="500"/>
                                        <p:tgtEl>
                                          <p:spTgt spid="22541">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vertical)">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7" presetClass="entr" presetSubtype="1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7" grpId="0"/>
      <p:bldP spid="22538" grpId="0"/>
      <p:bldP spid="10" grpId="0"/>
      <p:bldP spid="11" grpId="0" animBg="1"/>
      <p:bldP spid="22541"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183C29E-C55B-48A4-8467-7EDD3DC8BB17}" type="slidenum">
              <a:rPr lang="en-US" altLang="zh-CN" sz="1400" smtClean="0"/>
              <a:pPr>
                <a:spcBef>
                  <a:spcPct val="0"/>
                </a:spcBef>
                <a:buFontTx/>
                <a:buNone/>
              </a:pPr>
              <a:t>55</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液</a:t>
            </a:r>
            <a:r>
              <a:rPr lang="en-US" altLang="zh-CN" sz="3200" b="1" dirty="0">
                <a:solidFill>
                  <a:srgbClr val="FF0000"/>
                </a:solidFill>
              </a:rPr>
              <a:t>-</a:t>
            </a:r>
            <a:r>
              <a:rPr lang="zh-CN" altLang="en-US" sz="3200" b="1" dirty="0">
                <a:solidFill>
                  <a:srgbClr val="FF0000"/>
                </a:solidFill>
              </a:rPr>
              <a:t>液萃取分离法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143000"/>
            <a:ext cx="8686800" cy="541338"/>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(1)</a:t>
            </a:r>
            <a:r>
              <a:rPr lang="zh-CN" altLang="en-US" sz="2800" b="1" dirty="0" smtClean="0">
                <a:solidFill>
                  <a:srgbClr val="0000FF"/>
                </a:solidFill>
              </a:rPr>
              <a:t>萃取分离法的基本原理</a:t>
            </a:r>
            <a:endParaRPr lang="zh-CN" altLang="en-US" sz="2800" b="1" dirty="0" smtClean="0">
              <a:solidFill>
                <a:srgbClr val="0000FF"/>
              </a:solidFill>
              <a:latin typeface="+mn-ea"/>
              <a:ea typeface="+mn-ea"/>
            </a:endParaRPr>
          </a:p>
        </p:txBody>
      </p:sp>
      <p:sp>
        <p:nvSpPr>
          <p:cNvPr id="23562" name="TextBox 2"/>
          <p:cNvSpPr txBox="1">
            <a:spLocks noChangeArrowheads="1"/>
          </p:cNvSpPr>
          <p:nvPr/>
        </p:nvSpPr>
        <p:spPr bwMode="auto">
          <a:xfrm>
            <a:off x="228600" y="1676400"/>
            <a:ext cx="86868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ts val="600"/>
              </a:spcBef>
              <a:buFontTx/>
              <a:buNone/>
            </a:pPr>
            <a:r>
              <a:rPr lang="zh-CN" altLang="en-US" sz="2800" b="1">
                <a:solidFill>
                  <a:srgbClr val="FF0000"/>
                </a:solidFill>
                <a:latin typeface="Times New Roman" panose="02020603050405020304" pitchFamily="18" charset="0"/>
                <a:cs typeface="Times New Roman" panose="02020603050405020304" pitchFamily="18" charset="0"/>
              </a:rPr>
              <a:t>多次萃取</a:t>
            </a:r>
            <a:endParaRPr lang="zh-CN" altLang="en-US" sz="2800">
              <a:solidFill>
                <a:srgbClr val="FF0000"/>
              </a:solidFill>
              <a:latin typeface="Times New Roman" panose="02020603050405020304" pitchFamily="18" charset="0"/>
              <a:cs typeface="Times New Roman" panose="02020603050405020304" pitchFamily="18" charset="0"/>
            </a:endParaRPr>
          </a:p>
        </p:txBody>
      </p:sp>
      <p:sp>
        <p:nvSpPr>
          <p:cNvPr id="23563" name="TextBox 4"/>
          <p:cNvSpPr txBox="1">
            <a:spLocks noChangeArrowheads="1"/>
          </p:cNvSpPr>
          <p:nvPr/>
        </p:nvSpPr>
        <p:spPr bwMode="auto">
          <a:xfrm>
            <a:off x="228600" y="2209800"/>
            <a:ext cx="8763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zh-CN" altLang="en-US" sz="2800" b="1">
                <a:solidFill>
                  <a:srgbClr val="000000"/>
                </a:solidFill>
                <a:latin typeface="宋体" panose="02010600030101010101" pitchFamily="2" charset="-122"/>
              </a:rPr>
              <a:t>   </a:t>
            </a:r>
            <a:r>
              <a:rPr lang="zh-CN" altLang="en-US" sz="2800" b="1">
                <a:solidFill>
                  <a:srgbClr val="000000"/>
                </a:solidFill>
                <a:latin typeface="Times New Roman" panose="02020603050405020304" pitchFamily="18" charset="0"/>
                <a:cs typeface="Times New Roman" panose="02020603050405020304" pitchFamily="18" charset="0"/>
              </a:rPr>
              <a:t>设体积为</a:t>
            </a:r>
            <a:r>
              <a:rPr lang="en-US" altLang="zh-CN" sz="2800" b="1">
                <a:solidFill>
                  <a:srgbClr val="000000"/>
                </a:solidFill>
                <a:latin typeface="Times New Roman" panose="02020603050405020304" pitchFamily="18" charset="0"/>
                <a:cs typeface="Times New Roman" panose="02020603050405020304" pitchFamily="18" charset="0"/>
              </a:rPr>
              <a:t>V</a:t>
            </a:r>
            <a:r>
              <a:rPr lang="en-US" altLang="zh-CN" sz="2800" b="1" baseline="-25000">
                <a:solidFill>
                  <a:srgbClr val="000000"/>
                </a:solidFill>
                <a:latin typeface="Times New Roman" panose="02020603050405020304" pitchFamily="18" charset="0"/>
                <a:cs typeface="Times New Roman" panose="02020603050405020304" pitchFamily="18" charset="0"/>
              </a:rPr>
              <a:t>W</a:t>
            </a:r>
            <a:r>
              <a:rPr lang="zh-CN" altLang="en-US" sz="2800" b="1">
                <a:solidFill>
                  <a:srgbClr val="000000"/>
                </a:solidFill>
                <a:latin typeface="Times New Roman" panose="02020603050405020304" pitchFamily="18" charset="0"/>
                <a:cs typeface="Times New Roman" panose="02020603050405020304" pitchFamily="18" charset="0"/>
              </a:rPr>
              <a:t>的水溶液内含有被萃取物质量为</a:t>
            </a:r>
            <a:r>
              <a:rPr lang="en-US" altLang="zh-CN" sz="2800" b="1">
                <a:solidFill>
                  <a:srgbClr val="000000"/>
                </a:solidFill>
                <a:latin typeface="Times New Roman" panose="02020603050405020304" pitchFamily="18" charset="0"/>
                <a:cs typeface="Times New Roman" panose="02020603050405020304" pitchFamily="18" charset="0"/>
              </a:rPr>
              <a:t>m</a:t>
            </a:r>
            <a:r>
              <a:rPr lang="en-US" altLang="zh-CN" sz="2800" b="1" baseline="-25000">
                <a:solidFill>
                  <a:srgbClr val="000000"/>
                </a:solidFill>
                <a:latin typeface="Times New Roman" panose="02020603050405020304" pitchFamily="18" charset="0"/>
                <a:cs typeface="Times New Roman" panose="02020603050405020304" pitchFamily="18" charset="0"/>
              </a:rPr>
              <a:t>0</a:t>
            </a:r>
            <a:r>
              <a:rPr lang="zh-CN" altLang="en-US" sz="2800" b="1">
                <a:solidFill>
                  <a:srgbClr val="000000"/>
                </a:solidFill>
                <a:latin typeface="Times New Roman" panose="02020603050405020304" pitchFamily="18" charset="0"/>
                <a:cs typeface="Times New Roman" panose="02020603050405020304" pitchFamily="18" charset="0"/>
              </a:rPr>
              <a:t>，用体积为</a:t>
            </a:r>
            <a:r>
              <a:rPr lang="en-US" altLang="zh-CN" sz="2800" b="1">
                <a:solidFill>
                  <a:srgbClr val="000000"/>
                </a:solidFill>
                <a:latin typeface="Times New Roman" panose="02020603050405020304" pitchFamily="18" charset="0"/>
                <a:cs typeface="Times New Roman" panose="02020603050405020304" pitchFamily="18" charset="0"/>
              </a:rPr>
              <a:t>V</a:t>
            </a:r>
            <a:r>
              <a:rPr lang="en-US" altLang="zh-CN" sz="2800" b="1" baseline="-25000">
                <a:solidFill>
                  <a:srgbClr val="000000"/>
                </a:solidFill>
                <a:latin typeface="Times New Roman" panose="02020603050405020304" pitchFamily="18" charset="0"/>
                <a:cs typeface="Times New Roman" panose="02020603050405020304" pitchFamily="18" charset="0"/>
              </a:rPr>
              <a:t>O</a:t>
            </a:r>
            <a:r>
              <a:rPr lang="zh-CN" altLang="en-US" sz="2800" b="1">
                <a:solidFill>
                  <a:srgbClr val="000000"/>
                </a:solidFill>
                <a:latin typeface="Times New Roman" panose="02020603050405020304" pitchFamily="18" charset="0"/>
                <a:cs typeface="Times New Roman" panose="02020603050405020304" pitchFamily="18" charset="0"/>
              </a:rPr>
              <a:t>的溶剂萃取一次，水相中剩余被萃取物</a:t>
            </a:r>
            <a:r>
              <a:rPr lang="en-US" altLang="zh-CN" sz="2800" b="1">
                <a:solidFill>
                  <a:srgbClr val="000000"/>
                </a:solidFill>
                <a:latin typeface="Times New Roman" panose="02020603050405020304" pitchFamily="18" charset="0"/>
                <a:cs typeface="Times New Roman" panose="02020603050405020304" pitchFamily="18" charset="0"/>
              </a:rPr>
              <a:t>m</a:t>
            </a:r>
            <a:r>
              <a:rPr lang="en-US" altLang="zh-CN" sz="2800" b="1" baseline="-25000">
                <a:solidFill>
                  <a:srgbClr val="000000"/>
                </a:solidFill>
                <a:latin typeface="Times New Roman" panose="02020603050405020304" pitchFamily="18" charset="0"/>
                <a:cs typeface="Times New Roman" panose="02020603050405020304" pitchFamily="18" charset="0"/>
              </a:rPr>
              <a:t>1</a:t>
            </a:r>
            <a:r>
              <a:rPr lang="zh-CN" altLang="en-US" sz="2800" b="1">
                <a:solidFill>
                  <a:srgbClr val="000000"/>
                </a:solidFill>
                <a:latin typeface="Times New Roman" panose="02020603050405020304" pitchFamily="18" charset="0"/>
                <a:cs typeface="Times New Roman" panose="02020603050405020304" pitchFamily="18" charset="0"/>
              </a:rPr>
              <a:t>，则进入有机相的质量是</a:t>
            </a:r>
            <a:r>
              <a:rPr lang="en-US" altLang="zh-CN" sz="2800" b="1">
                <a:solidFill>
                  <a:srgbClr val="000000"/>
                </a:solidFill>
                <a:latin typeface="Times New Roman" panose="02020603050405020304" pitchFamily="18" charset="0"/>
                <a:cs typeface="Times New Roman" panose="02020603050405020304" pitchFamily="18" charset="0"/>
              </a:rPr>
              <a:t>(m</a:t>
            </a:r>
            <a:r>
              <a:rPr lang="en-US" altLang="zh-CN" sz="2800" b="1" baseline="-25000">
                <a:solidFill>
                  <a:srgbClr val="000000"/>
                </a:solidFill>
                <a:latin typeface="Times New Roman" panose="02020603050405020304" pitchFamily="18" charset="0"/>
                <a:cs typeface="Times New Roman" panose="02020603050405020304" pitchFamily="18" charset="0"/>
              </a:rPr>
              <a:t>0</a:t>
            </a:r>
            <a:r>
              <a:rPr lang="en-US" altLang="zh-CN" sz="2800" b="1">
                <a:solidFill>
                  <a:srgbClr val="000000"/>
                </a:solidFill>
                <a:latin typeface="Times New Roman" panose="02020603050405020304" pitchFamily="18" charset="0"/>
                <a:cs typeface="Times New Roman" panose="02020603050405020304" pitchFamily="18" charset="0"/>
              </a:rPr>
              <a:t>-m</a:t>
            </a:r>
            <a:r>
              <a:rPr lang="en-US" altLang="zh-CN" sz="2800" b="1" baseline="-25000">
                <a:solidFill>
                  <a:srgbClr val="000000"/>
                </a:solidFill>
                <a:latin typeface="Times New Roman" panose="02020603050405020304" pitchFamily="18" charset="0"/>
                <a:cs typeface="Times New Roman" panose="02020603050405020304" pitchFamily="18" charset="0"/>
              </a:rPr>
              <a:t>1</a:t>
            </a:r>
            <a:r>
              <a:rPr lang="en-US" altLang="zh-CN" sz="2800" b="1">
                <a:solidFill>
                  <a:srgbClr val="000000"/>
                </a:solidFill>
                <a:latin typeface="Times New Roman" panose="02020603050405020304" pitchFamily="18" charset="0"/>
                <a:cs typeface="Times New Roman" panose="02020603050405020304" pitchFamily="18" charset="0"/>
              </a:rPr>
              <a:t>)</a:t>
            </a:r>
            <a:r>
              <a:rPr lang="zh-CN" altLang="en-US" sz="2800" b="1">
                <a:solidFill>
                  <a:srgbClr val="000000"/>
                </a:solidFill>
                <a:latin typeface="Times New Roman" panose="02020603050405020304" pitchFamily="18" charset="0"/>
                <a:cs typeface="Times New Roman" panose="02020603050405020304" pitchFamily="18" charset="0"/>
              </a:rPr>
              <a:t>。此时分配比 </a:t>
            </a:r>
            <a:r>
              <a:rPr lang="en-US" altLang="zh-CN" sz="2800" b="1">
                <a:solidFill>
                  <a:srgbClr val="000000"/>
                </a:solidFill>
                <a:latin typeface="Times New Roman" panose="02020603050405020304" pitchFamily="18" charset="0"/>
                <a:cs typeface="Times New Roman" panose="02020603050405020304" pitchFamily="18" charset="0"/>
              </a:rPr>
              <a:t>D </a:t>
            </a:r>
            <a:r>
              <a:rPr lang="zh-CN" altLang="en-US" sz="2800" b="1">
                <a:solidFill>
                  <a:srgbClr val="000000"/>
                </a:solidFill>
                <a:latin typeface="Times New Roman" panose="02020603050405020304" pitchFamily="18" charset="0"/>
                <a:cs typeface="Times New Roman" panose="02020603050405020304" pitchFamily="18" charset="0"/>
              </a:rPr>
              <a:t>为：</a:t>
            </a:r>
            <a:endParaRPr lang="zh-CN" altLang="en-US" sz="2800" b="1">
              <a:latin typeface="Times New Roman" panose="02020603050405020304" pitchFamily="18" charset="0"/>
              <a:cs typeface="Times New Roman" panose="02020603050405020304" pitchFamily="18" charset="0"/>
            </a:endParaRPr>
          </a:p>
        </p:txBody>
      </p:sp>
      <p:graphicFrame>
        <p:nvGraphicFramePr>
          <p:cNvPr id="23554" name="对象 3"/>
          <p:cNvGraphicFramePr>
            <a:graphicFrameLocks noChangeAspect="1"/>
          </p:cNvGraphicFramePr>
          <p:nvPr/>
        </p:nvGraphicFramePr>
        <p:xfrm>
          <a:off x="1687513" y="3581400"/>
          <a:ext cx="2655887" cy="1149350"/>
        </p:xfrm>
        <a:graphic>
          <a:graphicData uri="http://schemas.openxmlformats.org/presentationml/2006/ole">
            <mc:AlternateContent xmlns:mc="http://schemas.openxmlformats.org/markup-compatibility/2006">
              <mc:Choice xmlns:v="urn:schemas-microsoft-com:vml" Requires="v">
                <p:oleObj spid="_x0000_s60430" name="Equation" r:id="rId3" imgW="1015559" imgH="444307" progId="Equation.DSMT4">
                  <p:embed/>
                </p:oleObj>
              </mc:Choice>
              <mc:Fallback>
                <p:oleObj name="Equation" r:id="rId3" imgW="1015559" imgH="44430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7513" y="3581400"/>
                        <a:ext cx="2655887"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5" name="对象 5"/>
          <p:cNvGraphicFramePr>
            <a:graphicFrameLocks noChangeAspect="1"/>
          </p:cNvGraphicFramePr>
          <p:nvPr/>
        </p:nvGraphicFramePr>
        <p:xfrm>
          <a:off x="468313" y="3597275"/>
          <a:ext cx="1295400" cy="1116013"/>
        </p:xfrm>
        <a:graphic>
          <a:graphicData uri="http://schemas.openxmlformats.org/presentationml/2006/ole">
            <mc:AlternateContent xmlns:mc="http://schemas.openxmlformats.org/markup-compatibility/2006">
              <mc:Choice xmlns:v="urn:schemas-microsoft-com:vml" Requires="v">
                <p:oleObj spid="_x0000_s60431" name="Equation" r:id="rId5" imgW="495085" imgH="431613" progId="Equation.DSMT4">
                  <p:embed/>
                </p:oleObj>
              </mc:Choice>
              <mc:Fallback>
                <p:oleObj name="Equation" r:id="rId5" imgW="495085" imgH="43161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3597275"/>
                        <a:ext cx="1295400"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6" name="对象 2"/>
          <p:cNvGraphicFramePr>
            <a:graphicFrameLocks noChangeAspect="1"/>
          </p:cNvGraphicFramePr>
          <p:nvPr/>
        </p:nvGraphicFramePr>
        <p:xfrm>
          <a:off x="5665788" y="3594100"/>
          <a:ext cx="3021012" cy="1117600"/>
        </p:xfrm>
        <a:graphic>
          <a:graphicData uri="http://schemas.openxmlformats.org/presentationml/2006/ole">
            <mc:AlternateContent xmlns:mc="http://schemas.openxmlformats.org/markup-compatibility/2006">
              <mc:Choice xmlns:v="urn:schemas-microsoft-com:vml" Requires="v">
                <p:oleObj spid="_x0000_s60432" name="Equation" r:id="rId7" imgW="1155700" imgH="431800" progId="Equation.DSMT4">
                  <p:embed/>
                </p:oleObj>
              </mc:Choice>
              <mc:Fallback>
                <p:oleObj name="Equation" r:id="rId7" imgW="11557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5788" y="3594100"/>
                        <a:ext cx="3021012"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右箭头 4"/>
          <p:cNvSpPr/>
          <p:nvPr/>
        </p:nvSpPr>
        <p:spPr>
          <a:xfrm>
            <a:off x="4724400" y="3962400"/>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aphicFrame>
        <p:nvGraphicFramePr>
          <p:cNvPr id="23557" name="对象 6"/>
          <p:cNvGraphicFramePr>
            <a:graphicFrameLocks noChangeAspect="1"/>
          </p:cNvGraphicFramePr>
          <p:nvPr/>
        </p:nvGraphicFramePr>
        <p:xfrm>
          <a:off x="2895600" y="4876800"/>
          <a:ext cx="4214813" cy="1531938"/>
        </p:xfrm>
        <a:graphic>
          <a:graphicData uri="http://schemas.openxmlformats.org/presentationml/2006/ole">
            <mc:AlternateContent xmlns:mc="http://schemas.openxmlformats.org/markup-compatibility/2006">
              <mc:Choice xmlns:v="urn:schemas-microsoft-com:vml" Requires="v">
                <p:oleObj spid="_x0000_s60433" name="Equation" r:id="rId9" imgW="1384300" imgH="508000" progId="Equation.DSMT4">
                  <p:embed/>
                </p:oleObj>
              </mc:Choice>
              <mc:Fallback>
                <p:oleObj name="Equation" r:id="rId9" imgW="1384300" imgH="508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95600" y="4876800"/>
                        <a:ext cx="4214813" cy="1531938"/>
                      </a:xfrm>
                      <a:prstGeom prst="rect">
                        <a:avLst/>
                      </a:prstGeom>
                      <a:solidFill>
                        <a:srgbClr val="DAEDE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5" name="TextBox 7"/>
          <p:cNvSpPr txBox="1">
            <a:spLocks noChangeArrowheads="1"/>
          </p:cNvSpPr>
          <p:nvPr/>
        </p:nvSpPr>
        <p:spPr bwMode="auto">
          <a:xfrm>
            <a:off x="228600" y="5029200"/>
            <a:ext cx="3048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latin typeface="Times New Roman" panose="02020603050405020304" pitchFamily="18" charset="0"/>
                <a:cs typeface="Times New Roman" panose="02020603050405020304" pitchFamily="18" charset="0"/>
              </a:rPr>
              <a:t>     萃取</a:t>
            </a:r>
            <a:r>
              <a:rPr lang="en-US" altLang="zh-CN" sz="2800" b="1">
                <a:solidFill>
                  <a:srgbClr val="FF0000"/>
                </a:solidFill>
                <a:latin typeface="Times New Roman" panose="02020603050405020304" pitchFamily="18" charset="0"/>
                <a:cs typeface="Times New Roman" panose="02020603050405020304" pitchFamily="18" charset="0"/>
              </a:rPr>
              <a:t>n</a:t>
            </a:r>
            <a:r>
              <a:rPr lang="zh-CN" altLang="en-US" sz="2800" b="1">
                <a:solidFill>
                  <a:srgbClr val="FF0000"/>
                </a:solidFill>
                <a:latin typeface="Times New Roman" panose="02020603050405020304" pitchFamily="18" charset="0"/>
                <a:cs typeface="Times New Roman" panose="02020603050405020304" pitchFamily="18" charset="0"/>
              </a:rPr>
              <a:t>次，</a:t>
            </a:r>
            <a:endParaRPr lang="en-US" altLang="zh-CN" sz="2800" b="1">
              <a:solidFill>
                <a:srgbClr val="FF0000"/>
              </a:solidFill>
              <a:latin typeface="Times New Roman" panose="02020603050405020304" pitchFamily="18" charset="0"/>
              <a:cs typeface="Times New Roman" panose="02020603050405020304" pitchFamily="18" charset="0"/>
            </a:endParaRPr>
          </a:p>
          <a:p>
            <a:pPr eaLnBrk="1" hangingPunct="1">
              <a:spcBef>
                <a:spcPct val="0"/>
              </a:spcBef>
              <a:buFontTx/>
              <a:buNone/>
            </a:pPr>
            <a:r>
              <a:rPr lang="zh-CN" altLang="en-US" sz="2800" b="1">
                <a:solidFill>
                  <a:srgbClr val="FF0000"/>
                </a:solidFill>
                <a:latin typeface="Times New Roman" panose="02020603050405020304" pitchFamily="18" charset="0"/>
                <a:cs typeface="Times New Roman" panose="02020603050405020304" pitchFamily="18" charset="0"/>
              </a:rPr>
              <a:t>水相中剩余量</a:t>
            </a:r>
            <a:r>
              <a:rPr lang="en-US" altLang="zh-CN" sz="2800" b="1">
                <a:solidFill>
                  <a:srgbClr val="FF0000"/>
                </a:solidFill>
                <a:latin typeface="Times New Roman" panose="02020603050405020304" pitchFamily="18" charset="0"/>
                <a:cs typeface="Times New Roman" panose="02020603050405020304" pitchFamily="18" charset="0"/>
              </a:rPr>
              <a:t>:</a:t>
            </a:r>
            <a:endParaRPr lang="zh-CN" altLang="en-US" sz="2800">
              <a:solidFill>
                <a:srgbClr val="FF0000"/>
              </a:solidFill>
              <a:latin typeface="Times New Roman" panose="02020603050405020304" pitchFamily="18" charset="0"/>
              <a:cs typeface="Times New Roman" panose="02020603050405020304" pitchFamily="18" charset="0"/>
            </a:endParaRPr>
          </a:p>
        </p:txBody>
      </p:sp>
      <p:sp>
        <p:nvSpPr>
          <p:cNvPr id="23566" name="TextBox 13"/>
          <p:cNvSpPr txBox="1">
            <a:spLocks noChangeArrowheads="1"/>
          </p:cNvSpPr>
          <p:nvPr/>
        </p:nvSpPr>
        <p:spPr bwMode="auto">
          <a:xfrm>
            <a:off x="7162800" y="5181600"/>
            <a:ext cx="1828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latin typeface="Times New Roman" panose="02020603050405020304" pitchFamily="18" charset="0"/>
                <a:cs typeface="Times New Roman" panose="02020603050405020304" pitchFamily="18" charset="0"/>
              </a:rPr>
              <a:t>萃取百分率 </a:t>
            </a:r>
            <a:r>
              <a:rPr lang="en-US" altLang="zh-CN" b="1">
                <a:solidFill>
                  <a:srgbClr val="FF0000"/>
                </a:solidFill>
                <a:latin typeface="Times New Roman" panose="02020603050405020304" pitchFamily="18" charset="0"/>
                <a:cs typeface="Times New Roman" panose="02020603050405020304" pitchFamily="18" charset="0"/>
              </a:rPr>
              <a:t>E=</a:t>
            </a:r>
            <a:r>
              <a:rPr lang="zh-CN" altLang="en-US" b="1">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799685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3562"/>
                                        </p:tgtEl>
                                        <p:attrNameLst>
                                          <p:attrName>style.visibility</p:attrName>
                                        </p:attrNameLst>
                                      </p:cBhvr>
                                      <p:to>
                                        <p:strVal val="visible"/>
                                      </p:to>
                                    </p:set>
                                    <p:anim calcmode="lin" valueType="num">
                                      <p:cBhvr>
                                        <p:cTn id="7" dur="500" fill="hold"/>
                                        <p:tgtEl>
                                          <p:spTgt spid="23562"/>
                                        </p:tgtEl>
                                        <p:attrNameLst>
                                          <p:attrName>ppt_w</p:attrName>
                                        </p:attrNameLst>
                                      </p:cBhvr>
                                      <p:tavLst>
                                        <p:tav tm="0">
                                          <p:val>
                                            <p:fltVal val="0"/>
                                          </p:val>
                                        </p:tav>
                                        <p:tav tm="100000">
                                          <p:val>
                                            <p:strVal val="#ppt_w"/>
                                          </p:val>
                                        </p:tav>
                                      </p:tavLst>
                                    </p:anim>
                                    <p:anim calcmode="lin" valueType="num">
                                      <p:cBhvr>
                                        <p:cTn id="8" dur="500" fill="hold"/>
                                        <p:tgtEl>
                                          <p:spTgt spid="23562"/>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5" fill="hold" grpId="0" nodeType="clickEffect">
                                  <p:stCondLst>
                                    <p:cond delay="0"/>
                                  </p:stCondLst>
                                  <p:childTnLst>
                                    <p:set>
                                      <p:cBhvr>
                                        <p:cTn id="12" dur="1" fill="hold">
                                          <p:stCondLst>
                                            <p:cond delay="0"/>
                                          </p:stCondLst>
                                        </p:cTn>
                                        <p:tgtEl>
                                          <p:spTgt spid="23563"/>
                                        </p:tgtEl>
                                        <p:attrNameLst>
                                          <p:attrName>style.visibility</p:attrName>
                                        </p:attrNameLst>
                                      </p:cBhvr>
                                      <p:to>
                                        <p:strVal val="visible"/>
                                      </p:to>
                                    </p:set>
                                    <p:animEffect transition="in" filter="blinds(vertical)">
                                      <p:cBhvr>
                                        <p:cTn id="13" dur="500"/>
                                        <p:tgtEl>
                                          <p:spTgt spid="23563"/>
                                        </p:tgtEl>
                                      </p:cBhvr>
                                    </p:animEffect>
                                  </p:childTnLst>
                                </p:cTn>
                              </p:par>
                            </p:childTnLst>
                          </p:cTn>
                        </p:par>
                        <p:par>
                          <p:cTn id="14" fill="hold" nodeType="afterGroup">
                            <p:stCondLst>
                              <p:cond delay="500"/>
                            </p:stCondLst>
                            <p:childTnLst>
                              <p:par>
                                <p:cTn id="15" presetID="17" presetClass="entr" presetSubtype="10" fill="hold" nodeType="afterEffect">
                                  <p:stCondLst>
                                    <p:cond delay="0"/>
                                  </p:stCondLst>
                                  <p:childTnLst>
                                    <p:set>
                                      <p:cBhvr>
                                        <p:cTn id="16" dur="1" fill="hold">
                                          <p:stCondLst>
                                            <p:cond delay="0"/>
                                          </p:stCondLst>
                                        </p:cTn>
                                        <p:tgtEl>
                                          <p:spTgt spid="23555"/>
                                        </p:tgtEl>
                                        <p:attrNameLst>
                                          <p:attrName>style.visibility</p:attrName>
                                        </p:attrNameLst>
                                      </p:cBhvr>
                                      <p:to>
                                        <p:strVal val="visible"/>
                                      </p:to>
                                    </p:set>
                                    <p:anim calcmode="lin" valueType="num">
                                      <p:cBhvr>
                                        <p:cTn id="17" dur="500" fill="hold"/>
                                        <p:tgtEl>
                                          <p:spTgt spid="23555"/>
                                        </p:tgtEl>
                                        <p:attrNameLst>
                                          <p:attrName>ppt_w</p:attrName>
                                        </p:attrNameLst>
                                      </p:cBhvr>
                                      <p:tavLst>
                                        <p:tav tm="0">
                                          <p:val>
                                            <p:fltVal val="0"/>
                                          </p:val>
                                        </p:tav>
                                        <p:tav tm="100000">
                                          <p:val>
                                            <p:strVal val="#ppt_w"/>
                                          </p:val>
                                        </p:tav>
                                      </p:tavLst>
                                    </p:anim>
                                    <p:anim calcmode="lin" valueType="num">
                                      <p:cBhvr>
                                        <p:cTn id="18" dur="500" fill="hold"/>
                                        <p:tgtEl>
                                          <p:spTgt spid="23555"/>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2" fill="hold" nodeType="clickEffect">
                                  <p:stCondLst>
                                    <p:cond delay="0"/>
                                  </p:stCondLst>
                                  <p:childTnLst>
                                    <p:set>
                                      <p:cBhvr>
                                        <p:cTn id="22" dur="1" fill="hold">
                                          <p:stCondLst>
                                            <p:cond delay="0"/>
                                          </p:stCondLst>
                                        </p:cTn>
                                        <p:tgtEl>
                                          <p:spTgt spid="23554"/>
                                        </p:tgtEl>
                                        <p:attrNameLst>
                                          <p:attrName>style.visibility</p:attrName>
                                        </p:attrNameLst>
                                      </p:cBhvr>
                                      <p:to>
                                        <p:strVal val="visible"/>
                                      </p:to>
                                    </p:set>
                                    <p:animEffect transition="in" filter="slide(fromRight)">
                                      <p:cBhvr>
                                        <p:cTn id="23" dur="500"/>
                                        <p:tgtEl>
                                          <p:spTgt spid="2355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slide(fromLeft)">
                                      <p:cBhvr>
                                        <p:cTn id="28" dur="500"/>
                                        <p:tgtEl>
                                          <p:spTgt spid="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7" presetClass="entr" presetSubtype="10" fill="hold" nodeType="clickEffect">
                                  <p:stCondLst>
                                    <p:cond delay="0"/>
                                  </p:stCondLst>
                                  <p:childTnLst>
                                    <p:set>
                                      <p:cBhvr>
                                        <p:cTn id="32" dur="1" fill="hold">
                                          <p:stCondLst>
                                            <p:cond delay="0"/>
                                          </p:stCondLst>
                                        </p:cTn>
                                        <p:tgtEl>
                                          <p:spTgt spid="23556"/>
                                        </p:tgtEl>
                                        <p:attrNameLst>
                                          <p:attrName>style.visibility</p:attrName>
                                        </p:attrNameLst>
                                      </p:cBhvr>
                                      <p:to>
                                        <p:strVal val="visible"/>
                                      </p:to>
                                    </p:set>
                                    <p:anim calcmode="lin" valueType="num">
                                      <p:cBhvr>
                                        <p:cTn id="33" dur="500" fill="hold"/>
                                        <p:tgtEl>
                                          <p:spTgt spid="23556"/>
                                        </p:tgtEl>
                                        <p:attrNameLst>
                                          <p:attrName>ppt_w</p:attrName>
                                        </p:attrNameLst>
                                      </p:cBhvr>
                                      <p:tavLst>
                                        <p:tav tm="0">
                                          <p:val>
                                            <p:fltVal val="0"/>
                                          </p:val>
                                        </p:tav>
                                        <p:tav tm="100000">
                                          <p:val>
                                            <p:strVal val="#ppt_w"/>
                                          </p:val>
                                        </p:tav>
                                      </p:tavLst>
                                    </p:anim>
                                    <p:anim calcmode="lin" valueType="num">
                                      <p:cBhvr>
                                        <p:cTn id="34" dur="500" fill="hold"/>
                                        <p:tgtEl>
                                          <p:spTgt spid="23556"/>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23565"/>
                                        </p:tgtEl>
                                        <p:attrNameLst>
                                          <p:attrName>style.visibility</p:attrName>
                                        </p:attrNameLst>
                                      </p:cBhvr>
                                      <p:to>
                                        <p:strVal val="visible"/>
                                      </p:to>
                                    </p:set>
                                    <p:animEffect transition="in" filter="slide(fromBottom)">
                                      <p:cBhvr>
                                        <p:cTn id="39" dur="500"/>
                                        <p:tgtEl>
                                          <p:spTgt spid="23565"/>
                                        </p:tgtEl>
                                      </p:cBhvr>
                                    </p:animEffect>
                                  </p:childTnLst>
                                </p:cTn>
                              </p:par>
                            </p:childTnLst>
                          </p:cTn>
                        </p:par>
                        <p:par>
                          <p:cTn id="40" fill="hold" nodeType="afterGroup">
                            <p:stCondLst>
                              <p:cond delay="500"/>
                            </p:stCondLst>
                            <p:childTnLst>
                              <p:par>
                                <p:cTn id="41" presetID="3" presetClass="entr" presetSubtype="10" fill="hold" nodeType="afterEffect">
                                  <p:stCondLst>
                                    <p:cond delay="0"/>
                                  </p:stCondLst>
                                  <p:childTnLst>
                                    <p:set>
                                      <p:cBhvr>
                                        <p:cTn id="42" dur="1" fill="hold">
                                          <p:stCondLst>
                                            <p:cond delay="0"/>
                                          </p:stCondLst>
                                        </p:cTn>
                                        <p:tgtEl>
                                          <p:spTgt spid="23557"/>
                                        </p:tgtEl>
                                        <p:attrNameLst>
                                          <p:attrName>style.visibility</p:attrName>
                                        </p:attrNameLst>
                                      </p:cBhvr>
                                      <p:to>
                                        <p:strVal val="visible"/>
                                      </p:to>
                                    </p:set>
                                    <p:animEffect transition="in" filter="blinds(horizontal)">
                                      <p:cBhvr>
                                        <p:cTn id="43" dur="500"/>
                                        <p:tgtEl>
                                          <p:spTgt spid="2355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2" presetClass="entr" presetSubtype="4" fill="hold" grpId="0" nodeType="clickEffect">
                                  <p:stCondLst>
                                    <p:cond delay="0"/>
                                  </p:stCondLst>
                                  <p:childTnLst>
                                    <p:set>
                                      <p:cBhvr>
                                        <p:cTn id="47" dur="1" fill="hold">
                                          <p:stCondLst>
                                            <p:cond delay="0"/>
                                          </p:stCondLst>
                                        </p:cTn>
                                        <p:tgtEl>
                                          <p:spTgt spid="23566"/>
                                        </p:tgtEl>
                                        <p:attrNameLst>
                                          <p:attrName>style.visibility</p:attrName>
                                        </p:attrNameLst>
                                      </p:cBhvr>
                                      <p:to>
                                        <p:strVal val="visible"/>
                                      </p:to>
                                    </p:set>
                                    <p:animEffect transition="in" filter="slide(fromBottom)">
                                      <p:cBhvr>
                                        <p:cTn id="48" dur="500"/>
                                        <p:tgtEl>
                                          <p:spTgt spid="23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2" grpId="0"/>
      <p:bldP spid="23563" grpId="0"/>
      <p:bldP spid="5" grpId="0" animBg="1"/>
      <p:bldP spid="23565" grpId="0"/>
      <p:bldP spid="2356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6D8D89D-B173-4EB2-B0E7-43556D0B5053}" type="slidenum">
              <a:rPr lang="en-US" altLang="zh-CN" sz="1400" smtClean="0"/>
              <a:pPr>
                <a:spcBef>
                  <a:spcPct val="0"/>
                </a:spcBef>
                <a:buFontTx/>
                <a:buNone/>
              </a:pPr>
              <a:t>56</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液</a:t>
            </a:r>
            <a:r>
              <a:rPr lang="en-US" altLang="zh-CN" sz="3200" b="1" dirty="0">
                <a:solidFill>
                  <a:srgbClr val="FF0000"/>
                </a:solidFill>
              </a:rPr>
              <a:t>-</a:t>
            </a:r>
            <a:r>
              <a:rPr lang="zh-CN" altLang="en-US" sz="3200" b="1" dirty="0">
                <a:solidFill>
                  <a:srgbClr val="FF0000"/>
                </a:solidFill>
              </a:rPr>
              <a:t>液萃取分离法</a:t>
            </a:r>
            <a:endParaRPr lang="zh-CN" altLang="en-US" sz="3200" b="1" dirty="0">
              <a:solidFill>
                <a:srgbClr val="FF0000"/>
              </a:solidFill>
              <a:latin typeface="+mn-ea"/>
              <a:ea typeface="+mn-ea"/>
            </a:endParaRPr>
          </a:p>
        </p:txBody>
      </p:sp>
      <p:pic>
        <p:nvPicPr>
          <p:cNvPr id="5325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95400"/>
            <a:ext cx="88741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 y="2744788"/>
            <a:ext cx="8478838"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557" name="对象 6"/>
          <p:cNvGraphicFramePr>
            <a:graphicFrameLocks noChangeAspect="1"/>
          </p:cNvGraphicFramePr>
          <p:nvPr/>
        </p:nvGraphicFramePr>
        <p:xfrm>
          <a:off x="5715000" y="0"/>
          <a:ext cx="3354388" cy="1219200"/>
        </p:xfrm>
        <a:graphic>
          <a:graphicData uri="http://schemas.openxmlformats.org/presentationml/2006/ole">
            <mc:AlternateContent xmlns:mc="http://schemas.openxmlformats.org/markup-compatibility/2006">
              <mc:Choice xmlns:v="urn:schemas-microsoft-com:vml" Requires="v">
                <p:oleObj spid="_x0000_s61446" name="Equation" r:id="rId5" imgW="1384300" imgH="508000" progId="Equation.DSMT4">
                  <p:embed/>
                </p:oleObj>
              </mc:Choice>
              <mc:Fallback>
                <p:oleObj name="Equation" r:id="rId5" imgW="1384300" imgH="508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0"/>
                        <a:ext cx="3354388" cy="1219200"/>
                      </a:xfrm>
                      <a:prstGeom prst="rect">
                        <a:avLst/>
                      </a:prstGeom>
                      <a:solidFill>
                        <a:srgbClr val="DAEDE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682794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23557"/>
                                        </p:tgtEl>
                                        <p:attrNameLst>
                                          <p:attrName>style.visibility</p:attrName>
                                        </p:attrNameLst>
                                      </p:cBhvr>
                                      <p:to>
                                        <p:strVal val="visible"/>
                                      </p:to>
                                    </p:set>
                                    <p:animEffect transition="in" filter="slide(fromBottom)">
                                      <p:cBhvr>
                                        <p:cTn id="7" dur="500"/>
                                        <p:tgtEl>
                                          <p:spTgt spid="235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53253"/>
                                        </p:tgtEl>
                                        <p:attrNameLst>
                                          <p:attrName>style.visibility</p:attrName>
                                        </p:attrNameLst>
                                      </p:cBhvr>
                                      <p:to>
                                        <p:strVal val="visible"/>
                                      </p:to>
                                    </p:set>
                                    <p:animEffect transition="in" filter="slide(fromBottom)">
                                      <p:cBhvr>
                                        <p:cTn id="12" dur="500"/>
                                        <p:tgtEl>
                                          <p:spTgt spid="532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3254"/>
                                        </p:tgtEl>
                                        <p:attrNameLst>
                                          <p:attrName>style.visibility</p:attrName>
                                        </p:attrNameLst>
                                      </p:cBhvr>
                                      <p:to>
                                        <p:strVal val="visible"/>
                                      </p:to>
                                    </p:set>
                                    <p:animEffect transition="in" filter="blinds(horizontal)">
                                      <p:cBhvr>
                                        <p:cTn id="17" dur="500"/>
                                        <p:tgtEl>
                                          <p:spTgt spid="53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DADFFFF-44E4-4A38-813C-65033D2BFB3A}" type="slidenum">
              <a:rPr lang="en-US" altLang="zh-CN" sz="1400" smtClean="0"/>
              <a:pPr>
                <a:spcBef>
                  <a:spcPct val="0"/>
                </a:spcBef>
                <a:buFontTx/>
                <a:buNone/>
              </a:pPr>
              <a:t>57</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液</a:t>
            </a:r>
            <a:r>
              <a:rPr lang="en-US" altLang="zh-CN" sz="3200" b="1" dirty="0">
                <a:solidFill>
                  <a:srgbClr val="FF0000"/>
                </a:solidFill>
              </a:rPr>
              <a:t>-</a:t>
            </a:r>
            <a:r>
              <a:rPr lang="zh-CN" altLang="en-US" sz="3200" b="1" dirty="0">
                <a:solidFill>
                  <a:srgbClr val="FF0000"/>
                </a:solidFill>
              </a:rPr>
              <a:t>液萃取分离法</a:t>
            </a:r>
            <a:endParaRPr lang="zh-CN" altLang="en-US" sz="3200" b="1" dirty="0">
              <a:solidFill>
                <a:srgbClr val="FF0000"/>
              </a:solidFill>
              <a:latin typeface="+mn-ea"/>
              <a:ea typeface="+mn-ea"/>
            </a:endParaRPr>
          </a:p>
        </p:txBody>
      </p:sp>
      <p:pic>
        <p:nvPicPr>
          <p:cNvPr id="7987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95400"/>
            <a:ext cx="88741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840038"/>
            <a:ext cx="8763000" cy="340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9879" name="对象 6"/>
          <p:cNvGraphicFramePr>
            <a:graphicFrameLocks noChangeAspect="1"/>
          </p:cNvGraphicFramePr>
          <p:nvPr/>
        </p:nvGraphicFramePr>
        <p:xfrm>
          <a:off x="5715000" y="0"/>
          <a:ext cx="3354388" cy="1219200"/>
        </p:xfrm>
        <a:graphic>
          <a:graphicData uri="http://schemas.openxmlformats.org/presentationml/2006/ole">
            <mc:AlternateContent xmlns:mc="http://schemas.openxmlformats.org/markup-compatibility/2006">
              <mc:Choice xmlns:v="urn:schemas-microsoft-com:vml" Requires="v">
                <p:oleObj spid="_x0000_s62470" name="Equation" r:id="rId5" imgW="1384300" imgH="508000" progId="Equation.DSMT4">
                  <p:embed/>
                </p:oleObj>
              </mc:Choice>
              <mc:Fallback>
                <p:oleObj name="Equation" r:id="rId5" imgW="1384300" imgH="508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0"/>
                        <a:ext cx="3354388" cy="1219200"/>
                      </a:xfrm>
                      <a:prstGeom prst="rect">
                        <a:avLst/>
                      </a:prstGeom>
                      <a:solidFill>
                        <a:srgbClr val="DAEDE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705846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54278"/>
                                        </p:tgtEl>
                                        <p:attrNameLst>
                                          <p:attrName>style.visibility</p:attrName>
                                        </p:attrNameLst>
                                      </p:cBhvr>
                                      <p:to>
                                        <p:strVal val="visible"/>
                                      </p:to>
                                    </p:set>
                                    <p:animEffect transition="in" filter="blinds(vertical)">
                                      <p:cBhvr>
                                        <p:cTn id="7" dur="500"/>
                                        <p:tgtEl>
                                          <p:spTgt spid="54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730EAF0-3BD5-44B4-9D01-C91FA70E4E1F}" type="slidenum">
              <a:rPr lang="en-US" altLang="zh-CN" sz="1400" smtClean="0"/>
              <a:pPr>
                <a:spcBef>
                  <a:spcPct val="0"/>
                </a:spcBef>
                <a:buFontTx/>
                <a:buNone/>
              </a:pPr>
              <a:t>58</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液</a:t>
            </a:r>
            <a:r>
              <a:rPr lang="en-US" altLang="zh-CN" sz="3200" b="1" dirty="0">
                <a:solidFill>
                  <a:srgbClr val="FF0000"/>
                </a:solidFill>
              </a:rPr>
              <a:t>-</a:t>
            </a:r>
            <a:r>
              <a:rPr lang="zh-CN" altLang="en-US" sz="3200" b="1" dirty="0">
                <a:solidFill>
                  <a:srgbClr val="FF0000"/>
                </a:solidFill>
              </a:rPr>
              <a:t>液萃取分离法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143000"/>
            <a:ext cx="86868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(2)</a:t>
            </a:r>
            <a:r>
              <a:rPr lang="zh-CN" altLang="en-US" sz="2800" b="1" dirty="0">
                <a:solidFill>
                  <a:srgbClr val="0000FF"/>
                </a:solidFill>
                <a:latin typeface="宋体" pitchFamily="2" charset="-122"/>
              </a:rPr>
              <a:t>简单分子萃取</a:t>
            </a:r>
            <a:r>
              <a:rPr lang="zh-CN" altLang="en-US" sz="2800" b="1" dirty="0" smtClean="0">
                <a:solidFill>
                  <a:srgbClr val="0000FF"/>
                </a:solidFill>
                <a:latin typeface="宋体" pitchFamily="2" charset="-122"/>
              </a:rPr>
              <a:t>体系</a:t>
            </a:r>
            <a:endParaRPr lang="zh-CN" altLang="en-US" sz="2800" b="1" dirty="0" smtClean="0">
              <a:solidFill>
                <a:srgbClr val="0000FF"/>
              </a:solidFill>
              <a:latin typeface="+mn-ea"/>
              <a:ea typeface="+mn-ea"/>
            </a:endParaRPr>
          </a:p>
        </p:txBody>
      </p:sp>
      <p:sp>
        <p:nvSpPr>
          <p:cNvPr id="3" name="TextBox 2"/>
          <p:cNvSpPr txBox="1"/>
          <p:nvPr/>
        </p:nvSpPr>
        <p:spPr>
          <a:xfrm>
            <a:off x="227013" y="1828800"/>
            <a:ext cx="8686800" cy="4114800"/>
          </a:xfrm>
          <a:prstGeom prst="rect">
            <a:avLst/>
          </a:prstGeom>
          <a:noFill/>
        </p:spPr>
        <p:txBody>
          <a:bodyPr>
            <a:spAutoFit/>
          </a:bodyPr>
          <a:lstStyle/>
          <a:p>
            <a:pPr algn="just" eaLnBrk="1" hangingPunct="1">
              <a:lnSpc>
                <a:spcPct val="110000"/>
              </a:lnSpc>
              <a:spcBef>
                <a:spcPts val="600"/>
              </a:spcBef>
              <a:defRPr/>
            </a:pPr>
            <a:r>
              <a:rPr lang="zh-CN" altLang="en-US" sz="2800" b="1" dirty="0">
                <a:solidFill>
                  <a:srgbClr val="000000"/>
                </a:solidFill>
                <a:latin typeface="Arial" charset="0"/>
              </a:rPr>
              <a:t>      单质、难电离的共价化合物及有机化合物在水相和有机相中以中性分子的形式存在，使用惰性溶剂可以将其萃取。</a:t>
            </a:r>
            <a:endParaRPr lang="en-US" altLang="zh-CN" sz="2800" b="1" dirty="0">
              <a:solidFill>
                <a:srgbClr val="000000"/>
              </a:solidFill>
              <a:latin typeface="Arial" charset="0"/>
            </a:endParaRPr>
          </a:p>
          <a:p>
            <a:pPr eaLnBrk="1" hangingPunct="1">
              <a:lnSpc>
                <a:spcPct val="110000"/>
              </a:lnSpc>
              <a:spcBef>
                <a:spcPts val="600"/>
              </a:spcBef>
              <a:defRPr/>
            </a:pPr>
            <a:r>
              <a:rPr lang="zh-CN" altLang="en-US" sz="2800" b="1" dirty="0">
                <a:solidFill>
                  <a:srgbClr val="FF0000"/>
                </a:solidFill>
                <a:latin typeface="Arial" charset="0"/>
              </a:rPr>
              <a:t>简单分子萃取体系特点：</a:t>
            </a:r>
          </a:p>
          <a:p>
            <a:pPr marL="514350" indent="-514350" eaLnBrk="1" hangingPunct="1">
              <a:lnSpc>
                <a:spcPct val="110000"/>
              </a:lnSpc>
              <a:spcBef>
                <a:spcPts val="600"/>
              </a:spcBef>
              <a:buFont typeface="+mj-ea"/>
              <a:buAutoNum type="circleNumDbPlain"/>
              <a:defRPr/>
            </a:pPr>
            <a:r>
              <a:rPr lang="zh-CN" altLang="en-US" sz="2800" b="1" dirty="0">
                <a:solidFill>
                  <a:srgbClr val="000000"/>
                </a:solidFill>
                <a:latin typeface="Arial" charset="0"/>
              </a:rPr>
              <a:t>萃取过程为物理分配过程，没有化学反应，无需加其它的萃取剂。</a:t>
            </a:r>
          </a:p>
          <a:p>
            <a:pPr marL="514350" indent="-514350" eaLnBrk="1" hangingPunct="1">
              <a:lnSpc>
                <a:spcPct val="110000"/>
              </a:lnSpc>
              <a:spcBef>
                <a:spcPts val="600"/>
              </a:spcBef>
              <a:buFont typeface="+mj-ea"/>
              <a:buAutoNum type="circleNumDbPlain"/>
              <a:defRPr/>
            </a:pPr>
            <a:r>
              <a:rPr lang="zh-CN" altLang="en-US" sz="2800" b="1" dirty="0">
                <a:solidFill>
                  <a:srgbClr val="000000"/>
                </a:solidFill>
                <a:latin typeface="Arial" charset="0"/>
              </a:rPr>
              <a:t>无机物采用此法萃取的不多，该萃取体系特别适合于</a:t>
            </a:r>
            <a:r>
              <a:rPr lang="zh-CN" altLang="en-US" sz="2800" b="1" dirty="0">
                <a:solidFill>
                  <a:srgbClr val="0000FF"/>
                </a:solidFill>
                <a:latin typeface="Arial" charset="0"/>
              </a:rPr>
              <a:t>有机物</a:t>
            </a:r>
            <a:r>
              <a:rPr lang="zh-CN" altLang="en-US" sz="2800" b="1" dirty="0">
                <a:solidFill>
                  <a:srgbClr val="000000"/>
                </a:solidFill>
                <a:latin typeface="Arial" charset="0"/>
              </a:rPr>
              <a:t>的萃取。</a:t>
            </a:r>
          </a:p>
        </p:txBody>
      </p:sp>
    </p:spTree>
    <p:extLst>
      <p:ext uri="{BB962C8B-B14F-4D97-AF65-F5344CB8AC3E}">
        <p14:creationId xmlns:p14="http://schemas.microsoft.com/office/powerpoint/2010/main" val="36134836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slide(fromBottom)">
                                      <p:cBhvr>
                                        <p:cTn id="13" dur="500"/>
                                        <p:tgtEl>
                                          <p:spTgt spid="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slide(fromBottom)">
                                      <p:cBhvr>
                                        <p:cTn id="18" dur="500"/>
                                        <p:tgtEl>
                                          <p:spTgt spid="3">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slide(fromBottom)">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slide(fromBottom)">
                                      <p:cBhvr>
                                        <p:cTn id="2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7C12D56-31A6-4EFC-B4D9-ECC9BFCE26F8}" type="slidenum">
              <a:rPr lang="en-US" altLang="zh-CN" sz="1400" smtClean="0"/>
              <a:pPr>
                <a:spcBef>
                  <a:spcPct val="0"/>
                </a:spcBef>
                <a:buFontTx/>
                <a:buNone/>
              </a:pPr>
              <a:t>59</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液</a:t>
            </a:r>
            <a:r>
              <a:rPr lang="en-US" altLang="zh-CN" sz="3200" b="1" dirty="0">
                <a:solidFill>
                  <a:srgbClr val="FF0000"/>
                </a:solidFill>
              </a:rPr>
              <a:t>-</a:t>
            </a:r>
            <a:r>
              <a:rPr lang="zh-CN" altLang="en-US" sz="3200" b="1" dirty="0">
                <a:solidFill>
                  <a:srgbClr val="FF0000"/>
                </a:solidFill>
              </a:rPr>
              <a:t>液萃取分离法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143000"/>
            <a:ext cx="86868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(2)</a:t>
            </a:r>
            <a:r>
              <a:rPr lang="zh-CN" altLang="en-US" sz="2800" b="1" dirty="0">
                <a:solidFill>
                  <a:srgbClr val="0000FF"/>
                </a:solidFill>
                <a:latin typeface="宋体" pitchFamily="2" charset="-122"/>
              </a:rPr>
              <a:t>简单分子萃取</a:t>
            </a:r>
            <a:r>
              <a:rPr lang="zh-CN" altLang="en-US" sz="2800" b="1" dirty="0" smtClean="0">
                <a:solidFill>
                  <a:srgbClr val="0000FF"/>
                </a:solidFill>
                <a:latin typeface="宋体" pitchFamily="2" charset="-122"/>
              </a:rPr>
              <a:t>体系</a:t>
            </a:r>
            <a:endParaRPr lang="zh-CN" altLang="en-US" sz="2800" b="1" dirty="0" smtClean="0">
              <a:solidFill>
                <a:srgbClr val="0000FF"/>
              </a:solidFill>
              <a:latin typeface="+mn-ea"/>
              <a:ea typeface="+mn-ea"/>
            </a:endParaRPr>
          </a:p>
        </p:txBody>
      </p:sp>
      <p:sp>
        <p:nvSpPr>
          <p:cNvPr id="3" name="TextBox 2"/>
          <p:cNvSpPr txBox="1"/>
          <p:nvPr/>
        </p:nvSpPr>
        <p:spPr>
          <a:xfrm>
            <a:off x="227013" y="1752600"/>
            <a:ext cx="8686800" cy="4173538"/>
          </a:xfrm>
          <a:prstGeom prst="rect">
            <a:avLst/>
          </a:prstGeom>
          <a:noFill/>
        </p:spPr>
        <p:txBody>
          <a:bodyPr>
            <a:spAutoFit/>
          </a:bodyPr>
          <a:lstStyle/>
          <a:p>
            <a:pPr eaLnBrk="1" hangingPunct="1">
              <a:lnSpc>
                <a:spcPct val="120000"/>
              </a:lnSpc>
              <a:spcBef>
                <a:spcPts val="600"/>
              </a:spcBef>
              <a:defRPr/>
            </a:pPr>
            <a:r>
              <a:rPr lang="zh-CN" altLang="en-US" sz="2800" b="1" dirty="0">
                <a:solidFill>
                  <a:srgbClr val="FF0000"/>
                </a:solidFill>
                <a:latin typeface="Arial" charset="0"/>
              </a:rPr>
              <a:t>萃取条件：</a:t>
            </a:r>
            <a:endParaRPr lang="en-US" altLang="zh-CN" sz="2800" b="1" dirty="0">
              <a:solidFill>
                <a:srgbClr val="FF0000"/>
              </a:solidFill>
              <a:latin typeface="Arial" charset="0"/>
            </a:endParaRPr>
          </a:p>
          <a:p>
            <a:pPr eaLnBrk="1" hangingPunct="1">
              <a:lnSpc>
                <a:spcPct val="120000"/>
              </a:lnSpc>
              <a:spcBef>
                <a:spcPts val="600"/>
              </a:spcBef>
              <a:defRPr/>
            </a:pPr>
            <a:r>
              <a:rPr lang="en-US" altLang="zh-CN" sz="2800" b="1" dirty="0">
                <a:solidFill>
                  <a:srgbClr val="000000"/>
                </a:solidFill>
                <a:latin typeface="Arial" charset="0"/>
              </a:rPr>
              <a:t>      </a:t>
            </a:r>
            <a:r>
              <a:rPr lang="zh-CN" altLang="en-US" sz="2800" b="1" dirty="0">
                <a:solidFill>
                  <a:srgbClr val="000000"/>
                </a:solidFill>
                <a:latin typeface="Arial" charset="0"/>
              </a:rPr>
              <a:t>根据被萃取物的性质要严格控制萃取的</a:t>
            </a:r>
            <a:r>
              <a:rPr lang="zh-CN" altLang="en-US" sz="2800" b="1" dirty="0">
                <a:solidFill>
                  <a:srgbClr val="0000FF"/>
                </a:solidFill>
                <a:latin typeface="Arial" charset="0"/>
              </a:rPr>
              <a:t>酸度</a:t>
            </a:r>
            <a:endParaRPr lang="en-US" altLang="zh-CN" sz="2800" b="1" dirty="0">
              <a:solidFill>
                <a:srgbClr val="0000FF"/>
              </a:solidFill>
              <a:latin typeface="Arial" charset="0"/>
            </a:endParaRPr>
          </a:p>
          <a:p>
            <a:pPr eaLnBrk="1" hangingPunct="1">
              <a:lnSpc>
                <a:spcPct val="120000"/>
              </a:lnSpc>
              <a:spcBef>
                <a:spcPts val="600"/>
              </a:spcBef>
              <a:defRPr/>
            </a:pPr>
            <a:r>
              <a:rPr lang="zh-CN" altLang="en-US" sz="2800" b="1" dirty="0">
                <a:solidFill>
                  <a:srgbClr val="000000"/>
                </a:solidFill>
                <a:latin typeface="Arial" charset="0"/>
              </a:rPr>
              <a:t>           </a:t>
            </a:r>
            <a:r>
              <a:rPr lang="en-US" altLang="zh-CN" sz="2800" b="1" dirty="0">
                <a:solidFill>
                  <a:srgbClr val="000000"/>
                </a:solidFill>
                <a:latin typeface="Arial" charset="0"/>
              </a:rPr>
              <a:t>-----</a:t>
            </a:r>
            <a:r>
              <a:rPr lang="zh-CN" altLang="en-US" sz="2800" b="1" dirty="0">
                <a:solidFill>
                  <a:srgbClr val="000000"/>
                </a:solidFill>
                <a:latin typeface="Arial" charset="0"/>
              </a:rPr>
              <a:t>以</a:t>
            </a:r>
            <a:r>
              <a:rPr lang="zh-CN" altLang="en-US" sz="2800" b="1" dirty="0">
                <a:solidFill>
                  <a:srgbClr val="0000FF"/>
                </a:solidFill>
                <a:latin typeface="Arial" charset="0"/>
              </a:rPr>
              <a:t>中性分子</a:t>
            </a:r>
            <a:r>
              <a:rPr lang="zh-CN" altLang="en-US" sz="2800" b="1" dirty="0">
                <a:solidFill>
                  <a:srgbClr val="000000"/>
                </a:solidFill>
                <a:latin typeface="Arial" charset="0"/>
              </a:rPr>
              <a:t>的形式存在</a:t>
            </a:r>
          </a:p>
          <a:p>
            <a:pPr eaLnBrk="1" hangingPunct="1">
              <a:lnSpc>
                <a:spcPct val="120000"/>
              </a:lnSpc>
              <a:spcBef>
                <a:spcPts val="600"/>
              </a:spcBef>
              <a:defRPr/>
            </a:pPr>
            <a:r>
              <a:rPr lang="zh-CN" altLang="en-US" sz="2800" b="1" dirty="0">
                <a:solidFill>
                  <a:srgbClr val="FF0000"/>
                </a:solidFill>
                <a:latin typeface="Arial" charset="0"/>
              </a:rPr>
              <a:t>简单萃取的应用：</a:t>
            </a:r>
            <a:endParaRPr lang="en-US" altLang="zh-CN" sz="2800" b="1" dirty="0">
              <a:solidFill>
                <a:srgbClr val="FF0000"/>
              </a:solidFill>
              <a:latin typeface="Arial" charset="0"/>
            </a:endParaRPr>
          </a:p>
          <a:p>
            <a:pPr marL="514350" indent="-514350" eaLnBrk="1" hangingPunct="1">
              <a:lnSpc>
                <a:spcPct val="120000"/>
              </a:lnSpc>
              <a:spcBef>
                <a:spcPts val="600"/>
              </a:spcBef>
              <a:buFont typeface="+mj-ea"/>
              <a:buAutoNum type="circleNumDbPlain"/>
              <a:defRPr/>
            </a:pPr>
            <a:r>
              <a:rPr lang="zh-CN" altLang="en-US" sz="2800" b="1" dirty="0">
                <a:solidFill>
                  <a:srgbClr val="000000"/>
                </a:solidFill>
                <a:latin typeface="Arial" charset="0"/>
              </a:rPr>
              <a:t>单质</a:t>
            </a:r>
            <a:endParaRPr lang="en-US" altLang="zh-CN" sz="2800" b="1" dirty="0">
              <a:solidFill>
                <a:srgbClr val="000000"/>
              </a:solidFill>
              <a:latin typeface="Arial" charset="0"/>
            </a:endParaRPr>
          </a:p>
          <a:p>
            <a:pPr marL="514350" indent="-514350" eaLnBrk="1" hangingPunct="1">
              <a:lnSpc>
                <a:spcPct val="120000"/>
              </a:lnSpc>
              <a:spcBef>
                <a:spcPts val="600"/>
              </a:spcBef>
              <a:buFont typeface="+mj-ea"/>
              <a:buAutoNum type="circleNumDbPlain"/>
              <a:defRPr/>
            </a:pPr>
            <a:r>
              <a:rPr lang="zh-CN" altLang="en-US" sz="2800" b="1" dirty="0">
                <a:solidFill>
                  <a:srgbClr val="000000"/>
                </a:solidFill>
                <a:latin typeface="Arial" charset="0"/>
              </a:rPr>
              <a:t>难解离的化合物</a:t>
            </a:r>
            <a:endParaRPr lang="en-US" altLang="zh-CN" sz="2800" b="1" dirty="0">
              <a:solidFill>
                <a:srgbClr val="000000"/>
              </a:solidFill>
              <a:latin typeface="Arial" charset="0"/>
            </a:endParaRPr>
          </a:p>
          <a:p>
            <a:pPr marL="514350" indent="-514350" eaLnBrk="1" hangingPunct="1">
              <a:lnSpc>
                <a:spcPct val="120000"/>
              </a:lnSpc>
              <a:spcBef>
                <a:spcPts val="600"/>
              </a:spcBef>
              <a:buFont typeface="+mj-ea"/>
              <a:buAutoNum type="circleNumDbPlain"/>
              <a:defRPr/>
            </a:pPr>
            <a:r>
              <a:rPr lang="zh-CN" altLang="en-US" sz="2800" b="1" dirty="0">
                <a:solidFill>
                  <a:srgbClr val="000000"/>
                </a:solidFill>
                <a:latin typeface="Arial" charset="0"/>
              </a:rPr>
              <a:t>有机化合物</a:t>
            </a:r>
          </a:p>
        </p:txBody>
      </p:sp>
    </p:spTree>
    <p:extLst>
      <p:ext uri="{BB962C8B-B14F-4D97-AF65-F5344CB8AC3E}">
        <p14:creationId xmlns:p14="http://schemas.microsoft.com/office/powerpoint/2010/main" val="36379458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lide(fromBottom)">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lide(fromBottom)">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lide(fromBottom)">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slide(fromBottom)">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slide(fromBottom)">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slide(fromBottom)">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slide(fromBottom)">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p:cNvSpPr>
            <a:spLocks noGrp="1" noChangeArrowheads="1"/>
          </p:cNvSpPr>
          <p:nvPr>
            <p:ph idx="1"/>
          </p:nvPr>
        </p:nvSpPr>
        <p:spPr>
          <a:xfrm>
            <a:off x="2267744" y="1988840"/>
            <a:ext cx="3888432" cy="4464496"/>
          </a:xfrm>
          <a:noFill/>
        </p:spPr>
        <p:txBody>
          <a:bodyPr>
            <a:noAutofit/>
          </a:bodyPr>
          <a:lstStyle/>
          <a:p>
            <a:pPr eaLnBrk="1" hangingPunct="1">
              <a:lnSpc>
                <a:spcPct val="150000"/>
              </a:lnSpc>
              <a:buClr>
                <a:srgbClr val="FF0000"/>
              </a:buClr>
              <a:buSzPct val="110000"/>
              <a:buFont typeface="Wingdings" panose="05000000000000000000" pitchFamily="2" charset="2"/>
              <a:buChar char="Ø"/>
            </a:pPr>
            <a:r>
              <a:rPr lang="zh-CN" altLang="en-US" b="1" dirty="0">
                <a:solidFill>
                  <a:srgbClr val="FF0000"/>
                </a:solidFill>
                <a:latin typeface="Times New Roman" pitchFamily="18" charset="0"/>
                <a:ea typeface="楷体_GB2312"/>
                <a:cs typeface="楷体_GB2312"/>
              </a:rPr>
              <a:t>  </a:t>
            </a:r>
            <a:r>
              <a:rPr lang="zh-CN" altLang="en-US" b="1" dirty="0">
                <a:latin typeface="Times New Roman" pitchFamily="18" charset="0"/>
                <a:ea typeface="楷体_GB2312"/>
                <a:cs typeface="楷体_GB2312"/>
              </a:rPr>
              <a:t>概述</a:t>
            </a:r>
          </a:p>
          <a:p>
            <a:pPr eaLnBrk="1" hangingPunct="1">
              <a:lnSpc>
                <a:spcPct val="150000"/>
              </a:lnSpc>
              <a:buClr>
                <a:srgbClr val="FF0000"/>
              </a:buClr>
              <a:buSzPct val="110000"/>
              <a:buFont typeface="Wingdings" panose="05000000000000000000" pitchFamily="2" charset="2"/>
              <a:buChar char="Ø"/>
            </a:pPr>
            <a:r>
              <a:rPr lang="zh-CN" altLang="en-US" b="1" dirty="0">
                <a:latin typeface="Times New Roman" pitchFamily="18" charset="0"/>
                <a:ea typeface="楷体_GB2312"/>
                <a:cs typeface="楷体_GB2312"/>
              </a:rPr>
              <a:t>  </a:t>
            </a:r>
            <a:r>
              <a:rPr lang="zh-CN" altLang="en-US" b="1" dirty="0">
                <a:solidFill>
                  <a:srgbClr val="FF0000"/>
                </a:solidFill>
                <a:latin typeface="Times New Roman" pitchFamily="18" charset="0"/>
                <a:ea typeface="楷体_GB2312"/>
                <a:cs typeface="楷体_GB2312"/>
              </a:rPr>
              <a:t>沉淀分离法</a:t>
            </a:r>
          </a:p>
          <a:p>
            <a:pPr eaLnBrk="1" hangingPunct="1">
              <a:lnSpc>
                <a:spcPct val="150000"/>
              </a:lnSpc>
              <a:buClr>
                <a:srgbClr val="FF0000"/>
              </a:buClr>
              <a:buSzPct val="110000"/>
              <a:buFont typeface="Wingdings" panose="05000000000000000000" pitchFamily="2" charset="2"/>
              <a:buChar char="Ø"/>
            </a:pPr>
            <a:r>
              <a:rPr lang="zh-CN" altLang="en-US" b="1" dirty="0">
                <a:latin typeface="Times New Roman" pitchFamily="18" charset="0"/>
                <a:ea typeface="楷体_GB2312"/>
                <a:cs typeface="楷体_GB2312"/>
              </a:rPr>
              <a:t>  溶剂萃取分离法</a:t>
            </a:r>
          </a:p>
          <a:p>
            <a:pPr eaLnBrk="1" hangingPunct="1">
              <a:lnSpc>
                <a:spcPct val="150000"/>
              </a:lnSpc>
              <a:buClr>
                <a:srgbClr val="FF0000"/>
              </a:buClr>
              <a:buSzPct val="110000"/>
              <a:buFont typeface="Wingdings" panose="05000000000000000000" pitchFamily="2" charset="2"/>
              <a:buChar char="Ø"/>
            </a:pPr>
            <a:r>
              <a:rPr lang="zh-CN" altLang="en-US" b="1" dirty="0">
                <a:latin typeface="Times New Roman" pitchFamily="18" charset="0"/>
                <a:ea typeface="楷体_GB2312"/>
                <a:cs typeface="楷体_GB2312"/>
              </a:rPr>
              <a:t>  离子交换法</a:t>
            </a:r>
          </a:p>
          <a:p>
            <a:pPr eaLnBrk="1" hangingPunct="1">
              <a:lnSpc>
                <a:spcPct val="150000"/>
              </a:lnSpc>
              <a:buClr>
                <a:srgbClr val="FF0000"/>
              </a:buClr>
              <a:buSzPct val="110000"/>
              <a:buFont typeface="Wingdings" panose="05000000000000000000" pitchFamily="2" charset="2"/>
              <a:buChar char="Ø"/>
            </a:pPr>
            <a:r>
              <a:rPr lang="zh-CN" altLang="en-US" b="1" dirty="0">
                <a:latin typeface="Times New Roman" pitchFamily="18" charset="0"/>
                <a:ea typeface="楷体_GB2312"/>
                <a:cs typeface="楷体_GB2312"/>
              </a:rPr>
              <a:t>  色谱分离法</a:t>
            </a:r>
          </a:p>
          <a:p>
            <a:pPr eaLnBrk="1" hangingPunct="1">
              <a:lnSpc>
                <a:spcPct val="150000"/>
              </a:lnSpc>
              <a:buClr>
                <a:srgbClr val="FF0000"/>
              </a:buClr>
              <a:buSzPct val="110000"/>
              <a:buFont typeface="Wingdings" panose="05000000000000000000" pitchFamily="2" charset="2"/>
              <a:buChar char="Ø"/>
            </a:pPr>
            <a:r>
              <a:rPr lang="zh-CN" altLang="en-US" b="1" dirty="0">
                <a:latin typeface="Times New Roman" pitchFamily="18" charset="0"/>
                <a:ea typeface="楷体_GB2312"/>
                <a:cs typeface="楷体_GB2312"/>
              </a:rPr>
              <a:t>  其他分离富集方法</a:t>
            </a:r>
          </a:p>
        </p:txBody>
      </p:sp>
      <p:sp>
        <p:nvSpPr>
          <p:cNvPr id="4" name="Text Box 2"/>
          <p:cNvSpPr txBox="1">
            <a:spLocks noChangeArrowheads="1"/>
          </p:cNvSpPr>
          <p:nvPr/>
        </p:nvSpPr>
        <p:spPr bwMode="auto">
          <a:xfrm>
            <a:off x="1819787" y="1270501"/>
            <a:ext cx="5347241" cy="646331"/>
          </a:xfrm>
          <a:prstGeom prst="rect">
            <a:avLst/>
          </a:prstGeom>
          <a:noFill/>
          <a:ln w="9525">
            <a:noFill/>
            <a:miter lim="800000"/>
            <a:headEnd/>
            <a:tailEnd/>
          </a:ln>
          <a:effectLst/>
        </p:spPr>
        <p:txBody>
          <a:bodyPr wrap="square">
            <a:spAutoFit/>
          </a:bodyPr>
          <a:lstStyle/>
          <a:p>
            <a:pPr algn="ctr">
              <a:spcBef>
                <a:spcPct val="5000"/>
              </a:spcBef>
              <a:defRPr/>
            </a:pPr>
            <a:r>
              <a:rPr kumimoji="1" lang="en-US" altLang="zh-CN" sz="3600" b="1" dirty="0">
                <a:solidFill>
                  <a:srgbClr val="0000FF"/>
                </a:solidFill>
                <a:latin typeface="Times New Roman" panose="02020603050405020304" pitchFamily="18" charset="0"/>
                <a:ea typeface="黑体" pitchFamily="49" charset="-122"/>
                <a:cs typeface="Times New Roman" panose="02020603050405020304" pitchFamily="18" charset="0"/>
              </a:rPr>
              <a:t>Separation &amp; Enrichment</a:t>
            </a:r>
          </a:p>
        </p:txBody>
      </p:sp>
      <p:sp>
        <p:nvSpPr>
          <p:cNvPr id="5" name="Text Box 4"/>
          <p:cNvSpPr txBox="1">
            <a:spLocks noChangeArrowheads="1"/>
          </p:cNvSpPr>
          <p:nvPr/>
        </p:nvSpPr>
        <p:spPr bwMode="auto">
          <a:xfrm>
            <a:off x="2349232" y="562615"/>
            <a:ext cx="4288353" cy="707886"/>
          </a:xfrm>
          <a:prstGeom prst="rect">
            <a:avLst/>
          </a:prstGeom>
          <a:noFill/>
          <a:ln w="9525" algn="ctr">
            <a:noFill/>
            <a:miter lim="800000"/>
            <a:headEnd/>
            <a:tailEnd/>
          </a:ln>
        </p:spPr>
        <p:txBody>
          <a:bodyPr wrap="none">
            <a:spAutoFit/>
          </a:bodyPr>
          <a:lstStyle/>
          <a:p>
            <a:pPr algn="ctr">
              <a:spcBef>
                <a:spcPct val="50000"/>
              </a:spcBef>
            </a:pPr>
            <a:r>
              <a:rPr lang="zh-CN" altLang="en-US" sz="4000" b="1" dirty="0">
                <a:solidFill>
                  <a:srgbClr val="FF0066"/>
                </a:solidFill>
                <a:latin typeface="+mj-ea"/>
                <a:ea typeface="+mj-ea"/>
              </a:rPr>
              <a:t>常用分离富集方法</a:t>
            </a:r>
            <a:endParaRPr kumimoji="1" lang="en-US" altLang="zh-CN" sz="4000" b="1" dirty="0">
              <a:solidFill>
                <a:srgbClr val="0000FF"/>
              </a:solidFill>
              <a:latin typeface="+mj-ea"/>
              <a:ea typeface="+mj-ea"/>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5796136" y="3789040"/>
            <a:ext cx="3048000" cy="2857500"/>
          </a:xfrm>
          <a:prstGeom prst="rect">
            <a:avLst/>
          </a:prstGeom>
        </p:spPr>
      </p:pic>
    </p:spTree>
    <p:extLst>
      <p:ext uri="{BB962C8B-B14F-4D97-AF65-F5344CB8AC3E}">
        <p14:creationId xmlns:p14="http://schemas.microsoft.com/office/powerpoint/2010/main" val="21408681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D7AB214-1DB7-433A-AAD9-1F2149D1BA63}" type="slidenum">
              <a:rPr lang="en-US" altLang="zh-CN" sz="1400" smtClean="0"/>
              <a:pPr>
                <a:spcBef>
                  <a:spcPct val="0"/>
                </a:spcBef>
                <a:buFontTx/>
                <a:buNone/>
              </a:pPr>
              <a:t>60</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液</a:t>
            </a:r>
            <a:r>
              <a:rPr lang="en-US" altLang="zh-CN" sz="3200" b="1" dirty="0">
                <a:solidFill>
                  <a:srgbClr val="FF0000"/>
                </a:solidFill>
              </a:rPr>
              <a:t>-</a:t>
            </a:r>
            <a:r>
              <a:rPr lang="zh-CN" altLang="en-US" sz="3200" b="1" dirty="0">
                <a:solidFill>
                  <a:srgbClr val="FF0000"/>
                </a:solidFill>
              </a:rPr>
              <a:t>液萃取分离法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143000"/>
            <a:ext cx="33528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(3)</a:t>
            </a:r>
            <a:r>
              <a:rPr lang="zh-CN" altLang="en-US" sz="2800" b="1" dirty="0" smtClean="0">
                <a:solidFill>
                  <a:srgbClr val="0000FF"/>
                </a:solidFill>
              </a:rPr>
              <a:t>萃取分离技术</a:t>
            </a:r>
            <a:endParaRPr lang="zh-CN" altLang="en-US" sz="2800" b="1" dirty="0" smtClean="0">
              <a:solidFill>
                <a:srgbClr val="0000FF"/>
              </a:solidFill>
              <a:latin typeface="+mn-ea"/>
              <a:ea typeface="+mn-ea"/>
            </a:endParaRPr>
          </a:p>
        </p:txBody>
      </p:sp>
      <p:sp>
        <p:nvSpPr>
          <p:cNvPr id="82950" name="Rectangle 3"/>
          <p:cNvSpPr txBox="1">
            <a:spLocks noChangeArrowheads="1"/>
          </p:cNvSpPr>
          <p:nvPr/>
        </p:nvSpPr>
        <p:spPr bwMode="auto">
          <a:xfrm>
            <a:off x="304800" y="1676400"/>
            <a:ext cx="8610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buFontTx/>
              <a:buNone/>
            </a:pPr>
            <a:r>
              <a:rPr lang="en-US" altLang="zh-CN" sz="2800" b="1">
                <a:latin typeface="宋体" panose="02010600030101010101" pitchFamily="2" charset="-122"/>
              </a:rPr>
              <a:t>a.</a:t>
            </a:r>
            <a:r>
              <a:rPr lang="zh-CN" altLang="en-US" sz="2800" b="1">
                <a:latin typeface="宋体" panose="02010600030101010101" pitchFamily="2" charset="-122"/>
              </a:rPr>
              <a:t>单级萃取</a:t>
            </a:r>
            <a:r>
              <a:rPr lang="zh-CN" altLang="en-US" sz="2400" b="1">
                <a:latin typeface="宋体" panose="02010600030101010101" pitchFamily="2" charset="-122"/>
              </a:rPr>
              <a:t>  又称间歇萃取法。</a:t>
            </a:r>
          </a:p>
          <a:p>
            <a:pPr algn="just">
              <a:buFontTx/>
              <a:buNone/>
            </a:pPr>
            <a:r>
              <a:rPr lang="zh-CN" altLang="en-US" sz="2400" b="1">
                <a:latin typeface="宋体" panose="02010600030101010101" pitchFamily="2" charset="-122"/>
              </a:rPr>
              <a:t>  通常用</a:t>
            </a:r>
            <a:r>
              <a:rPr lang="en-US" altLang="zh-CN" sz="2400" b="1">
                <a:latin typeface="宋体" panose="02010600030101010101" pitchFamily="2" charset="-122"/>
              </a:rPr>
              <a:t>60</a:t>
            </a:r>
            <a:r>
              <a:rPr lang="zh-CN" altLang="en-US" sz="2400" b="1">
                <a:latin typeface="宋体" panose="02010600030101010101" pitchFamily="2" charset="-122"/>
              </a:rPr>
              <a:t>～</a:t>
            </a:r>
            <a:r>
              <a:rPr lang="en-US" altLang="zh-CN" sz="2400" b="1">
                <a:latin typeface="宋体" panose="02010600030101010101" pitchFamily="2" charset="-122"/>
              </a:rPr>
              <a:t>125mL</a:t>
            </a:r>
            <a:r>
              <a:rPr lang="zh-CN" altLang="en-US" sz="2400" b="1">
                <a:latin typeface="宋体" panose="02010600030101010101" pitchFamily="2" charset="-122"/>
              </a:rPr>
              <a:t>的梨形分液漏斗进行萃取，萃取一般在几分种内可达到平衡，分析多采用这种方式。</a:t>
            </a:r>
          </a:p>
          <a:p>
            <a:pPr algn="just">
              <a:buFontTx/>
              <a:buNone/>
            </a:pPr>
            <a:r>
              <a:rPr lang="en-US" altLang="zh-CN" sz="2800" b="1">
                <a:latin typeface="宋体" panose="02010600030101010101" pitchFamily="2" charset="-122"/>
              </a:rPr>
              <a:t>b.</a:t>
            </a:r>
            <a:r>
              <a:rPr lang="zh-CN" altLang="en-US" sz="2800" b="1">
                <a:latin typeface="宋体" panose="02010600030101010101" pitchFamily="2" charset="-122"/>
              </a:rPr>
              <a:t>多级萃取</a:t>
            </a:r>
            <a:r>
              <a:rPr lang="zh-CN" altLang="en-US" sz="2400" b="1">
                <a:latin typeface="宋体" panose="02010600030101010101" pitchFamily="2" charset="-122"/>
              </a:rPr>
              <a:t>  又称错流萃取。</a:t>
            </a:r>
          </a:p>
          <a:p>
            <a:pPr algn="just">
              <a:buFontTx/>
              <a:buNone/>
            </a:pPr>
            <a:r>
              <a:rPr lang="zh-CN" altLang="en-US" sz="2400" b="1">
                <a:latin typeface="宋体" panose="02010600030101010101" pitchFamily="2" charset="-122"/>
              </a:rPr>
              <a:t> 将水相固定，多次用新鲜的有机相进行萃取，提高分离效果。</a:t>
            </a:r>
          </a:p>
          <a:p>
            <a:pPr algn="just">
              <a:buFontTx/>
              <a:buNone/>
            </a:pPr>
            <a:r>
              <a:rPr lang="en-US" altLang="zh-CN" sz="2800" b="1">
                <a:latin typeface="宋体" panose="02010600030101010101" pitchFamily="2" charset="-122"/>
              </a:rPr>
              <a:t>c.</a:t>
            </a:r>
            <a:r>
              <a:rPr lang="zh-CN" altLang="en-US" sz="2800" b="1">
                <a:latin typeface="宋体" panose="02010600030101010101" pitchFamily="2" charset="-122"/>
              </a:rPr>
              <a:t>连续萃取</a:t>
            </a:r>
            <a:r>
              <a:rPr lang="zh-CN" altLang="en-US" sz="2400" b="1">
                <a:latin typeface="宋体" panose="02010600030101010101" pitchFamily="2" charset="-122"/>
              </a:rPr>
              <a:t>  </a:t>
            </a:r>
          </a:p>
          <a:p>
            <a:pPr algn="just">
              <a:buFontTx/>
              <a:buNone/>
            </a:pPr>
            <a:r>
              <a:rPr lang="zh-CN" altLang="en-US" sz="2400" b="1">
                <a:latin typeface="宋体" panose="02010600030101010101" pitchFamily="2" charset="-122"/>
              </a:rPr>
              <a:t>    使溶剂得到循环使用，用于待分离组分的分配比不高的情况。这种萃取方式常用于植物中有效成分的提取及中药成分的提取研究。</a:t>
            </a:r>
          </a:p>
          <a:p>
            <a:r>
              <a:rPr lang="zh-CN" altLang="en-US" sz="2800" b="1"/>
              <a:t>萃取时间，</a:t>
            </a:r>
            <a:r>
              <a:rPr lang="zh-CN" altLang="en-US" sz="2400" b="1"/>
              <a:t>一般从</a:t>
            </a:r>
            <a:r>
              <a:rPr lang="en-US" altLang="zh-CN" sz="2400" b="1"/>
              <a:t>30s</a:t>
            </a:r>
            <a:r>
              <a:rPr lang="zh-CN" altLang="en-US" sz="2400" b="1"/>
              <a:t>到数分钟不等。</a:t>
            </a:r>
            <a:endParaRPr lang="zh-CN" altLang="en-US" sz="2800" b="1"/>
          </a:p>
        </p:txBody>
      </p:sp>
      <p:sp>
        <p:nvSpPr>
          <p:cNvPr id="82951" name="TextBox 2"/>
          <p:cNvSpPr txBox="1">
            <a:spLocks noChangeArrowheads="1"/>
          </p:cNvSpPr>
          <p:nvPr/>
        </p:nvSpPr>
        <p:spPr bwMode="auto">
          <a:xfrm>
            <a:off x="4610100" y="1193800"/>
            <a:ext cx="3771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solidFill>
                  <a:srgbClr val="0000FF"/>
                </a:solidFill>
                <a:latin typeface="宋体" panose="02010600030101010101" pitchFamily="2" charset="-122"/>
              </a:rPr>
              <a:t>(3.1)</a:t>
            </a:r>
            <a:r>
              <a:rPr lang="zh-CN" altLang="en-US" sz="2800" b="1">
                <a:solidFill>
                  <a:srgbClr val="0000FF"/>
                </a:solidFill>
                <a:latin typeface="宋体" panose="02010600030101010101" pitchFamily="2" charset="-122"/>
              </a:rPr>
              <a:t>萃取方式</a:t>
            </a:r>
            <a:endParaRPr lang="zh-CN" altLang="en-US" sz="2800">
              <a:solidFill>
                <a:srgbClr val="0000FF"/>
              </a:solidFill>
            </a:endParaRPr>
          </a:p>
        </p:txBody>
      </p:sp>
    </p:spTree>
    <p:extLst>
      <p:ext uri="{BB962C8B-B14F-4D97-AF65-F5344CB8AC3E}">
        <p14:creationId xmlns:p14="http://schemas.microsoft.com/office/powerpoint/2010/main" val="1791375036"/>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94EC2D0-83B7-4ADA-B4C7-38166882D1BD}" type="slidenum">
              <a:rPr lang="en-US" altLang="zh-CN" sz="1400" smtClean="0"/>
              <a:pPr>
                <a:spcBef>
                  <a:spcPct val="0"/>
                </a:spcBef>
                <a:buFontTx/>
                <a:buNone/>
              </a:pPr>
              <a:t>61</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液</a:t>
            </a:r>
            <a:r>
              <a:rPr lang="en-US" altLang="zh-CN" sz="3200" b="1" dirty="0">
                <a:solidFill>
                  <a:srgbClr val="FF0000"/>
                </a:solidFill>
              </a:rPr>
              <a:t>-</a:t>
            </a:r>
            <a:r>
              <a:rPr lang="zh-CN" altLang="en-US" sz="3200" b="1" dirty="0">
                <a:solidFill>
                  <a:srgbClr val="FF0000"/>
                </a:solidFill>
              </a:rPr>
              <a:t>液萃取分离法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143000"/>
            <a:ext cx="33528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(3)</a:t>
            </a:r>
            <a:r>
              <a:rPr lang="zh-CN" altLang="en-US" sz="2800" b="1" dirty="0" smtClean="0">
                <a:solidFill>
                  <a:srgbClr val="0000FF"/>
                </a:solidFill>
              </a:rPr>
              <a:t>萃取分离技术</a:t>
            </a:r>
            <a:endParaRPr lang="zh-CN" altLang="en-US" sz="2800" b="1" dirty="0" smtClean="0">
              <a:solidFill>
                <a:srgbClr val="0000FF"/>
              </a:solidFill>
              <a:latin typeface="+mn-ea"/>
              <a:ea typeface="+mn-ea"/>
            </a:endParaRPr>
          </a:p>
        </p:txBody>
      </p:sp>
      <p:sp>
        <p:nvSpPr>
          <p:cNvPr id="83974" name="TextBox 2"/>
          <p:cNvSpPr txBox="1">
            <a:spLocks noChangeArrowheads="1"/>
          </p:cNvSpPr>
          <p:nvPr/>
        </p:nvSpPr>
        <p:spPr bwMode="auto">
          <a:xfrm>
            <a:off x="723900" y="1752600"/>
            <a:ext cx="3771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solidFill>
                  <a:srgbClr val="0000FF"/>
                </a:solidFill>
                <a:latin typeface="宋体" panose="02010600030101010101" pitchFamily="2" charset="-122"/>
              </a:rPr>
              <a:t>(3.2)</a:t>
            </a:r>
            <a:r>
              <a:rPr lang="zh-CN" altLang="en-US" sz="2800" b="1">
                <a:solidFill>
                  <a:srgbClr val="0000FF"/>
                </a:solidFill>
                <a:latin typeface="宋体" panose="02010600030101010101" pitchFamily="2" charset="-122"/>
              </a:rPr>
              <a:t>分层</a:t>
            </a:r>
            <a:endParaRPr lang="zh-CN" altLang="en-US" sz="2800">
              <a:solidFill>
                <a:srgbClr val="0000FF"/>
              </a:solidFill>
            </a:endParaRPr>
          </a:p>
        </p:txBody>
      </p:sp>
      <p:sp>
        <p:nvSpPr>
          <p:cNvPr id="83975" name="Rectangle 3"/>
          <p:cNvSpPr txBox="1">
            <a:spLocks noChangeArrowheads="1"/>
          </p:cNvSpPr>
          <p:nvPr/>
        </p:nvSpPr>
        <p:spPr bwMode="auto">
          <a:xfrm>
            <a:off x="228600" y="2362200"/>
            <a:ext cx="85344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r>
              <a:rPr lang="zh-CN" altLang="en-US" sz="2800" b="1">
                <a:latin typeface="宋体" panose="02010600030101010101" pitchFamily="2" charset="-122"/>
              </a:rPr>
              <a:t>萃取后应让溶液静置数分钟，待其分层，然后将两相分开。</a:t>
            </a:r>
          </a:p>
          <a:p>
            <a:pPr algn="just"/>
            <a:r>
              <a:rPr lang="zh-CN" altLang="en-US" sz="2800" b="1">
                <a:latin typeface="宋体" panose="02010600030101010101" pitchFamily="2" charset="-122"/>
              </a:rPr>
              <a:t>注意：在两相的交界处，有时会出现一层乳浊液</a:t>
            </a:r>
          </a:p>
          <a:p>
            <a:pPr algn="just">
              <a:buFontTx/>
              <a:buNone/>
            </a:pPr>
            <a:r>
              <a:rPr lang="zh-CN" altLang="en-US" sz="2800" b="1">
                <a:latin typeface="宋体" panose="02010600030101010101" pitchFamily="2" charset="-122"/>
              </a:rPr>
              <a:t> 产生原因：因振荡过于激烈或反应中形成某种微溶化合物</a:t>
            </a:r>
          </a:p>
          <a:p>
            <a:pPr algn="just">
              <a:buFontTx/>
              <a:buNone/>
            </a:pPr>
            <a:r>
              <a:rPr lang="zh-CN" altLang="en-US" sz="2800" b="1">
                <a:latin typeface="宋体" panose="02010600030101010101" pitchFamily="2" charset="-122"/>
              </a:rPr>
              <a:t> 消除方法：</a:t>
            </a:r>
            <a:r>
              <a:rPr lang="zh-CN" altLang="en-US" sz="2800" b="1"/>
              <a:t>增大萃取剂用量、加入电解质、改变溶液酸度、振荡不过于激烈</a:t>
            </a:r>
            <a:endParaRPr lang="zh-CN" altLang="en-US" b="1"/>
          </a:p>
        </p:txBody>
      </p:sp>
    </p:spTree>
    <p:extLst>
      <p:ext uri="{BB962C8B-B14F-4D97-AF65-F5344CB8AC3E}">
        <p14:creationId xmlns:p14="http://schemas.microsoft.com/office/powerpoint/2010/main" val="3878096885"/>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C742852-30E8-4C1E-91A6-2856976A21F0}" type="slidenum">
              <a:rPr lang="en-US" altLang="zh-CN" sz="1400" smtClean="0"/>
              <a:pPr>
                <a:spcBef>
                  <a:spcPct val="0"/>
                </a:spcBef>
                <a:buFontTx/>
                <a:buNone/>
              </a:pPr>
              <a:t>62</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液</a:t>
            </a:r>
            <a:r>
              <a:rPr lang="en-US" altLang="zh-CN" sz="3200" b="1" dirty="0">
                <a:solidFill>
                  <a:srgbClr val="FF0000"/>
                </a:solidFill>
              </a:rPr>
              <a:t>-</a:t>
            </a:r>
            <a:r>
              <a:rPr lang="zh-CN" altLang="en-US" sz="3200" b="1" dirty="0">
                <a:solidFill>
                  <a:srgbClr val="FF0000"/>
                </a:solidFill>
              </a:rPr>
              <a:t>液萃取分离法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143000"/>
            <a:ext cx="33528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(3)</a:t>
            </a:r>
            <a:r>
              <a:rPr lang="zh-CN" altLang="en-US" sz="2800" b="1" dirty="0" smtClean="0">
                <a:solidFill>
                  <a:srgbClr val="0000FF"/>
                </a:solidFill>
              </a:rPr>
              <a:t>萃取分离技术</a:t>
            </a:r>
            <a:endParaRPr lang="zh-CN" altLang="en-US" sz="2800" b="1" dirty="0" smtClean="0">
              <a:solidFill>
                <a:srgbClr val="0000FF"/>
              </a:solidFill>
              <a:latin typeface="+mn-ea"/>
              <a:ea typeface="+mn-ea"/>
            </a:endParaRPr>
          </a:p>
        </p:txBody>
      </p:sp>
      <p:sp>
        <p:nvSpPr>
          <p:cNvPr id="84998" name="TextBox 2"/>
          <p:cNvSpPr txBox="1">
            <a:spLocks noChangeArrowheads="1"/>
          </p:cNvSpPr>
          <p:nvPr/>
        </p:nvSpPr>
        <p:spPr bwMode="auto">
          <a:xfrm>
            <a:off x="381000" y="1752600"/>
            <a:ext cx="3771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solidFill>
                  <a:srgbClr val="0000FF"/>
                </a:solidFill>
                <a:latin typeface="宋体" panose="02010600030101010101" pitchFamily="2" charset="-122"/>
              </a:rPr>
              <a:t>(3.3)</a:t>
            </a:r>
            <a:r>
              <a:rPr lang="zh-CN" altLang="en-US" sz="2800" b="1">
                <a:solidFill>
                  <a:srgbClr val="0000FF"/>
                </a:solidFill>
                <a:latin typeface="宋体" panose="02010600030101010101" pitchFamily="2" charset="-122"/>
              </a:rPr>
              <a:t>洗涤</a:t>
            </a:r>
            <a:endParaRPr lang="zh-CN" altLang="en-US" sz="2800">
              <a:solidFill>
                <a:srgbClr val="0000FF"/>
              </a:solidFill>
            </a:endParaRPr>
          </a:p>
        </p:txBody>
      </p:sp>
      <p:sp>
        <p:nvSpPr>
          <p:cNvPr id="84999" name="Rectangle 3"/>
          <p:cNvSpPr txBox="1">
            <a:spLocks noChangeArrowheads="1"/>
          </p:cNvSpPr>
          <p:nvPr/>
        </p:nvSpPr>
        <p:spPr bwMode="auto">
          <a:xfrm>
            <a:off x="381000" y="2438400"/>
            <a:ext cx="8077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r>
              <a:rPr lang="zh-CN" altLang="en-US" sz="2800" b="1">
                <a:latin typeface="宋体" panose="02010600030101010101" pitchFamily="2" charset="-122"/>
              </a:rPr>
              <a:t>所谓洗涤：就是将分配比较小的其它干扰组分从有机相中除去。</a:t>
            </a:r>
          </a:p>
          <a:p>
            <a:pPr algn="just"/>
            <a:r>
              <a:rPr lang="zh-CN" altLang="en-US" sz="2800" b="1">
                <a:latin typeface="宋体" panose="02010600030101010101" pitchFamily="2" charset="-122"/>
              </a:rPr>
              <a:t>洗涤方法：洗涤液的基本组成与试液相同，但不含试样。将分出的有机相与洗涤液一起振荡。</a:t>
            </a:r>
          </a:p>
          <a:p>
            <a:pPr algn="just"/>
            <a:r>
              <a:rPr lang="zh-CN" altLang="en-US" sz="2800" b="1">
                <a:latin typeface="宋体" panose="02010600030101010101" pitchFamily="2" charset="-122"/>
              </a:rPr>
              <a:t>注意：此法使待测组分有一些损失，故适用于待测组分的分配比较大的条件下，且一般洗涤</a:t>
            </a:r>
            <a:r>
              <a:rPr lang="en-US" altLang="zh-CN" sz="2800" b="1">
                <a:latin typeface="宋体" panose="02010600030101010101" pitchFamily="2" charset="-122"/>
              </a:rPr>
              <a:t>1</a:t>
            </a:r>
            <a:r>
              <a:rPr lang="en-US" altLang="zh-CN" sz="2800" b="1">
                <a:latin typeface="Courier New" panose="02070309020205020404" pitchFamily="49" charset="0"/>
              </a:rPr>
              <a:t>—</a:t>
            </a:r>
            <a:r>
              <a:rPr lang="en-US" altLang="zh-CN" sz="2800" b="1">
                <a:latin typeface="宋体" panose="02010600030101010101" pitchFamily="2" charset="-122"/>
              </a:rPr>
              <a:t>2</a:t>
            </a:r>
            <a:r>
              <a:rPr lang="zh-CN" altLang="en-US" sz="2800" b="1">
                <a:latin typeface="宋体" panose="02010600030101010101" pitchFamily="2" charset="-122"/>
              </a:rPr>
              <a:t>次。</a:t>
            </a:r>
            <a:endParaRPr lang="en-US" altLang="zh-CN" b="1"/>
          </a:p>
        </p:txBody>
      </p:sp>
    </p:spTree>
    <p:extLst>
      <p:ext uri="{BB962C8B-B14F-4D97-AF65-F5344CB8AC3E}">
        <p14:creationId xmlns:p14="http://schemas.microsoft.com/office/powerpoint/2010/main" val="382254771"/>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F63D348-A54A-4183-B81D-E6F8AB6BC7E8}" type="slidenum">
              <a:rPr lang="en-US" altLang="zh-CN" sz="1400" smtClean="0"/>
              <a:pPr>
                <a:spcBef>
                  <a:spcPct val="0"/>
                </a:spcBef>
                <a:buFontTx/>
                <a:buNone/>
              </a:pPr>
              <a:t>63</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液</a:t>
            </a:r>
            <a:r>
              <a:rPr lang="en-US" altLang="zh-CN" sz="3200" b="1" dirty="0">
                <a:solidFill>
                  <a:srgbClr val="FF0000"/>
                </a:solidFill>
              </a:rPr>
              <a:t>-</a:t>
            </a:r>
            <a:r>
              <a:rPr lang="zh-CN" altLang="en-US" sz="3200" b="1" dirty="0">
                <a:solidFill>
                  <a:srgbClr val="FF0000"/>
                </a:solidFill>
              </a:rPr>
              <a:t>液萃取分离法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143000"/>
            <a:ext cx="33528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(3)</a:t>
            </a:r>
            <a:r>
              <a:rPr lang="zh-CN" altLang="en-US" sz="2800" b="1" dirty="0" smtClean="0">
                <a:solidFill>
                  <a:srgbClr val="0000FF"/>
                </a:solidFill>
              </a:rPr>
              <a:t>萃取分离技术</a:t>
            </a:r>
            <a:endParaRPr lang="zh-CN" altLang="en-US" sz="2800" b="1" dirty="0" smtClean="0">
              <a:solidFill>
                <a:srgbClr val="0000FF"/>
              </a:solidFill>
              <a:latin typeface="+mn-ea"/>
              <a:ea typeface="+mn-ea"/>
            </a:endParaRPr>
          </a:p>
        </p:txBody>
      </p:sp>
      <p:sp>
        <p:nvSpPr>
          <p:cNvPr id="86022" name="TextBox 2"/>
          <p:cNvSpPr txBox="1">
            <a:spLocks noChangeArrowheads="1"/>
          </p:cNvSpPr>
          <p:nvPr/>
        </p:nvSpPr>
        <p:spPr bwMode="auto">
          <a:xfrm>
            <a:off x="381000" y="1752600"/>
            <a:ext cx="3771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solidFill>
                  <a:srgbClr val="0000FF"/>
                </a:solidFill>
                <a:latin typeface="宋体" panose="02010600030101010101" pitchFamily="2" charset="-122"/>
              </a:rPr>
              <a:t>    (3.4)</a:t>
            </a:r>
            <a:r>
              <a:rPr lang="zh-CN" altLang="en-US" sz="2800" b="1">
                <a:solidFill>
                  <a:srgbClr val="0000FF"/>
                </a:solidFill>
                <a:latin typeface="宋体" panose="02010600030101010101" pitchFamily="2" charset="-122"/>
              </a:rPr>
              <a:t>反萃取</a:t>
            </a:r>
            <a:endParaRPr lang="zh-CN" altLang="en-US" sz="2800">
              <a:solidFill>
                <a:srgbClr val="0000FF"/>
              </a:solidFill>
            </a:endParaRPr>
          </a:p>
        </p:txBody>
      </p:sp>
      <p:sp>
        <p:nvSpPr>
          <p:cNvPr id="86023" name="Rectangle 3"/>
          <p:cNvSpPr txBox="1">
            <a:spLocks noChangeArrowheads="1"/>
          </p:cNvSpPr>
          <p:nvPr/>
        </p:nvSpPr>
        <p:spPr bwMode="auto">
          <a:xfrm>
            <a:off x="381000" y="2362200"/>
            <a:ext cx="8077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r>
              <a:rPr lang="zh-CN" altLang="en-US" sz="2800" b="1">
                <a:latin typeface="宋体" panose="02010600030101010101" pitchFamily="2" charset="-122"/>
              </a:rPr>
              <a:t>反萃取：破坏被萃物的疏水性后，将被萃物从有机相再转入水相，然后再进行测定。</a:t>
            </a:r>
          </a:p>
          <a:p>
            <a:pPr algn="just"/>
            <a:r>
              <a:rPr lang="zh-CN" altLang="en-US" sz="2800" b="1">
                <a:latin typeface="宋体" panose="02010600030101010101" pitchFamily="2" charset="-122"/>
              </a:rPr>
              <a:t>反萃取液：酸度一定（与原试液不同），或加入一些其它试剂的水溶液。</a:t>
            </a:r>
          </a:p>
          <a:p>
            <a:pPr algn="just"/>
            <a:r>
              <a:rPr lang="zh-CN" altLang="en-US" sz="2800" b="1">
                <a:latin typeface="宋体" panose="02010600030101010101" pitchFamily="2" charset="-122"/>
              </a:rPr>
              <a:t>选择性反萃取：采用不同的反萃液，可以分别反萃有机相中不同待测组分．提高了萃取分离的选择性。</a:t>
            </a:r>
          </a:p>
          <a:p>
            <a:endParaRPr lang="en-US" altLang="zh-CN" b="1"/>
          </a:p>
        </p:txBody>
      </p:sp>
    </p:spTree>
    <p:extLst>
      <p:ext uri="{BB962C8B-B14F-4D97-AF65-F5344CB8AC3E}">
        <p14:creationId xmlns:p14="http://schemas.microsoft.com/office/powerpoint/2010/main" val="1932154211"/>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9684" name="Text Box 4"/>
          <p:cNvSpPr txBox="1">
            <a:spLocks noChangeArrowheads="1"/>
          </p:cNvSpPr>
          <p:nvPr/>
        </p:nvSpPr>
        <p:spPr bwMode="auto">
          <a:xfrm>
            <a:off x="683568" y="534194"/>
            <a:ext cx="4557712" cy="762000"/>
          </a:xfrm>
          <a:prstGeom prst="rect">
            <a:avLst/>
          </a:prstGeom>
          <a:noFill/>
          <a:ln w="9525" algn="ctr">
            <a:noFill/>
            <a:miter lim="800000"/>
            <a:headEnd/>
            <a:tailEnd/>
          </a:ln>
          <a:effectLst/>
        </p:spPr>
        <p:txBody>
          <a:bodyPr>
            <a:spAutoFit/>
          </a:bodyPr>
          <a:lstStyle/>
          <a:p>
            <a:pPr>
              <a:defRPr/>
            </a:pPr>
            <a:r>
              <a:rPr lang="zh-CN" altLang="en-US" sz="4400" b="1" dirty="0">
                <a:solidFill>
                  <a:srgbClr val="FF0000"/>
                </a:solidFill>
                <a:effectLst>
                  <a:outerShdw blurRad="38100" dist="38100" dir="2700000" algn="tl">
                    <a:srgbClr val="000000"/>
                  </a:outerShdw>
                </a:effectLst>
                <a:ea typeface="楷体_GB2312" pitchFamily="49" charset="-122"/>
              </a:rPr>
              <a:t>萃取分离技术</a:t>
            </a:r>
          </a:p>
        </p:txBody>
      </p:sp>
      <p:sp>
        <p:nvSpPr>
          <p:cNvPr id="54276" name="Text Box 5"/>
          <p:cNvSpPr txBox="1">
            <a:spLocks noChangeArrowheads="1"/>
          </p:cNvSpPr>
          <p:nvPr/>
        </p:nvSpPr>
        <p:spPr bwMode="auto">
          <a:xfrm>
            <a:off x="395288" y="2127250"/>
            <a:ext cx="3074987" cy="579438"/>
          </a:xfrm>
          <a:prstGeom prst="rect">
            <a:avLst/>
          </a:prstGeom>
          <a:noFill/>
          <a:ln w="9525" algn="ctr">
            <a:noFill/>
            <a:miter lim="800000"/>
            <a:headEnd/>
            <a:tailEnd/>
          </a:ln>
        </p:spPr>
        <p:txBody>
          <a:bodyPr>
            <a:spAutoFit/>
          </a:bodyPr>
          <a:lstStyle/>
          <a:p>
            <a:r>
              <a:rPr lang="en-US" altLang="zh-CN" sz="3200" b="1">
                <a:latin typeface="楷体_GB2312" pitchFamily="49" charset="-122"/>
                <a:ea typeface="楷体_GB2312" pitchFamily="49" charset="-122"/>
              </a:rPr>
              <a:t>1</a:t>
            </a:r>
            <a:r>
              <a:rPr lang="zh-CN" altLang="en-US" sz="3200" b="1">
                <a:latin typeface="楷体_GB2312" pitchFamily="49" charset="-122"/>
                <a:ea typeface="楷体_GB2312" pitchFamily="49" charset="-122"/>
              </a:rPr>
              <a:t>）</a:t>
            </a:r>
            <a:r>
              <a:rPr lang="zh-CN" altLang="en-US" sz="3200" b="1">
                <a:ea typeface="华文行楷" pitchFamily="2" charset="-122"/>
              </a:rPr>
              <a:t>单级萃取</a:t>
            </a:r>
          </a:p>
        </p:txBody>
      </p:sp>
      <p:sp>
        <p:nvSpPr>
          <p:cNvPr id="54277" name="Text Box 7"/>
          <p:cNvSpPr txBox="1">
            <a:spLocks noChangeArrowheads="1"/>
          </p:cNvSpPr>
          <p:nvPr/>
        </p:nvSpPr>
        <p:spPr bwMode="auto">
          <a:xfrm>
            <a:off x="979488" y="2886075"/>
            <a:ext cx="1606550" cy="1801813"/>
          </a:xfrm>
          <a:prstGeom prst="rect">
            <a:avLst/>
          </a:prstGeom>
          <a:noFill/>
          <a:ln w="9525" algn="ctr">
            <a:noFill/>
            <a:miter lim="800000"/>
            <a:headEnd/>
            <a:tailEnd/>
          </a:ln>
        </p:spPr>
        <p:txBody>
          <a:bodyPr>
            <a:spAutoFit/>
          </a:bodyPr>
          <a:lstStyle/>
          <a:p>
            <a:r>
              <a:rPr lang="zh-CN" altLang="en-US" sz="2800" b="1">
                <a:solidFill>
                  <a:srgbClr val="0000FF"/>
                </a:solidFill>
              </a:rPr>
              <a:t>摇匀；</a:t>
            </a:r>
          </a:p>
          <a:p>
            <a:r>
              <a:rPr lang="zh-CN" altLang="en-US" sz="2800" b="1">
                <a:solidFill>
                  <a:srgbClr val="0000FF"/>
                </a:solidFill>
              </a:rPr>
              <a:t>分层；</a:t>
            </a:r>
          </a:p>
          <a:p>
            <a:r>
              <a:rPr lang="zh-CN" altLang="en-US" sz="2800" b="1">
                <a:solidFill>
                  <a:srgbClr val="0000FF"/>
                </a:solidFill>
              </a:rPr>
              <a:t>洗涤；</a:t>
            </a:r>
          </a:p>
        </p:txBody>
      </p:sp>
      <p:sp>
        <p:nvSpPr>
          <p:cNvPr id="54278" name="Text Box 8"/>
          <p:cNvSpPr txBox="1">
            <a:spLocks noChangeArrowheads="1"/>
          </p:cNvSpPr>
          <p:nvPr/>
        </p:nvSpPr>
        <p:spPr bwMode="auto">
          <a:xfrm>
            <a:off x="457200" y="5124450"/>
            <a:ext cx="3074988" cy="579438"/>
          </a:xfrm>
          <a:prstGeom prst="rect">
            <a:avLst/>
          </a:prstGeom>
          <a:noFill/>
          <a:ln w="9525" algn="ctr">
            <a:noFill/>
            <a:miter lim="800000"/>
            <a:headEnd/>
            <a:tailEnd/>
          </a:ln>
        </p:spPr>
        <p:txBody>
          <a:bodyPr>
            <a:spAutoFit/>
          </a:bodyPr>
          <a:lstStyle/>
          <a:p>
            <a:r>
              <a:rPr lang="en-US" altLang="zh-CN" sz="3200" b="1">
                <a:latin typeface="楷体_GB2312" pitchFamily="49" charset="-122"/>
                <a:ea typeface="楷体_GB2312" pitchFamily="49" charset="-122"/>
              </a:rPr>
              <a:t>2</a:t>
            </a:r>
            <a:r>
              <a:rPr lang="zh-CN" altLang="en-US" sz="3200" b="1">
                <a:latin typeface="楷体_GB2312" pitchFamily="49" charset="-122"/>
                <a:ea typeface="楷体_GB2312" pitchFamily="49" charset="-122"/>
              </a:rPr>
              <a:t>）</a:t>
            </a:r>
            <a:r>
              <a:rPr lang="zh-CN" altLang="en-US" sz="3200" b="1">
                <a:ea typeface="华文行楷" pitchFamily="2" charset="-122"/>
              </a:rPr>
              <a:t>多级萃取</a:t>
            </a:r>
          </a:p>
        </p:txBody>
      </p:sp>
      <p:sp>
        <p:nvSpPr>
          <p:cNvPr id="54279" name="Text Box 9"/>
          <p:cNvSpPr txBox="1">
            <a:spLocks noChangeArrowheads="1"/>
          </p:cNvSpPr>
          <p:nvPr/>
        </p:nvSpPr>
        <p:spPr bwMode="auto">
          <a:xfrm>
            <a:off x="1027113" y="5708650"/>
            <a:ext cx="6919912" cy="561975"/>
          </a:xfrm>
          <a:prstGeom prst="rect">
            <a:avLst/>
          </a:prstGeom>
          <a:noFill/>
          <a:ln w="9525" algn="ctr">
            <a:noFill/>
            <a:miter lim="800000"/>
            <a:headEnd/>
            <a:tailEnd/>
          </a:ln>
        </p:spPr>
        <p:txBody>
          <a:bodyPr>
            <a:spAutoFit/>
          </a:bodyPr>
          <a:lstStyle/>
          <a:p>
            <a:pPr>
              <a:lnSpc>
                <a:spcPct val="110000"/>
              </a:lnSpc>
            </a:pPr>
            <a:r>
              <a:rPr lang="zh-CN" altLang="en-US" sz="2800" b="1">
                <a:solidFill>
                  <a:srgbClr val="0000FF"/>
                </a:solidFill>
              </a:rPr>
              <a:t>      将水相固定，多次用新鲜有机溶剂萃取</a:t>
            </a:r>
          </a:p>
        </p:txBody>
      </p:sp>
      <p:pic>
        <p:nvPicPr>
          <p:cNvPr id="54280" name="Picture 10" descr="timutupian 008"/>
          <p:cNvPicPr>
            <a:picLocks noChangeAspect="1" noChangeArrowheads="1"/>
          </p:cNvPicPr>
          <p:nvPr/>
        </p:nvPicPr>
        <p:blipFill>
          <a:blip r:embed="rId2"/>
          <a:srcRect t="43942" b="7877"/>
          <a:stretch>
            <a:fillRect/>
          </a:stretch>
        </p:blipFill>
        <p:spPr bwMode="auto">
          <a:xfrm>
            <a:off x="3059832" y="1772816"/>
            <a:ext cx="5545311" cy="3179525"/>
          </a:xfrm>
          <a:prstGeom prst="rect">
            <a:avLst/>
          </a:prstGeom>
          <a:noFill/>
          <a:ln w="9525">
            <a:noFill/>
            <a:miter lim="800000"/>
            <a:headEnd/>
            <a:tailEnd/>
          </a:ln>
        </p:spPr>
      </p:pic>
    </p:spTree>
    <p:extLst>
      <p:ext uri="{BB962C8B-B14F-4D97-AF65-F5344CB8AC3E}">
        <p14:creationId xmlns:p14="http://schemas.microsoft.com/office/powerpoint/2010/main" val="6834157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Text Box 4"/>
          <p:cNvSpPr txBox="1">
            <a:spLocks noChangeArrowheads="1"/>
          </p:cNvSpPr>
          <p:nvPr/>
        </p:nvSpPr>
        <p:spPr bwMode="auto">
          <a:xfrm>
            <a:off x="652389" y="516396"/>
            <a:ext cx="3074987" cy="579438"/>
          </a:xfrm>
          <a:prstGeom prst="rect">
            <a:avLst/>
          </a:prstGeom>
          <a:noFill/>
          <a:ln w="9525" algn="ctr">
            <a:noFill/>
            <a:miter lim="800000"/>
            <a:headEnd/>
            <a:tailEnd/>
          </a:ln>
        </p:spPr>
        <p:txBody>
          <a:bodyPr>
            <a:spAutoFit/>
          </a:bodyPr>
          <a:lstStyle/>
          <a:p>
            <a:r>
              <a:rPr lang="en-US" altLang="zh-CN" sz="3200" b="1" dirty="0">
                <a:latin typeface="楷体_GB2312" pitchFamily="49" charset="-122"/>
                <a:ea typeface="楷体_GB2312" pitchFamily="49" charset="-122"/>
              </a:rPr>
              <a:t>3</a:t>
            </a:r>
            <a:r>
              <a:rPr lang="zh-CN" altLang="en-US" sz="3200" b="1" dirty="0">
                <a:latin typeface="楷体_GB2312" pitchFamily="49" charset="-122"/>
                <a:ea typeface="楷体_GB2312" pitchFamily="49" charset="-122"/>
              </a:rPr>
              <a:t>）</a:t>
            </a:r>
            <a:r>
              <a:rPr lang="zh-CN" altLang="en-US" sz="3200" b="1" dirty="0">
                <a:ea typeface="华文行楷" pitchFamily="2" charset="-122"/>
              </a:rPr>
              <a:t>连续萃取</a:t>
            </a:r>
          </a:p>
        </p:txBody>
      </p:sp>
      <p:grpSp>
        <p:nvGrpSpPr>
          <p:cNvPr id="55300" name="Group 5"/>
          <p:cNvGrpSpPr>
            <a:grpSpLocks/>
          </p:cNvGrpSpPr>
          <p:nvPr/>
        </p:nvGrpSpPr>
        <p:grpSpPr bwMode="auto">
          <a:xfrm>
            <a:off x="755576" y="1340768"/>
            <a:ext cx="7318375" cy="5091112"/>
            <a:chOff x="240" y="480"/>
            <a:chExt cx="4610" cy="3207"/>
          </a:xfrm>
        </p:grpSpPr>
        <p:pic>
          <p:nvPicPr>
            <p:cNvPr id="55302" name="Picture 6" descr="溶剂比水轻"/>
            <p:cNvPicPr>
              <a:picLocks noChangeAspect="1" noChangeArrowheads="1"/>
            </p:cNvPicPr>
            <p:nvPr/>
          </p:nvPicPr>
          <p:blipFill>
            <a:blip r:embed="rId2"/>
            <a:srcRect/>
            <a:stretch>
              <a:fillRect/>
            </a:stretch>
          </p:blipFill>
          <p:spPr bwMode="auto">
            <a:xfrm>
              <a:off x="864" y="480"/>
              <a:ext cx="1433" cy="2496"/>
            </a:xfrm>
            <a:prstGeom prst="rect">
              <a:avLst/>
            </a:prstGeom>
            <a:noFill/>
            <a:ln w="9525">
              <a:noFill/>
              <a:miter lim="800000"/>
              <a:headEnd/>
              <a:tailEnd/>
            </a:ln>
          </p:spPr>
        </p:pic>
        <p:pic>
          <p:nvPicPr>
            <p:cNvPr id="55303" name="Picture 7" descr="溶剂比水重"/>
            <p:cNvPicPr>
              <a:picLocks noChangeAspect="1" noChangeArrowheads="1"/>
            </p:cNvPicPr>
            <p:nvPr/>
          </p:nvPicPr>
          <p:blipFill>
            <a:blip r:embed="rId3"/>
            <a:srcRect/>
            <a:stretch>
              <a:fillRect/>
            </a:stretch>
          </p:blipFill>
          <p:spPr bwMode="auto">
            <a:xfrm>
              <a:off x="3360" y="576"/>
              <a:ext cx="1490" cy="2405"/>
            </a:xfrm>
            <a:prstGeom prst="rect">
              <a:avLst/>
            </a:prstGeom>
            <a:noFill/>
            <a:ln w="9525">
              <a:noFill/>
              <a:miter lim="800000"/>
              <a:headEnd/>
              <a:tailEnd/>
            </a:ln>
          </p:spPr>
        </p:pic>
        <p:sp>
          <p:nvSpPr>
            <p:cNvPr id="55304" name="Line 8"/>
            <p:cNvSpPr>
              <a:spLocks noChangeShapeType="1"/>
            </p:cNvSpPr>
            <p:nvPr/>
          </p:nvSpPr>
          <p:spPr bwMode="auto">
            <a:xfrm>
              <a:off x="1152" y="2112"/>
              <a:ext cx="0" cy="624"/>
            </a:xfrm>
            <a:prstGeom prst="line">
              <a:avLst/>
            </a:prstGeom>
            <a:noFill/>
            <a:ln w="28575">
              <a:solidFill>
                <a:schemeClr val="tx1"/>
              </a:solidFill>
              <a:miter lim="800000"/>
              <a:headEnd/>
              <a:tailEnd/>
            </a:ln>
          </p:spPr>
          <p:txBody>
            <a:bodyPr wrap="none"/>
            <a:lstStyle/>
            <a:p>
              <a:endParaRPr lang="zh-CN" altLang="en-US"/>
            </a:p>
          </p:txBody>
        </p:sp>
        <p:sp>
          <p:nvSpPr>
            <p:cNvPr id="55305" name="Line 9"/>
            <p:cNvSpPr>
              <a:spLocks noChangeShapeType="1"/>
            </p:cNvSpPr>
            <p:nvPr/>
          </p:nvSpPr>
          <p:spPr bwMode="auto">
            <a:xfrm>
              <a:off x="1344" y="2160"/>
              <a:ext cx="0" cy="528"/>
            </a:xfrm>
            <a:prstGeom prst="line">
              <a:avLst/>
            </a:prstGeom>
            <a:noFill/>
            <a:ln w="9525">
              <a:solidFill>
                <a:schemeClr val="tx1"/>
              </a:solidFill>
              <a:miter lim="800000"/>
              <a:headEnd/>
              <a:tailEnd/>
            </a:ln>
          </p:spPr>
          <p:txBody>
            <a:bodyPr wrap="none"/>
            <a:lstStyle/>
            <a:p>
              <a:endParaRPr lang="zh-CN" altLang="en-US"/>
            </a:p>
          </p:txBody>
        </p:sp>
        <p:sp>
          <p:nvSpPr>
            <p:cNvPr id="55306" name="Line 10"/>
            <p:cNvSpPr>
              <a:spLocks noChangeShapeType="1"/>
            </p:cNvSpPr>
            <p:nvPr/>
          </p:nvSpPr>
          <p:spPr bwMode="auto">
            <a:xfrm>
              <a:off x="1152" y="2736"/>
              <a:ext cx="192" cy="0"/>
            </a:xfrm>
            <a:prstGeom prst="line">
              <a:avLst/>
            </a:prstGeom>
            <a:noFill/>
            <a:ln w="9525">
              <a:solidFill>
                <a:schemeClr val="tx1"/>
              </a:solidFill>
              <a:miter lim="800000"/>
              <a:headEnd/>
              <a:tailEnd/>
            </a:ln>
          </p:spPr>
          <p:txBody>
            <a:bodyPr wrap="none"/>
            <a:lstStyle/>
            <a:p>
              <a:endParaRPr lang="zh-CN" altLang="en-US"/>
            </a:p>
          </p:txBody>
        </p:sp>
        <p:sp>
          <p:nvSpPr>
            <p:cNvPr id="55307" name="Line 11"/>
            <p:cNvSpPr>
              <a:spLocks noChangeShapeType="1"/>
            </p:cNvSpPr>
            <p:nvPr/>
          </p:nvSpPr>
          <p:spPr bwMode="auto">
            <a:xfrm>
              <a:off x="3696" y="2016"/>
              <a:ext cx="0" cy="720"/>
            </a:xfrm>
            <a:prstGeom prst="line">
              <a:avLst/>
            </a:prstGeom>
            <a:noFill/>
            <a:ln w="9525">
              <a:solidFill>
                <a:schemeClr val="tx1"/>
              </a:solidFill>
              <a:miter lim="800000"/>
              <a:headEnd/>
              <a:tailEnd/>
            </a:ln>
          </p:spPr>
          <p:txBody>
            <a:bodyPr wrap="none"/>
            <a:lstStyle/>
            <a:p>
              <a:endParaRPr lang="zh-CN" altLang="en-US"/>
            </a:p>
          </p:txBody>
        </p:sp>
        <p:sp>
          <p:nvSpPr>
            <p:cNvPr id="55308" name="Line 12"/>
            <p:cNvSpPr>
              <a:spLocks noChangeShapeType="1"/>
            </p:cNvSpPr>
            <p:nvPr/>
          </p:nvSpPr>
          <p:spPr bwMode="auto">
            <a:xfrm>
              <a:off x="3888" y="2112"/>
              <a:ext cx="0" cy="528"/>
            </a:xfrm>
            <a:prstGeom prst="line">
              <a:avLst/>
            </a:prstGeom>
            <a:noFill/>
            <a:ln w="9525">
              <a:solidFill>
                <a:schemeClr val="tx1"/>
              </a:solidFill>
              <a:miter lim="800000"/>
              <a:headEnd/>
              <a:tailEnd/>
            </a:ln>
          </p:spPr>
          <p:txBody>
            <a:bodyPr wrap="none"/>
            <a:lstStyle/>
            <a:p>
              <a:endParaRPr lang="zh-CN" altLang="en-US"/>
            </a:p>
          </p:txBody>
        </p:sp>
        <p:sp>
          <p:nvSpPr>
            <p:cNvPr id="55309" name="Line 13"/>
            <p:cNvSpPr>
              <a:spLocks noChangeShapeType="1"/>
            </p:cNvSpPr>
            <p:nvPr/>
          </p:nvSpPr>
          <p:spPr bwMode="auto">
            <a:xfrm>
              <a:off x="3696" y="2736"/>
              <a:ext cx="192" cy="0"/>
            </a:xfrm>
            <a:prstGeom prst="line">
              <a:avLst/>
            </a:prstGeom>
            <a:noFill/>
            <a:ln w="9525">
              <a:solidFill>
                <a:schemeClr val="tx1"/>
              </a:solidFill>
              <a:miter lim="800000"/>
              <a:headEnd/>
              <a:tailEnd/>
            </a:ln>
          </p:spPr>
          <p:txBody>
            <a:bodyPr wrap="none"/>
            <a:lstStyle/>
            <a:p>
              <a:endParaRPr lang="zh-CN" altLang="en-US"/>
            </a:p>
          </p:txBody>
        </p:sp>
        <p:sp>
          <p:nvSpPr>
            <p:cNvPr id="55310" name="Line 14"/>
            <p:cNvSpPr>
              <a:spLocks noChangeShapeType="1"/>
            </p:cNvSpPr>
            <p:nvPr/>
          </p:nvSpPr>
          <p:spPr bwMode="auto">
            <a:xfrm>
              <a:off x="3888" y="2640"/>
              <a:ext cx="96" cy="0"/>
            </a:xfrm>
            <a:prstGeom prst="line">
              <a:avLst/>
            </a:prstGeom>
            <a:noFill/>
            <a:ln w="9525">
              <a:solidFill>
                <a:schemeClr val="tx1"/>
              </a:solidFill>
              <a:miter lim="800000"/>
              <a:headEnd/>
              <a:tailEnd/>
            </a:ln>
          </p:spPr>
          <p:txBody>
            <a:bodyPr wrap="none"/>
            <a:lstStyle/>
            <a:p>
              <a:endParaRPr lang="zh-CN" altLang="en-US"/>
            </a:p>
          </p:txBody>
        </p:sp>
        <p:sp>
          <p:nvSpPr>
            <p:cNvPr id="55311" name="Line 15"/>
            <p:cNvSpPr>
              <a:spLocks noChangeShapeType="1"/>
            </p:cNvSpPr>
            <p:nvPr/>
          </p:nvSpPr>
          <p:spPr bwMode="auto">
            <a:xfrm>
              <a:off x="3888" y="2688"/>
              <a:ext cx="0" cy="48"/>
            </a:xfrm>
            <a:prstGeom prst="line">
              <a:avLst/>
            </a:prstGeom>
            <a:noFill/>
            <a:ln w="9525">
              <a:solidFill>
                <a:schemeClr val="tx1"/>
              </a:solidFill>
              <a:miter lim="800000"/>
              <a:headEnd/>
              <a:tailEnd/>
            </a:ln>
          </p:spPr>
          <p:txBody>
            <a:bodyPr wrap="none"/>
            <a:lstStyle/>
            <a:p>
              <a:endParaRPr lang="zh-CN" altLang="en-US"/>
            </a:p>
          </p:txBody>
        </p:sp>
        <p:sp>
          <p:nvSpPr>
            <p:cNvPr id="55312" name="Line 16"/>
            <p:cNvSpPr>
              <a:spLocks noChangeShapeType="1"/>
            </p:cNvSpPr>
            <p:nvPr/>
          </p:nvSpPr>
          <p:spPr bwMode="auto">
            <a:xfrm flipH="1">
              <a:off x="3888" y="2688"/>
              <a:ext cx="96" cy="0"/>
            </a:xfrm>
            <a:prstGeom prst="line">
              <a:avLst/>
            </a:prstGeom>
            <a:noFill/>
            <a:ln w="9525">
              <a:solidFill>
                <a:schemeClr val="tx1"/>
              </a:solidFill>
              <a:miter lim="800000"/>
              <a:headEnd/>
              <a:tailEnd/>
            </a:ln>
          </p:spPr>
          <p:txBody>
            <a:bodyPr wrap="none"/>
            <a:lstStyle/>
            <a:p>
              <a:endParaRPr lang="zh-CN" altLang="en-US"/>
            </a:p>
          </p:txBody>
        </p:sp>
        <p:sp>
          <p:nvSpPr>
            <p:cNvPr id="55313" name="Line 17"/>
            <p:cNvSpPr>
              <a:spLocks noChangeShapeType="1"/>
            </p:cNvSpPr>
            <p:nvPr/>
          </p:nvSpPr>
          <p:spPr bwMode="auto">
            <a:xfrm>
              <a:off x="1344" y="2688"/>
              <a:ext cx="96" cy="0"/>
            </a:xfrm>
            <a:prstGeom prst="line">
              <a:avLst/>
            </a:prstGeom>
            <a:noFill/>
            <a:ln w="9525">
              <a:solidFill>
                <a:schemeClr val="tx1"/>
              </a:solidFill>
              <a:miter lim="800000"/>
              <a:headEnd/>
              <a:tailEnd/>
            </a:ln>
          </p:spPr>
          <p:txBody>
            <a:bodyPr wrap="none"/>
            <a:lstStyle/>
            <a:p>
              <a:endParaRPr lang="zh-CN" altLang="en-US"/>
            </a:p>
          </p:txBody>
        </p:sp>
        <p:sp>
          <p:nvSpPr>
            <p:cNvPr id="55314" name="Line 18"/>
            <p:cNvSpPr>
              <a:spLocks noChangeShapeType="1"/>
            </p:cNvSpPr>
            <p:nvPr/>
          </p:nvSpPr>
          <p:spPr bwMode="auto">
            <a:xfrm flipH="1">
              <a:off x="1344" y="2736"/>
              <a:ext cx="96" cy="0"/>
            </a:xfrm>
            <a:prstGeom prst="line">
              <a:avLst/>
            </a:prstGeom>
            <a:noFill/>
            <a:ln w="9525">
              <a:solidFill>
                <a:schemeClr val="tx1"/>
              </a:solidFill>
              <a:miter lim="800000"/>
              <a:headEnd/>
              <a:tailEnd/>
            </a:ln>
          </p:spPr>
          <p:txBody>
            <a:bodyPr wrap="none"/>
            <a:lstStyle/>
            <a:p>
              <a:endParaRPr lang="zh-CN" altLang="en-US"/>
            </a:p>
          </p:txBody>
        </p:sp>
        <p:sp>
          <p:nvSpPr>
            <p:cNvPr id="55315" name="Rectangle 19"/>
            <p:cNvSpPr>
              <a:spLocks noChangeArrowheads="1"/>
            </p:cNvSpPr>
            <p:nvPr/>
          </p:nvSpPr>
          <p:spPr bwMode="auto">
            <a:xfrm>
              <a:off x="3984" y="2640"/>
              <a:ext cx="48" cy="4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55316" name="Rectangle 20"/>
            <p:cNvSpPr>
              <a:spLocks noChangeArrowheads="1"/>
            </p:cNvSpPr>
            <p:nvPr/>
          </p:nvSpPr>
          <p:spPr bwMode="auto">
            <a:xfrm>
              <a:off x="1152" y="2256"/>
              <a:ext cx="192" cy="48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55317" name="Line 21"/>
            <p:cNvSpPr>
              <a:spLocks noChangeShapeType="1"/>
            </p:cNvSpPr>
            <p:nvPr/>
          </p:nvSpPr>
          <p:spPr bwMode="auto">
            <a:xfrm>
              <a:off x="1248" y="2112"/>
              <a:ext cx="0" cy="576"/>
            </a:xfrm>
            <a:prstGeom prst="line">
              <a:avLst/>
            </a:prstGeom>
            <a:noFill/>
            <a:ln w="38100">
              <a:solidFill>
                <a:srgbClr val="66CCFF"/>
              </a:solidFill>
              <a:miter lim="800000"/>
              <a:headEnd/>
              <a:tailEnd/>
            </a:ln>
          </p:spPr>
          <p:txBody>
            <a:bodyPr wrap="none"/>
            <a:lstStyle/>
            <a:p>
              <a:endParaRPr lang="zh-CN" altLang="en-US"/>
            </a:p>
          </p:txBody>
        </p:sp>
        <p:sp>
          <p:nvSpPr>
            <p:cNvPr id="55318" name="Oval 22"/>
            <p:cNvSpPr>
              <a:spLocks noChangeArrowheads="1"/>
            </p:cNvSpPr>
            <p:nvPr/>
          </p:nvSpPr>
          <p:spPr bwMode="auto">
            <a:xfrm>
              <a:off x="1296" y="2544"/>
              <a:ext cx="48" cy="48"/>
            </a:xfrm>
            <a:prstGeom prst="ellipse">
              <a:avLst/>
            </a:prstGeom>
            <a:solidFill>
              <a:srgbClr val="E1FFE1"/>
            </a:solidFill>
            <a:ln w="9525">
              <a:solidFill>
                <a:schemeClr val="tx1"/>
              </a:solidFill>
              <a:miter lim="800000"/>
              <a:headEnd/>
              <a:tailEnd/>
            </a:ln>
          </p:spPr>
          <p:txBody>
            <a:bodyPr wrap="none" anchor="ctr"/>
            <a:lstStyle/>
            <a:p>
              <a:endParaRPr lang="zh-CN" altLang="en-US"/>
            </a:p>
          </p:txBody>
        </p:sp>
        <p:sp>
          <p:nvSpPr>
            <p:cNvPr id="55319" name="Oval 23"/>
            <p:cNvSpPr>
              <a:spLocks noChangeArrowheads="1"/>
            </p:cNvSpPr>
            <p:nvPr/>
          </p:nvSpPr>
          <p:spPr bwMode="auto">
            <a:xfrm>
              <a:off x="1296" y="2448"/>
              <a:ext cx="48" cy="48"/>
            </a:xfrm>
            <a:prstGeom prst="ellipse">
              <a:avLst/>
            </a:prstGeom>
            <a:solidFill>
              <a:srgbClr val="E1FFE1"/>
            </a:solidFill>
            <a:ln w="9525">
              <a:solidFill>
                <a:schemeClr val="tx1"/>
              </a:solidFill>
              <a:miter lim="800000"/>
              <a:headEnd/>
              <a:tailEnd/>
            </a:ln>
          </p:spPr>
          <p:txBody>
            <a:bodyPr wrap="none" anchor="ctr"/>
            <a:lstStyle/>
            <a:p>
              <a:endParaRPr lang="zh-CN" altLang="en-US"/>
            </a:p>
          </p:txBody>
        </p:sp>
        <p:sp>
          <p:nvSpPr>
            <p:cNvPr id="55320" name="Oval 24"/>
            <p:cNvSpPr>
              <a:spLocks noChangeArrowheads="1"/>
            </p:cNvSpPr>
            <p:nvPr/>
          </p:nvSpPr>
          <p:spPr bwMode="auto">
            <a:xfrm>
              <a:off x="1296" y="2304"/>
              <a:ext cx="48" cy="48"/>
            </a:xfrm>
            <a:prstGeom prst="ellipse">
              <a:avLst/>
            </a:prstGeom>
            <a:solidFill>
              <a:srgbClr val="E1FFE1"/>
            </a:solidFill>
            <a:ln w="9525">
              <a:solidFill>
                <a:schemeClr val="tx1"/>
              </a:solidFill>
              <a:miter lim="800000"/>
              <a:headEnd/>
              <a:tailEnd/>
            </a:ln>
          </p:spPr>
          <p:txBody>
            <a:bodyPr wrap="none" anchor="ctr"/>
            <a:lstStyle/>
            <a:p>
              <a:endParaRPr lang="zh-CN" altLang="en-US"/>
            </a:p>
          </p:txBody>
        </p:sp>
        <p:sp>
          <p:nvSpPr>
            <p:cNvPr id="55321" name="Oval 25"/>
            <p:cNvSpPr>
              <a:spLocks noChangeArrowheads="1"/>
            </p:cNvSpPr>
            <p:nvPr/>
          </p:nvSpPr>
          <p:spPr bwMode="auto">
            <a:xfrm>
              <a:off x="1248" y="2640"/>
              <a:ext cx="48" cy="48"/>
            </a:xfrm>
            <a:prstGeom prst="ellipse">
              <a:avLst/>
            </a:prstGeom>
            <a:solidFill>
              <a:srgbClr val="E1FFE1"/>
            </a:solidFill>
            <a:ln w="9525">
              <a:solidFill>
                <a:schemeClr val="tx1"/>
              </a:solidFill>
              <a:miter lim="800000"/>
              <a:headEnd/>
              <a:tailEnd/>
            </a:ln>
          </p:spPr>
          <p:txBody>
            <a:bodyPr wrap="none" anchor="ctr"/>
            <a:lstStyle/>
            <a:p>
              <a:endParaRPr lang="zh-CN" altLang="en-US"/>
            </a:p>
          </p:txBody>
        </p:sp>
        <p:sp>
          <p:nvSpPr>
            <p:cNvPr id="55322" name="Rectangle 26"/>
            <p:cNvSpPr>
              <a:spLocks noChangeArrowheads="1"/>
            </p:cNvSpPr>
            <p:nvPr/>
          </p:nvSpPr>
          <p:spPr bwMode="auto">
            <a:xfrm>
              <a:off x="1152" y="2160"/>
              <a:ext cx="192" cy="96"/>
            </a:xfrm>
            <a:prstGeom prst="rect">
              <a:avLst/>
            </a:prstGeom>
            <a:solidFill>
              <a:srgbClr val="E1FFE1"/>
            </a:solidFill>
            <a:ln w="9525">
              <a:solidFill>
                <a:schemeClr val="tx1"/>
              </a:solidFill>
              <a:miter lim="800000"/>
              <a:headEnd/>
              <a:tailEnd/>
            </a:ln>
          </p:spPr>
          <p:txBody>
            <a:bodyPr wrap="none" anchor="ctr"/>
            <a:lstStyle/>
            <a:p>
              <a:endParaRPr lang="zh-CN" altLang="en-US"/>
            </a:p>
          </p:txBody>
        </p:sp>
        <p:sp>
          <p:nvSpPr>
            <p:cNvPr id="55323" name="Line 27"/>
            <p:cNvSpPr>
              <a:spLocks noChangeShapeType="1"/>
            </p:cNvSpPr>
            <p:nvPr/>
          </p:nvSpPr>
          <p:spPr bwMode="auto">
            <a:xfrm>
              <a:off x="1248" y="2112"/>
              <a:ext cx="0" cy="240"/>
            </a:xfrm>
            <a:prstGeom prst="line">
              <a:avLst/>
            </a:prstGeom>
            <a:noFill/>
            <a:ln w="38100">
              <a:solidFill>
                <a:srgbClr val="66CCFF"/>
              </a:solidFill>
              <a:miter lim="800000"/>
              <a:headEnd/>
              <a:tailEnd/>
            </a:ln>
          </p:spPr>
          <p:txBody>
            <a:bodyPr wrap="none"/>
            <a:lstStyle/>
            <a:p>
              <a:endParaRPr lang="zh-CN" altLang="en-US"/>
            </a:p>
          </p:txBody>
        </p:sp>
        <p:sp>
          <p:nvSpPr>
            <p:cNvPr id="55324" name="Line 28"/>
            <p:cNvSpPr>
              <a:spLocks noChangeShapeType="1"/>
            </p:cNvSpPr>
            <p:nvPr/>
          </p:nvSpPr>
          <p:spPr bwMode="auto">
            <a:xfrm>
              <a:off x="1920" y="2784"/>
              <a:ext cx="288" cy="0"/>
            </a:xfrm>
            <a:prstGeom prst="line">
              <a:avLst/>
            </a:prstGeom>
            <a:noFill/>
            <a:ln w="38100">
              <a:solidFill>
                <a:srgbClr val="FF9966"/>
              </a:solidFill>
              <a:miter lim="800000"/>
              <a:headEnd/>
              <a:tailEnd/>
            </a:ln>
          </p:spPr>
          <p:txBody>
            <a:bodyPr wrap="none"/>
            <a:lstStyle/>
            <a:p>
              <a:endParaRPr lang="zh-CN" altLang="en-US"/>
            </a:p>
          </p:txBody>
        </p:sp>
        <p:sp>
          <p:nvSpPr>
            <p:cNvPr id="55325" name="Line 29"/>
            <p:cNvSpPr>
              <a:spLocks noChangeShapeType="1"/>
            </p:cNvSpPr>
            <p:nvPr/>
          </p:nvSpPr>
          <p:spPr bwMode="auto">
            <a:xfrm>
              <a:off x="1968" y="2832"/>
              <a:ext cx="96" cy="0"/>
            </a:xfrm>
            <a:prstGeom prst="line">
              <a:avLst/>
            </a:prstGeom>
            <a:noFill/>
            <a:ln w="28575">
              <a:solidFill>
                <a:srgbClr val="FF9966"/>
              </a:solidFill>
              <a:miter lim="800000"/>
              <a:headEnd/>
              <a:tailEnd/>
            </a:ln>
          </p:spPr>
          <p:txBody>
            <a:bodyPr wrap="none"/>
            <a:lstStyle/>
            <a:p>
              <a:endParaRPr lang="zh-CN" altLang="en-US"/>
            </a:p>
          </p:txBody>
        </p:sp>
        <p:sp>
          <p:nvSpPr>
            <p:cNvPr id="55326" name="Line 30"/>
            <p:cNvSpPr>
              <a:spLocks noChangeShapeType="1"/>
            </p:cNvSpPr>
            <p:nvPr/>
          </p:nvSpPr>
          <p:spPr bwMode="auto">
            <a:xfrm>
              <a:off x="2064" y="2880"/>
              <a:ext cx="96" cy="0"/>
            </a:xfrm>
            <a:prstGeom prst="line">
              <a:avLst/>
            </a:prstGeom>
            <a:noFill/>
            <a:ln w="28575">
              <a:solidFill>
                <a:srgbClr val="FF9966"/>
              </a:solidFill>
              <a:miter lim="800000"/>
              <a:headEnd/>
              <a:tailEnd/>
            </a:ln>
          </p:spPr>
          <p:txBody>
            <a:bodyPr wrap="none"/>
            <a:lstStyle/>
            <a:p>
              <a:endParaRPr lang="zh-CN" altLang="en-US"/>
            </a:p>
          </p:txBody>
        </p:sp>
        <p:sp>
          <p:nvSpPr>
            <p:cNvPr id="55327" name="Line 31"/>
            <p:cNvSpPr>
              <a:spLocks noChangeShapeType="1"/>
            </p:cNvSpPr>
            <p:nvPr/>
          </p:nvSpPr>
          <p:spPr bwMode="auto">
            <a:xfrm>
              <a:off x="2112" y="2832"/>
              <a:ext cx="48" cy="0"/>
            </a:xfrm>
            <a:prstGeom prst="line">
              <a:avLst/>
            </a:prstGeom>
            <a:noFill/>
            <a:ln w="28575">
              <a:solidFill>
                <a:srgbClr val="FF9966"/>
              </a:solidFill>
              <a:miter lim="800000"/>
              <a:headEnd/>
              <a:tailEnd/>
            </a:ln>
          </p:spPr>
          <p:txBody>
            <a:bodyPr wrap="none"/>
            <a:lstStyle/>
            <a:p>
              <a:endParaRPr lang="zh-CN" altLang="en-US"/>
            </a:p>
          </p:txBody>
        </p:sp>
        <p:sp>
          <p:nvSpPr>
            <p:cNvPr id="55328" name="Line 32"/>
            <p:cNvSpPr>
              <a:spLocks noChangeShapeType="1"/>
            </p:cNvSpPr>
            <p:nvPr/>
          </p:nvSpPr>
          <p:spPr bwMode="auto">
            <a:xfrm>
              <a:off x="4464" y="2736"/>
              <a:ext cx="288" cy="0"/>
            </a:xfrm>
            <a:prstGeom prst="line">
              <a:avLst/>
            </a:prstGeom>
            <a:noFill/>
            <a:ln w="28575">
              <a:solidFill>
                <a:srgbClr val="FF9966"/>
              </a:solidFill>
              <a:miter lim="800000"/>
              <a:headEnd/>
              <a:tailEnd/>
            </a:ln>
          </p:spPr>
          <p:txBody>
            <a:bodyPr wrap="none"/>
            <a:lstStyle/>
            <a:p>
              <a:endParaRPr lang="zh-CN" altLang="en-US"/>
            </a:p>
          </p:txBody>
        </p:sp>
        <p:sp>
          <p:nvSpPr>
            <p:cNvPr id="55329" name="Line 33"/>
            <p:cNvSpPr>
              <a:spLocks noChangeShapeType="1"/>
            </p:cNvSpPr>
            <p:nvPr/>
          </p:nvSpPr>
          <p:spPr bwMode="auto">
            <a:xfrm>
              <a:off x="4464" y="2784"/>
              <a:ext cx="96" cy="0"/>
            </a:xfrm>
            <a:prstGeom prst="line">
              <a:avLst/>
            </a:prstGeom>
            <a:noFill/>
            <a:ln w="28575">
              <a:solidFill>
                <a:srgbClr val="FF9966"/>
              </a:solidFill>
              <a:miter lim="800000"/>
              <a:headEnd/>
              <a:tailEnd/>
            </a:ln>
          </p:spPr>
          <p:txBody>
            <a:bodyPr wrap="none"/>
            <a:lstStyle/>
            <a:p>
              <a:endParaRPr lang="zh-CN" altLang="en-US"/>
            </a:p>
          </p:txBody>
        </p:sp>
        <p:sp>
          <p:nvSpPr>
            <p:cNvPr id="55330" name="Line 34"/>
            <p:cNvSpPr>
              <a:spLocks noChangeShapeType="1"/>
            </p:cNvSpPr>
            <p:nvPr/>
          </p:nvSpPr>
          <p:spPr bwMode="auto">
            <a:xfrm>
              <a:off x="4512" y="2832"/>
              <a:ext cx="96" cy="0"/>
            </a:xfrm>
            <a:prstGeom prst="line">
              <a:avLst/>
            </a:prstGeom>
            <a:noFill/>
            <a:ln w="28575">
              <a:solidFill>
                <a:srgbClr val="FF9966"/>
              </a:solidFill>
              <a:miter lim="800000"/>
              <a:headEnd/>
              <a:tailEnd/>
            </a:ln>
          </p:spPr>
          <p:txBody>
            <a:bodyPr wrap="none"/>
            <a:lstStyle/>
            <a:p>
              <a:endParaRPr lang="zh-CN" altLang="en-US"/>
            </a:p>
          </p:txBody>
        </p:sp>
        <p:sp>
          <p:nvSpPr>
            <p:cNvPr id="55331" name="Line 35"/>
            <p:cNvSpPr>
              <a:spLocks noChangeShapeType="1"/>
            </p:cNvSpPr>
            <p:nvPr/>
          </p:nvSpPr>
          <p:spPr bwMode="auto">
            <a:xfrm>
              <a:off x="4608" y="2784"/>
              <a:ext cx="96" cy="0"/>
            </a:xfrm>
            <a:prstGeom prst="line">
              <a:avLst/>
            </a:prstGeom>
            <a:noFill/>
            <a:ln w="28575">
              <a:solidFill>
                <a:srgbClr val="FF9966"/>
              </a:solidFill>
              <a:miter lim="800000"/>
              <a:headEnd/>
              <a:tailEnd/>
            </a:ln>
          </p:spPr>
          <p:txBody>
            <a:bodyPr wrap="none"/>
            <a:lstStyle/>
            <a:p>
              <a:endParaRPr lang="zh-CN" altLang="en-US"/>
            </a:p>
          </p:txBody>
        </p:sp>
        <p:sp>
          <p:nvSpPr>
            <p:cNvPr id="55332" name="Line 36"/>
            <p:cNvSpPr>
              <a:spLocks noChangeShapeType="1"/>
            </p:cNvSpPr>
            <p:nvPr/>
          </p:nvSpPr>
          <p:spPr bwMode="auto">
            <a:xfrm>
              <a:off x="4560" y="2880"/>
              <a:ext cx="96" cy="0"/>
            </a:xfrm>
            <a:prstGeom prst="line">
              <a:avLst/>
            </a:prstGeom>
            <a:noFill/>
            <a:ln w="28575">
              <a:solidFill>
                <a:srgbClr val="FF9966"/>
              </a:solidFill>
              <a:miter lim="800000"/>
              <a:headEnd/>
              <a:tailEnd/>
            </a:ln>
          </p:spPr>
          <p:txBody>
            <a:bodyPr wrap="none"/>
            <a:lstStyle/>
            <a:p>
              <a:endParaRPr lang="zh-CN" altLang="en-US"/>
            </a:p>
          </p:txBody>
        </p:sp>
        <p:sp>
          <p:nvSpPr>
            <p:cNvPr id="55333" name="Oval 37"/>
            <p:cNvSpPr>
              <a:spLocks noChangeArrowheads="1"/>
            </p:cNvSpPr>
            <p:nvPr/>
          </p:nvSpPr>
          <p:spPr bwMode="auto">
            <a:xfrm>
              <a:off x="1872" y="3024"/>
              <a:ext cx="384" cy="48"/>
            </a:xfrm>
            <a:prstGeom prst="ellipse">
              <a:avLst/>
            </a:prstGeom>
            <a:solidFill>
              <a:srgbClr val="FF9900"/>
            </a:solidFill>
            <a:ln w="38100">
              <a:solidFill>
                <a:schemeClr val="accent2"/>
              </a:solidFill>
              <a:prstDash val="sysDot"/>
              <a:miter lim="800000"/>
              <a:headEnd/>
              <a:tailEnd/>
            </a:ln>
          </p:spPr>
          <p:txBody>
            <a:bodyPr wrap="none" anchor="ctr"/>
            <a:lstStyle/>
            <a:p>
              <a:endParaRPr lang="zh-CN" altLang="en-US"/>
            </a:p>
          </p:txBody>
        </p:sp>
        <p:sp>
          <p:nvSpPr>
            <p:cNvPr id="55334" name="Oval 38"/>
            <p:cNvSpPr>
              <a:spLocks noChangeArrowheads="1"/>
            </p:cNvSpPr>
            <p:nvPr/>
          </p:nvSpPr>
          <p:spPr bwMode="auto">
            <a:xfrm>
              <a:off x="4416" y="3024"/>
              <a:ext cx="384" cy="48"/>
            </a:xfrm>
            <a:prstGeom prst="ellipse">
              <a:avLst/>
            </a:prstGeom>
            <a:solidFill>
              <a:srgbClr val="FF9900"/>
            </a:solidFill>
            <a:ln w="38100">
              <a:solidFill>
                <a:schemeClr val="accent2"/>
              </a:solidFill>
              <a:prstDash val="sysDot"/>
              <a:miter lim="800000"/>
              <a:headEnd/>
              <a:tailEnd/>
            </a:ln>
          </p:spPr>
          <p:txBody>
            <a:bodyPr wrap="none" anchor="ctr"/>
            <a:lstStyle/>
            <a:p>
              <a:endParaRPr lang="zh-CN" altLang="en-US"/>
            </a:p>
          </p:txBody>
        </p:sp>
        <p:sp>
          <p:nvSpPr>
            <p:cNvPr id="55335" name="Text Box 39"/>
            <p:cNvSpPr txBox="1">
              <a:spLocks noChangeArrowheads="1"/>
            </p:cNvSpPr>
            <p:nvPr/>
          </p:nvSpPr>
          <p:spPr bwMode="auto">
            <a:xfrm>
              <a:off x="1008" y="3360"/>
              <a:ext cx="1296" cy="327"/>
            </a:xfrm>
            <a:prstGeom prst="rect">
              <a:avLst/>
            </a:prstGeom>
            <a:solidFill>
              <a:srgbClr val="FFFFCC"/>
            </a:solidFill>
            <a:ln w="9525">
              <a:noFill/>
              <a:miter lim="800000"/>
              <a:headEnd/>
              <a:tailEnd/>
            </a:ln>
          </p:spPr>
          <p:txBody>
            <a:bodyPr>
              <a:spAutoFit/>
            </a:bodyPr>
            <a:lstStyle/>
            <a:p>
              <a:pPr>
                <a:spcBef>
                  <a:spcPct val="0"/>
                </a:spcBef>
              </a:pPr>
              <a:r>
                <a:rPr kumimoji="1" lang="zh-CN" altLang="en-US" sz="2800" b="1"/>
                <a:t>溶剂比水轻</a:t>
              </a:r>
            </a:p>
          </p:txBody>
        </p:sp>
        <p:sp>
          <p:nvSpPr>
            <p:cNvPr id="55336" name="Text Box 40"/>
            <p:cNvSpPr txBox="1">
              <a:spLocks noChangeArrowheads="1"/>
            </p:cNvSpPr>
            <p:nvPr/>
          </p:nvSpPr>
          <p:spPr bwMode="auto">
            <a:xfrm>
              <a:off x="3456" y="3360"/>
              <a:ext cx="1296" cy="327"/>
            </a:xfrm>
            <a:prstGeom prst="rect">
              <a:avLst/>
            </a:prstGeom>
            <a:solidFill>
              <a:srgbClr val="FFFFCC"/>
            </a:solidFill>
            <a:ln w="9525">
              <a:noFill/>
              <a:miter lim="800000"/>
              <a:headEnd/>
              <a:tailEnd/>
            </a:ln>
          </p:spPr>
          <p:txBody>
            <a:bodyPr>
              <a:spAutoFit/>
            </a:bodyPr>
            <a:lstStyle/>
            <a:p>
              <a:pPr>
                <a:spcBef>
                  <a:spcPct val="0"/>
                </a:spcBef>
              </a:pPr>
              <a:r>
                <a:rPr kumimoji="1" lang="zh-CN" altLang="en-US" sz="2800" b="1"/>
                <a:t>溶剂比水重</a:t>
              </a:r>
            </a:p>
          </p:txBody>
        </p:sp>
        <p:sp>
          <p:nvSpPr>
            <p:cNvPr id="55337" name="Text Box 41"/>
            <p:cNvSpPr txBox="1">
              <a:spLocks noChangeArrowheads="1"/>
            </p:cNvSpPr>
            <p:nvPr/>
          </p:nvSpPr>
          <p:spPr bwMode="auto">
            <a:xfrm>
              <a:off x="288" y="2016"/>
              <a:ext cx="720" cy="288"/>
            </a:xfrm>
            <a:prstGeom prst="rect">
              <a:avLst/>
            </a:prstGeom>
            <a:noFill/>
            <a:ln w="9525">
              <a:noFill/>
              <a:miter lim="800000"/>
              <a:headEnd/>
              <a:tailEnd/>
            </a:ln>
          </p:spPr>
          <p:txBody>
            <a:bodyPr>
              <a:spAutoFit/>
            </a:bodyPr>
            <a:lstStyle/>
            <a:p>
              <a:r>
                <a:rPr kumimoji="1" lang="zh-CN" altLang="en-US" b="1" dirty="0">
                  <a:solidFill>
                    <a:srgbClr val="FF0000"/>
                  </a:solidFill>
                </a:rPr>
                <a:t>溶剂</a:t>
              </a:r>
            </a:p>
          </p:txBody>
        </p:sp>
        <p:sp>
          <p:nvSpPr>
            <p:cNvPr id="55338" name="Text Box 42"/>
            <p:cNvSpPr txBox="1">
              <a:spLocks noChangeArrowheads="1"/>
            </p:cNvSpPr>
            <p:nvPr/>
          </p:nvSpPr>
          <p:spPr bwMode="auto">
            <a:xfrm>
              <a:off x="3216" y="2544"/>
              <a:ext cx="384" cy="518"/>
            </a:xfrm>
            <a:prstGeom prst="rect">
              <a:avLst/>
            </a:prstGeom>
            <a:noFill/>
            <a:ln w="9525">
              <a:noFill/>
              <a:miter lim="800000"/>
              <a:headEnd/>
              <a:tailEnd/>
            </a:ln>
          </p:spPr>
          <p:txBody>
            <a:bodyPr>
              <a:spAutoFit/>
            </a:bodyPr>
            <a:lstStyle/>
            <a:p>
              <a:r>
                <a:rPr kumimoji="1" lang="zh-CN" altLang="en-US" b="1">
                  <a:solidFill>
                    <a:srgbClr val="FF0000"/>
                  </a:solidFill>
                </a:rPr>
                <a:t>溶剂</a:t>
              </a:r>
              <a:endParaRPr kumimoji="1" lang="zh-CN" altLang="en-US">
                <a:ea typeface="宋体" pitchFamily="2" charset="-122"/>
              </a:endParaRPr>
            </a:p>
          </p:txBody>
        </p:sp>
        <p:sp>
          <p:nvSpPr>
            <p:cNvPr id="55339" name="Line 43"/>
            <p:cNvSpPr>
              <a:spLocks noChangeShapeType="1"/>
            </p:cNvSpPr>
            <p:nvPr/>
          </p:nvSpPr>
          <p:spPr bwMode="auto">
            <a:xfrm flipV="1">
              <a:off x="3456" y="2688"/>
              <a:ext cx="288" cy="144"/>
            </a:xfrm>
            <a:prstGeom prst="line">
              <a:avLst/>
            </a:prstGeom>
            <a:noFill/>
            <a:ln w="28575">
              <a:solidFill>
                <a:srgbClr val="FF0000"/>
              </a:solidFill>
              <a:round/>
              <a:headEnd/>
              <a:tailEnd type="triangle" w="med" len="med"/>
            </a:ln>
          </p:spPr>
          <p:txBody>
            <a:bodyPr/>
            <a:lstStyle/>
            <a:p>
              <a:endParaRPr lang="zh-CN" altLang="en-US"/>
            </a:p>
          </p:txBody>
        </p:sp>
        <p:sp>
          <p:nvSpPr>
            <p:cNvPr id="55340" name="Line 44"/>
            <p:cNvSpPr>
              <a:spLocks noChangeShapeType="1"/>
            </p:cNvSpPr>
            <p:nvPr/>
          </p:nvSpPr>
          <p:spPr bwMode="auto">
            <a:xfrm>
              <a:off x="816" y="2160"/>
              <a:ext cx="336" cy="48"/>
            </a:xfrm>
            <a:prstGeom prst="line">
              <a:avLst/>
            </a:prstGeom>
            <a:noFill/>
            <a:ln w="28575">
              <a:solidFill>
                <a:srgbClr val="FF0000"/>
              </a:solidFill>
              <a:round/>
              <a:headEnd/>
              <a:tailEnd type="triangle" w="med" len="med"/>
            </a:ln>
          </p:spPr>
          <p:txBody>
            <a:bodyPr/>
            <a:lstStyle/>
            <a:p>
              <a:endParaRPr lang="zh-CN" altLang="en-US"/>
            </a:p>
          </p:txBody>
        </p:sp>
        <p:sp>
          <p:nvSpPr>
            <p:cNvPr id="55341" name="Text Box 45"/>
            <p:cNvSpPr txBox="1">
              <a:spLocks noChangeArrowheads="1"/>
            </p:cNvSpPr>
            <p:nvPr/>
          </p:nvSpPr>
          <p:spPr bwMode="auto">
            <a:xfrm>
              <a:off x="240" y="2352"/>
              <a:ext cx="912" cy="233"/>
            </a:xfrm>
            <a:prstGeom prst="rect">
              <a:avLst/>
            </a:prstGeom>
            <a:noFill/>
            <a:ln w="9525">
              <a:noFill/>
              <a:miter lim="800000"/>
              <a:headEnd/>
              <a:tailEnd/>
            </a:ln>
          </p:spPr>
          <p:txBody>
            <a:bodyPr>
              <a:spAutoFit/>
            </a:bodyPr>
            <a:lstStyle/>
            <a:p>
              <a:r>
                <a:rPr kumimoji="1" lang="zh-CN" altLang="en-US" b="1" dirty="0">
                  <a:solidFill>
                    <a:srgbClr val="0000FF"/>
                  </a:solidFill>
                </a:rPr>
                <a:t>水溶液</a:t>
              </a:r>
            </a:p>
          </p:txBody>
        </p:sp>
        <p:sp>
          <p:nvSpPr>
            <p:cNvPr id="55342" name="Line 46"/>
            <p:cNvSpPr>
              <a:spLocks noChangeShapeType="1"/>
            </p:cNvSpPr>
            <p:nvPr/>
          </p:nvSpPr>
          <p:spPr bwMode="auto">
            <a:xfrm flipV="1">
              <a:off x="960" y="2496"/>
              <a:ext cx="192" cy="48"/>
            </a:xfrm>
            <a:prstGeom prst="line">
              <a:avLst/>
            </a:prstGeom>
            <a:noFill/>
            <a:ln w="28575">
              <a:solidFill>
                <a:schemeClr val="tx1"/>
              </a:solidFill>
              <a:round/>
              <a:headEnd/>
              <a:tailEnd type="triangle" w="med" len="med"/>
            </a:ln>
          </p:spPr>
          <p:txBody>
            <a:bodyPr/>
            <a:lstStyle/>
            <a:p>
              <a:endParaRPr lang="zh-CN" altLang="en-US"/>
            </a:p>
          </p:txBody>
        </p:sp>
        <p:sp>
          <p:nvSpPr>
            <p:cNvPr id="55343" name="Text Box 47"/>
            <p:cNvSpPr txBox="1">
              <a:spLocks noChangeArrowheads="1"/>
            </p:cNvSpPr>
            <p:nvPr/>
          </p:nvSpPr>
          <p:spPr bwMode="auto">
            <a:xfrm>
              <a:off x="3214" y="1776"/>
              <a:ext cx="291" cy="768"/>
            </a:xfrm>
            <a:prstGeom prst="rect">
              <a:avLst/>
            </a:prstGeom>
            <a:noFill/>
            <a:ln w="9525">
              <a:noFill/>
              <a:miter lim="800000"/>
              <a:headEnd/>
              <a:tailEnd/>
            </a:ln>
          </p:spPr>
          <p:txBody>
            <a:bodyPr vert="eaVert">
              <a:spAutoFit/>
            </a:bodyPr>
            <a:lstStyle/>
            <a:p>
              <a:r>
                <a:rPr kumimoji="1" lang="zh-CN" altLang="en-US" b="1" dirty="0">
                  <a:solidFill>
                    <a:srgbClr val="0000FF"/>
                  </a:solidFill>
                </a:rPr>
                <a:t>水溶液</a:t>
              </a:r>
            </a:p>
          </p:txBody>
        </p:sp>
        <p:sp>
          <p:nvSpPr>
            <p:cNvPr id="55344" name="Line 48"/>
            <p:cNvSpPr>
              <a:spLocks noChangeShapeType="1"/>
            </p:cNvSpPr>
            <p:nvPr/>
          </p:nvSpPr>
          <p:spPr bwMode="auto">
            <a:xfrm>
              <a:off x="3456" y="2304"/>
              <a:ext cx="288" cy="96"/>
            </a:xfrm>
            <a:prstGeom prst="line">
              <a:avLst/>
            </a:prstGeom>
            <a:noFill/>
            <a:ln w="28575">
              <a:solidFill>
                <a:schemeClr val="tx1"/>
              </a:solidFill>
              <a:round/>
              <a:headEnd/>
              <a:tailEnd type="triangle" w="med" len="med"/>
            </a:ln>
          </p:spPr>
          <p:txBody>
            <a:bodyPr/>
            <a:lstStyle/>
            <a:p>
              <a:endParaRPr lang="zh-CN" altLang="en-US"/>
            </a:p>
          </p:txBody>
        </p:sp>
        <p:sp>
          <p:nvSpPr>
            <p:cNvPr id="55345" name="Text Box 49"/>
            <p:cNvSpPr txBox="1">
              <a:spLocks noChangeArrowheads="1"/>
            </p:cNvSpPr>
            <p:nvPr/>
          </p:nvSpPr>
          <p:spPr bwMode="auto">
            <a:xfrm>
              <a:off x="2208" y="960"/>
              <a:ext cx="1056" cy="327"/>
            </a:xfrm>
            <a:prstGeom prst="rect">
              <a:avLst/>
            </a:prstGeom>
            <a:noFill/>
            <a:ln w="9525">
              <a:noFill/>
              <a:miter lim="800000"/>
              <a:headEnd/>
              <a:tailEnd/>
            </a:ln>
          </p:spPr>
          <p:txBody>
            <a:bodyPr>
              <a:spAutoFit/>
            </a:bodyPr>
            <a:lstStyle/>
            <a:p>
              <a:r>
                <a:rPr kumimoji="1" lang="zh-CN" altLang="en-US" sz="2800" b="1">
                  <a:solidFill>
                    <a:schemeClr val="accent2"/>
                  </a:solidFill>
                </a:rPr>
                <a:t> </a:t>
              </a:r>
              <a:r>
                <a:rPr kumimoji="1" lang="zh-CN" altLang="en-US" sz="2800" b="1"/>
                <a:t>冷凝器</a:t>
              </a:r>
            </a:p>
          </p:txBody>
        </p:sp>
        <p:sp>
          <p:nvSpPr>
            <p:cNvPr id="55346" name="Line 50"/>
            <p:cNvSpPr>
              <a:spLocks noChangeShapeType="1"/>
            </p:cNvSpPr>
            <p:nvPr/>
          </p:nvSpPr>
          <p:spPr bwMode="auto">
            <a:xfrm>
              <a:off x="3072" y="1104"/>
              <a:ext cx="528" cy="0"/>
            </a:xfrm>
            <a:prstGeom prst="line">
              <a:avLst/>
            </a:prstGeom>
            <a:noFill/>
            <a:ln w="28575">
              <a:solidFill>
                <a:schemeClr val="tx1"/>
              </a:solidFill>
              <a:round/>
              <a:headEnd/>
              <a:tailEnd type="triangle" w="med" len="med"/>
            </a:ln>
          </p:spPr>
          <p:txBody>
            <a:bodyPr/>
            <a:lstStyle/>
            <a:p>
              <a:endParaRPr lang="zh-CN" altLang="en-US"/>
            </a:p>
          </p:txBody>
        </p:sp>
        <p:sp>
          <p:nvSpPr>
            <p:cNvPr id="55347" name="Line 51"/>
            <p:cNvSpPr>
              <a:spLocks noChangeShapeType="1"/>
            </p:cNvSpPr>
            <p:nvPr/>
          </p:nvSpPr>
          <p:spPr bwMode="auto">
            <a:xfrm flipH="1">
              <a:off x="1680" y="1152"/>
              <a:ext cx="576" cy="0"/>
            </a:xfrm>
            <a:prstGeom prst="line">
              <a:avLst/>
            </a:prstGeom>
            <a:noFill/>
            <a:ln w="28575">
              <a:solidFill>
                <a:schemeClr val="tx1"/>
              </a:solidFill>
              <a:miter lim="800000"/>
              <a:headEnd/>
              <a:tailEnd type="triangle" w="med" len="med"/>
            </a:ln>
          </p:spPr>
          <p:txBody>
            <a:bodyPr wrap="none"/>
            <a:lstStyle/>
            <a:p>
              <a:endParaRPr lang="zh-CN" altLang="en-US"/>
            </a:p>
          </p:txBody>
        </p:sp>
        <p:sp>
          <p:nvSpPr>
            <p:cNvPr id="55348" name="Oval 52"/>
            <p:cNvSpPr>
              <a:spLocks noChangeArrowheads="1"/>
            </p:cNvSpPr>
            <p:nvPr/>
          </p:nvSpPr>
          <p:spPr bwMode="auto">
            <a:xfrm>
              <a:off x="3792" y="1872"/>
              <a:ext cx="48" cy="48"/>
            </a:xfrm>
            <a:prstGeom prst="ellipse">
              <a:avLst/>
            </a:prstGeom>
            <a:solidFill>
              <a:srgbClr val="FFFFCC"/>
            </a:solidFill>
            <a:ln w="9525">
              <a:solidFill>
                <a:schemeClr val="tx1"/>
              </a:solidFill>
              <a:miter lim="800000"/>
              <a:headEnd/>
              <a:tailEnd/>
            </a:ln>
          </p:spPr>
          <p:txBody>
            <a:bodyPr wrap="none" anchor="ctr"/>
            <a:lstStyle/>
            <a:p>
              <a:endParaRPr lang="zh-CN" altLang="en-US"/>
            </a:p>
          </p:txBody>
        </p:sp>
        <p:sp>
          <p:nvSpPr>
            <p:cNvPr id="55349" name="Oval 53"/>
            <p:cNvSpPr>
              <a:spLocks noChangeArrowheads="1"/>
            </p:cNvSpPr>
            <p:nvPr/>
          </p:nvSpPr>
          <p:spPr bwMode="auto">
            <a:xfrm>
              <a:off x="3792" y="2016"/>
              <a:ext cx="48" cy="48"/>
            </a:xfrm>
            <a:prstGeom prst="ellipse">
              <a:avLst/>
            </a:prstGeom>
            <a:solidFill>
              <a:srgbClr val="FFFFCC"/>
            </a:solidFill>
            <a:ln w="9525">
              <a:solidFill>
                <a:schemeClr val="tx1"/>
              </a:solidFill>
              <a:miter lim="800000"/>
              <a:headEnd/>
              <a:tailEnd/>
            </a:ln>
          </p:spPr>
          <p:txBody>
            <a:bodyPr wrap="none" anchor="ctr"/>
            <a:lstStyle/>
            <a:p>
              <a:endParaRPr lang="zh-CN" altLang="en-US"/>
            </a:p>
          </p:txBody>
        </p:sp>
        <p:sp>
          <p:nvSpPr>
            <p:cNvPr id="55350" name="Oval 54"/>
            <p:cNvSpPr>
              <a:spLocks noChangeArrowheads="1"/>
            </p:cNvSpPr>
            <p:nvPr/>
          </p:nvSpPr>
          <p:spPr bwMode="auto">
            <a:xfrm>
              <a:off x="3792" y="2160"/>
              <a:ext cx="48" cy="48"/>
            </a:xfrm>
            <a:prstGeom prst="ellipse">
              <a:avLst/>
            </a:prstGeom>
            <a:solidFill>
              <a:srgbClr val="FFFFCC"/>
            </a:solidFill>
            <a:ln w="9525">
              <a:solidFill>
                <a:schemeClr val="tx1"/>
              </a:solidFill>
              <a:miter lim="800000"/>
              <a:headEnd/>
              <a:tailEnd/>
            </a:ln>
          </p:spPr>
          <p:txBody>
            <a:bodyPr wrap="none" anchor="ctr"/>
            <a:lstStyle/>
            <a:p>
              <a:endParaRPr lang="zh-CN" altLang="en-US"/>
            </a:p>
          </p:txBody>
        </p:sp>
        <p:sp>
          <p:nvSpPr>
            <p:cNvPr id="55351" name="Oval 55"/>
            <p:cNvSpPr>
              <a:spLocks noChangeArrowheads="1"/>
            </p:cNvSpPr>
            <p:nvPr/>
          </p:nvSpPr>
          <p:spPr bwMode="auto">
            <a:xfrm>
              <a:off x="3792" y="2304"/>
              <a:ext cx="48" cy="48"/>
            </a:xfrm>
            <a:prstGeom prst="ellipse">
              <a:avLst/>
            </a:prstGeom>
            <a:solidFill>
              <a:srgbClr val="FFFFCC"/>
            </a:solidFill>
            <a:ln w="9525">
              <a:solidFill>
                <a:schemeClr val="tx1"/>
              </a:solidFill>
              <a:miter lim="800000"/>
              <a:headEnd/>
              <a:tailEnd/>
            </a:ln>
          </p:spPr>
          <p:txBody>
            <a:bodyPr wrap="none" anchor="ctr"/>
            <a:lstStyle/>
            <a:p>
              <a:endParaRPr lang="zh-CN" altLang="en-US"/>
            </a:p>
          </p:txBody>
        </p:sp>
        <p:sp>
          <p:nvSpPr>
            <p:cNvPr id="55352" name="Oval 56"/>
            <p:cNvSpPr>
              <a:spLocks noChangeArrowheads="1"/>
            </p:cNvSpPr>
            <p:nvPr/>
          </p:nvSpPr>
          <p:spPr bwMode="auto">
            <a:xfrm>
              <a:off x="3792" y="2400"/>
              <a:ext cx="48" cy="48"/>
            </a:xfrm>
            <a:prstGeom prst="ellipse">
              <a:avLst/>
            </a:prstGeom>
            <a:solidFill>
              <a:srgbClr val="FFFFCC"/>
            </a:solidFill>
            <a:ln w="9525">
              <a:solidFill>
                <a:schemeClr val="tx1"/>
              </a:solidFill>
              <a:miter lim="800000"/>
              <a:headEnd/>
              <a:tailEnd/>
            </a:ln>
          </p:spPr>
          <p:txBody>
            <a:bodyPr wrap="none" anchor="ctr"/>
            <a:lstStyle/>
            <a:p>
              <a:endParaRPr lang="zh-CN" altLang="en-US"/>
            </a:p>
          </p:txBody>
        </p:sp>
        <p:sp>
          <p:nvSpPr>
            <p:cNvPr id="55353" name="Oval 57"/>
            <p:cNvSpPr>
              <a:spLocks noChangeArrowheads="1"/>
            </p:cNvSpPr>
            <p:nvPr/>
          </p:nvSpPr>
          <p:spPr bwMode="auto">
            <a:xfrm>
              <a:off x="3792" y="2496"/>
              <a:ext cx="48" cy="48"/>
            </a:xfrm>
            <a:prstGeom prst="ellipse">
              <a:avLst/>
            </a:prstGeom>
            <a:solidFill>
              <a:srgbClr val="FFFFCC"/>
            </a:solidFill>
            <a:ln w="9525">
              <a:solidFill>
                <a:schemeClr val="tx1"/>
              </a:solidFill>
              <a:miter lim="800000"/>
              <a:headEnd/>
              <a:tailEnd/>
            </a:ln>
          </p:spPr>
          <p:txBody>
            <a:bodyPr wrap="none" anchor="ctr"/>
            <a:lstStyle/>
            <a:p>
              <a:endParaRPr lang="zh-CN" altLang="en-US"/>
            </a:p>
          </p:txBody>
        </p:sp>
      </p:grpSp>
      <p:sp>
        <p:nvSpPr>
          <p:cNvPr id="55301" name="Text Box 58"/>
          <p:cNvSpPr txBox="1">
            <a:spLocks noChangeArrowheads="1"/>
          </p:cNvSpPr>
          <p:nvPr/>
        </p:nvSpPr>
        <p:spPr bwMode="auto">
          <a:xfrm>
            <a:off x="3840088" y="688564"/>
            <a:ext cx="2822575" cy="579438"/>
          </a:xfrm>
          <a:prstGeom prst="rect">
            <a:avLst/>
          </a:prstGeom>
          <a:noFill/>
          <a:ln w="9525" algn="ctr">
            <a:noFill/>
            <a:miter lim="800000"/>
            <a:headEnd/>
            <a:tailEnd/>
          </a:ln>
        </p:spPr>
        <p:txBody>
          <a:bodyPr>
            <a:spAutoFit/>
          </a:bodyPr>
          <a:lstStyle/>
          <a:p>
            <a:r>
              <a:rPr lang="en-US" altLang="zh-CN" sz="3200" b="1" dirty="0" err="1">
                <a:solidFill>
                  <a:srgbClr val="0000FF"/>
                </a:solidFill>
                <a:latin typeface="楷体_GB2312" pitchFamily="49" charset="-122"/>
                <a:ea typeface="楷体_GB2312" pitchFamily="49" charset="-122"/>
              </a:rPr>
              <a:t>Soxhlet</a:t>
            </a:r>
            <a:r>
              <a:rPr lang="zh-CN" altLang="en-US" sz="3200" b="1" dirty="0">
                <a:solidFill>
                  <a:srgbClr val="0000FF"/>
                </a:solidFill>
                <a:ea typeface="华文行楷" pitchFamily="2" charset="-122"/>
              </a:rPr>
              <a:t>萃取</a:t>
            </a:r>
          </a:p>
        </p:txBody>
      </p:sp>
    </p:spTree>
    <p:extLst>
      <p:ext uri="{BB962C8B-B14F-4D97-AF65-F5344CB8AC3E}">
        <p14:creationId xmlns:p14="http://schemas.microsoft.com/office/powerpoint/2010/main" val="28853628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4"/>
          <p:cNvSpPr txBox="1">
            <a:spLocks noChangeArrowheads="1"/>
          </p:cNvSpPr>
          <p:nvPr/>
        </p:nvSpPr>
        <p:spPr bwMode="auto">
          <a:xfrm>
            <a:off x="827584" y="697909"/>
            <a:ext cx="7286625" cy="579438"/>
          </a:xfrm>
          <a:prstGeom prst="rect">
            <a:avLst/>
          </a:prstGeom>
          <a:noFill/>
          <a:ln w="9525" algn="ctr">
            <a:noFill/>
            <a:miter lim="800000"/>
            <a:headEnd/>
            <a:tailEnd/>
          </a:ln>
        </p:spPr>
        <p:txBody>
          <a:bodyPr>
            <a:spAutoFit/>
          </a:bodyPr>
          <a:lstStyle/>
          <a:p>
            <a:r>
              <a:rPr lang="en-US" altLang="zh-CN" sz="3200" b="1" dirty="0">
                <a:latin typeface="楷体_GB2312" pitchFamily="49" charset="-122"/>
                <a:ea typeface="楷体_GB2312" pitchFamily="49" charset="-122"/>
              </a:rPr>
              <a:t>4</a:t>
            </a:r>
            <a:r>
              <a:rPr lang="zh-CN" altLang="en-US" sz="3200" b="1" dirty="0">
                <a:latin typeface="楷体_GB2312" pitchFamily="49" charset="-122"/>
                <a:ea typeface="楷体_GB2312" pitchFamily="49" charset="-122"/>
              </a:rPr>
              <a:t>）</a:t>
            </a:r>
            <a:r>
              <a:rPr lang="zh-CN" altLang="en-US" sz="3200" b="1" dirty="0">
                <a:ea typeface="华文行楷" pitchFamily="2" charset="-122"/>
              </a:rPr>
              <a:t>连续萃取</a:t>
            </a:r>
            <a:r>
              <a:rPr lang="en-US" altLang="zh-CN" sz="3200" b="1" dirty="0">
                <a:ea typeface="华文行楷" pitchFamily="2" charset="-122"/>
              </a:rPr>
              <a:t>----</a:t>
            </a:r>
            <a:r>
              <a:rPr lang="zh-CN" altLang="en-US" sz="3200" b="1" dirty="0">
                <a:solidFill>
                  <a:srgbClr val="FF0000"/>
                </a:solidFill>
                <a:ea typeface="华文行楷" pitchFamily="2" charset="-122"/>
              </a:rPr>
              <a:t>高速逆流色谱</a:t>
            </a:r>
            <a:r>
              <a:rPr lang="en-US" altLang="zh-CN" sz="3200" b="1" dirty="0">
                <a:ea typeface="华文行楷" pitchFamily="2" charset="-122"/>
              </a:rPr>
              <a:t>(HSCCC)</a:t>
            </a:r>
          </a:p>
        </p:txBody>
      </p:sp>
      <p:sp>
        <p:nvSpPr>
          <p:cNvPr id="22533" name="Rectangle 5"/>
          <p:cNvSpPr>
            <a:spLocks noChangeArrowheads="1"/>
          </p:cNvSpPr>
          <p:nvPr/>
        </p:nvSpPr>
        <p:spPr bwMode="auto">
          <a:xfrm>
            <a:off x="395536" y="1606638"/>
            <a:ext cx="8483600" cy="960263"/>
          </a:xfrm>
          <a:prstGeom prst="rect">
            <a:avLst/>
          </a:prstGeom>
          <a:noFill/>
          <a:ln w="9525" algn="ctr">
            <a:noFill/>
            <a:miter lim="800000"/>
            <a:headEnd/>
            <a:tailEnd/>
          </a:ln>
        </p:spPr>
        <p:txBody>
          <a:bodyPr anchor="ctr">
            <a:spAutoFit/>
          </a:bodyPr>
          <a:lstStyle/>
          <a:p>
            <a:pPr indent="536575">
              <a:lnSpc>
                <a:spcPct val="120000"/>
              </a:lnSpc>
              <a:spcBef>
                <a:spcPct val="0"/>
              </a:spcBef>
            </a:pPr>
            <a:r>
              <a:rPr kumimoji="1" lang="zh-CN" altLang="en-US" sz="2400" b="1" dirty="0">
                <a:latin typeface="华文行楷" pitchFamily="2" charset="-122"/>
                <a:ea typeface="华文行楷" pitchFamily="2" charset="-122"/>
              </a:rPr>
              <a:t>它结合了</a:t>
            </a:r>
            <a:r>
              <a:rPr kumimoji="1" lang="zh-CN" altLang="en-US" sz="2400" b="1" dirty="0">
                <a:solidFill>
                  <a:srgbClr val="FF0000"/>
                </a:solidFill>
                <a:latin typeface="华文行楷" pitchFamily="2" charset="-122"/>
                <a:ea typeface="华文行楷" pitchFamily="2" charset="-122"/>
              </a:rPr>
              <a:t>液液萃取</a:t>
            </a:r>
            <a:r>
              <a:rPr kumimoji="1" lang="zh-CN" altLang="en-US" sz="2400" b="1" dirty="0">
                <a:latin typeface="华文行楷" pitchFamily="2" charset="-122"/>
                <a:ea typeface="华文行楷" pitchFamily="2" charset="-122"/>
              </a:rPr>
              <a:t>和</a:t>
            </a:r>
            <a:r>
              <a:rPr kumimoji="1" lang="zh-CN" altLang="en-US" sz="2400" b="1" dirty="0">
                <a:solidFill>
                  <a:srgbClr val="FF0000"/>
                </a:solidFill>
                <a:latin typeface="华文行楷" pitchFamily="2" charset="-122"/>
                <a:ea typeface="华文行楷" pitchFamily="2" charset="-122"/>
              </a:rPr>
              <a:t>分配色谱</a:t>
            </a:r>
            <a:r>
              <a:rPr kumimoji="1" lang="zh-CN" altLang="en-US" sz="2400" b="1" dirty="0">
                <a:latin typeface="华文行楷" pitchFamily="2" charset="-122"/>
                <a:ea typeface="华文行楷" pitchFamily="2" charset="-122"/>
              </a:rPr>
              <a:t>的优点，是一种不用固体支撑体的连续高效液</a:t>
            </a:r>
            <a:r>
              <a:rPr kumimoji="1" lang="en-US" altLang="zh-CN" sz="2400" b="1" dirty="0">
                <a:latin typeface="华文行楷" pitchFamily="2" charset="-122"/>
                <a:ea typeface="华文行楷" pitchFamily="2" charset="-122"/>
              </a:rPr>
              <a:t>-</a:t>
            </a:r>
            <a:r>
              <a:rPr kumimoji="1" lang="zh-CN" altLang="en-US" sz="2400" b="1" dirty="0">
                <a:latin typeface="华文行楷" pitchFamily="2" charset="-122"/>
                <a:ea typeface="华文行楷" pitchFamily="2" charset="-122"/>
              </a:rPr>
              <a:t>液分配色谱技术。 </a:t>
            </a:r>
          </a:p>
        </p:txBody>
      </p:sp>
      <p:pic>
        <p:nvPicPr>
          <p:cNvPr id="22534" name="Picture 6" descr="Image"/>
          <p:cNvPicPr>
            <a:picLocks noChangeAspect="1" noChangeArrowheads="1"/>
          </p:cNvPicPr>
          <p:nvPr/>
        </p:nvPicPr>
        <p:blipFill>
          <a:blip r:embed="rId3"/>
          <a:srcRect/>
          <a:stretch>
            <a:fillRect/>
          </a:stretch>
        </p:blipFill>
        <p:spPr bwMode="auto">
          <a:xfrm>
            <a:off x="4778375" y="3182938"/>
            <a:ext cx="4013200" cy="2687637"/>
          </a:xfrm>
          <a:prstGeom prst="rect">
            <a:avLst/>
          </a:prstGeom>
          <a:noFill/>
          <a:ln w="9525">
            <a:noFill/>
            <a:miter lim="800000"/>
            <a:headEnd/>
            <a:tailEnd/>
          </a:ln>
        </p:spPr>
      </p:pic>
      <p:sp>
        <p:nvSpPr>
          <p:cNvPr id="22535" name="Rectangle 8"/>
          <p:cNvSpPr>
            <a:spLocks noChangeArrowheads="1"/>
          </p:cNvSpPr>
          <p:nvPr/>
        </p:nvSpPr>
        <p:spPr bwMode="auto">
          <a:xfrm>
            <a:off x="0" y="1838325"/>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22530" name="Object 7"/>
          <p:cNvGraphicFramePr>
            <a:graphicFrameLocks noChangeAspect="1"/>
          </p:cNvGraphicFramePr>
          <p:nvPr/>
        </p:nvGraphicFramePr>
        <p:xfrm>
          <a:off x="285750" y="2927350"/>
          <a:ext cx="4670425" cy="2932113"/>
        </p:xfrm>
        <a:graphic>
          <a:graphicData uri="http://schemas.openxmlformats.org/presentationml/2006/ole">
            <mc:AlternateContent xmlns:mc="http://schemas.openxmlformats.org/markup-compatibility/2006">
              <mc:Choice xmlns:v="urn:schemas-microsoft-com:vml" Requires="v">
                <p:oleObj spid="_x0000_s22540" name="图片" r:id="rId4" imgW="4867656" imgH="3057906" progId="Word.Picture.8">
                  <p:embed/>
                </p:oleObj>
              </mc:Choice>
              <mc:Fallback>
                <p:oleObj name="图片" r:id="rId4" imgW="4867656" imgH="3057906" progId="Word.Picture.8">
                  <p:embed/>
                  <p:pic>
                    <p:nvPicPr>
                      <p:cNvPr id="0" name="Picture 17"/>
                      <p:cNvPicPr>
                        <a:picLocks noChangeAspect="1" noChangeArrowheads="1"/>
                      </p:cNvPicPr>
                      <p:nvPr/>
                    </p:nvPicPr>
                    <p:blipFill>
                      <a:blip r:embed="rId5">
                        <a:lum contrast="-8000"/>
                        <a:extLst>
                          <a:ext uri="{28A0092B-C50C-407E-A947-70E740481C1C}">
                            <a14:useLocalDpi xmlns:a14="http://schemas.microsoft.com/office/drawing/2010/main" val="0"/>
                          </a:ext>
                        </a:extLst>
                      </a:blip>
                      <a:srcRect/>
                      <a:stretch>
                        <a:fillRect/>
                      </a:stretch>
                    </p:blipFill>
                    <p:spPr bwMode="auto">
                      <a:xfrm>
                        <a:off x="285750" y="2927350"/>
                        <a:ext cx="4670425" cy="2932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6" name="Text Box 9"/>
          <p:cNvSpPr txBox="1">
            <a:spLocks noChangeArrowheads="1"/>
          </p:cNvSpPr>
          <p:nvPr/>
        </p:nvSpPr>
        <p:spPr bwMode="auto">
          <a:xfrm>
            <a:off x="1319213" y="5913438"/>
            <a:ext cx="2698750" cy="457200"/>
          </a:xfrm>
          <a:prstGeom prst="rect">
            <a:avLst/>
          </a:prstGeom>
          <a:noFill/>
          <a:ln w="9525" algn="ctr">
            <a:noFill/>
            <a:miter lim="800000"/>
            <a:headEnd/>
            <a:tailEnd/>
          </a:ln>
        </p:spPr>
        <p:txBody>
          <a:bodyPr>
            <a:spAutoFit/>
          </a:bodyPr>
          <a:lstStyle/>
          <a:p>
            <a:r>
              <a:rPr lang="zh-CN" altLang="en-US" b="1">
                <a:solidFill>
                  <a:srgbClr val="000000"/>
                </a:solidFill>
                <a:ea typeface="宋体" pitchFamily="2" charset="-122"/>
                <a:cs typeface="Times New Roman" pitchFamily="18" charset="0"/>
              </a:rPr>
              <a:t>各种逆流色谱体系</a:t>
            </a:r>
            <a:r>
              <a:rPr lang="zh-CN" altLang="en-US" b="1">
                <a:solidFill>
                  <a:srgbClr val="000000"/>
                </a:solidFill>
                <a:latin typeface="宋体" pitchFamily="2" charset="-122"/>
                <a:ea typeface="宋体" pitchFamily="2" charset="-122"/>
                <a:cs typeface="Times New Roman" pitchFamily="18" charset="0"/>
              </a:rPr>
              <a:t> </a:t>
            </a:r>
          </a:p>
        </p:txBody>
      </p:sp>
      <p:sp>
        <p:nvSpPr>
          <p:cNvPr id="22537" name="Text Box 10"/>
          <p:cNvSpPr txBox="1">
            <a:spLocks noChangeArrowheads="1"/>
          </p:cNvSpPr>
          <p:nvPr/>
        </p:nvSpPr>
        <p:spPr bwMode="auto">
          <a:xfrm>
            <a:off x="5795963" y="5976938"/>
            <a:ext cx="2698750" cy="457200"/>
          </a:xfrm>
          <a:prstGeom prst="rect">
            <a:avLst/>
          </a:prstGeom>
          <a:noFill/>
          <a:ln w="9525" algn="ctr">
            <a:noFill/>
            <a:miter lim="800000"/>
            <a:headEnd/>
            <a:tailEnd/>
          </a:ln>
        </p:spPr>
        <p:txBody>
          <a:bodyPr>
            <a:spAutoFit/>
          </a:bodyPr>
          <a:lstStyle/>
          <a:p>
            <a:r>
              <a:rPr lang="en-US" altLang="zh-CN" b="1">
                <a:solidFill>
                  <a:srgbClr val="000000"/>
                </a:solidFill>
                <a:ea typeface="宋体" pitchFamily="2" charset="-122"/>
                <a:cs typeface="Times New Roman" pitchFamily="18" charset="0"/>
              </a:rPr>
              <a:t>HSCCC</a:t>
            </a:r>
            <a:r>
              <a:rPr lang="zh-CN" altLang="en-US" b="1">
                <a:solidFill>
                  <a:srgbClr val="000000"/>
                </a:solidFill>
                <a:ea typeface="宋体" pitchFamily="2" charset="-122"/>
                <a:cs typeface="Times New Roman" pitchFamily="18" charset="0"/>
              </a:rPr>
              <a:t>设计原理 </a:t>
            </a:r>
          </a:p>
        </p:txBody>
      </p:sp>
    </p:spTree>
    <p:extLst>
      <p:ext uri="{BB962C8B-B14F-4D97-AF65-F5344CB8AC3E}">
        <p14:creationId xmlns:p14="http://schemas.microsoft.com/office/powerpoint/2010/main" val="413501331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Picture 4"/>
          <p:cNvPicPr>
            <a:picLocks noChangeAspect="1" noChangeArrowheads="1"/>
          </p:cNvPicPr>
          <p:nvPr/>
        </p:nvPicPr>
        <p:blipFill>
          <a:blip r:embed="rId2"/>
          <a:srcRect/>
          <a:stretch>
            <a:fillRect/>
          </a:stretch>
        </p:blipFill>
        <p:spPr bwMode="auto">
          <a:xfrm>
            <a:off x="619125" y="908720"/>
            <a:ext cx="3952875" cy="4740275"/>
          </a:xfrm>
          <a:prstGeom prst="rect">
            <a:avLst/>
          </a:prstGeom>
          <a:noFill/>
          <a:ln w="9525">
            <a:noFill/>
            <a:miter lim="800000"/>
            <a:headEnd/>
            <a:tailEnd/>
          </a:ln>
        </p:spPr>
      </p:pic>
      <p:pic>
        <p:nvPicPr>
          <p:cNvPr id="56324" name="Picture 5" descr="001"/>
          <p:cNvPicPr>
            <a:picLocks noChangeAspect="1" noChangeArrowheads="1"/>
          </p:cNvPicPr>
          <p:nvPr/>
        </p:nvPicPr>
        <p:blipFill>
          <a:blip r:embed="rId3"/>
          <a:srcRect/>
          <a:stretch>
            <a:fillRect/>
          </a:stretch>
        </p:blipFill>
        <p:spPr bwMode="auto">
          <a:xfrm>
            <a:off x="4697413" y="1152525"/>
            <a:ext cx="4014787" cy="4589463"/>
          </a:xfrm>
          <a:prstGeom prst="rect">
            <a:avLst/>
          </a:prstGeom>
          <a:noFill/>
          <a:ln w="9525">
            <a:noFill/>
            <a:miter lim="800000"/>
            <a:headEnd/>
            <a:tailEnd/>
          </a:ln>
        </p:spPr>
      </p:pic>
      <p:sp>
        <p:nvSpPr>
          <p:cNvPr id="56325" name="Text Box 6"/>
          <p:cNvSpPr txBox="1">
            <a:spLocks noChangeArrowheads="1"/>
          </p:cNvSpPr>
          <p:nvPr/>
        </p:nvSpPr>
        <p:spPr bwMode="auto">
          <a:xfrm>
            <a:off x="5592763" y="5786438"/>
            <a:ext cx="3140075" cy="461665"/>
          </a:xfrm>
          <a:prstGeom prst="rect">
            <a:avLst/>
          </a:prstGeom>
          <a:noFill/>
          <a:ln w="9525" algn="ctr">
            <a:noFill/>
            <a:miter lim="800000"/>
            <a:headEnd/>
            <a:tailEnd/>
          </a:ln>
        </p:spPr>
        <p:txBody>
          <a:bodyPr>
            <a:spAutoFit/>
          </a:bodyPr>
          <a:lstStyle/>
          <a:p>
            <a:r>
              <a:rPr lang="en-US" altLang="zh-CN" sz="2400" b="1" dirty="0">
                <a:ea typeface="华文行楷" pitchFamily="2" charset="-122"/>
              </a:rPr>
              <a:t>HSCCC</a:t>
            </a:r>
            <a:r>
              <a:rPr lang="zh-CN" altLang="en-US" sz="2400" b="1" dirty="0">
                <a:ea typeface="华文行楷" pitchFamily="2" charset="-122"/>
              </a:rPr>
              <a:t>仪器横截面</a:t>
            </a:r>
          </a:p>
        </p:txBody>
      </p:sp>
      <p:sp>
        <p:nvSpPr>
          <p:cNvPr id="56326" name="Text Box 7"/>
          <p:cNvSpPr txBox="1">
            <a:spLocks noChangeArrowheads="1"/>
          </p:cNvSpPr>
          <p:nvPr/>
        </p:nvSpPr>
        <p:spPr bwMode="auto">
          <a:xfrm>
            <a:off x="467544" y="5805264"/>
            <a:ext cx="4320480" cy="400110"/>
          </a:xfrm>
          <a:prstGeom prst="rect">
            <a:avLst/>
          </a:prstGeom>
          <a:noFill/>
          <a:ln w="9525" algn="ctr">
            <a:noFill/>
            <a:miter lim="800000"/>
            <a:headEnd/>
            <a:tailEnd/>
          </a:ln>
        </p:spPr>
        <p:txBody>
          <a:bodyPr wrap="square">
            <a:spAutoFit/>
          </a:bodyPr>
          <a:lstStyle/>
          <a:p>
            <a:r>
              <a:rPr lang="zh-CN" altLang="en-US" sz="2000" b="1" dirty="0">
                <a:solidFill>
                  <a:srgbClr val="000000"/>
                </a:solidFill>
                <a:latin typeface="宋体" pitchFamily="2" charset="-122"/>
                <a:ea typeface="宋体" pitchFamily="2" charset="-122"/>
                <a:cs typeface="Times New Roman" pitchFamily="18" charset="0"/>
              </a:rPr>
              <a:t>螺旋管内两相溶剂的流体动力学分布</a:t>
            </a:r>
            <a:r>
              <a:rPr lang="zh-CN" altLang="en-US" sz="2000" b="1" dirty="0">
                <a:ea typeface="华文行楷" pitchFamily="2" charset="-122"/>
                <a:cs typeface="Times New Roman" pitchFamily="18" charset="0"/>
              </a:rPr>
              <a:t> </a:t>
            </a:r>
          </a:p>
        </p:txBody>
      </p:sp>
    </p:spTree>
    <p:extLst>
      <p:ext uri="{BB962C8B-B14F-4D97-AF65-F5344CB8AC3E}">
        <p14:creationId xmlns:p14="http://schemas.microsoft.com/office/powerpoint/2010/main" val="16615629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 Box 4"/>
          <p:cNvSpPr txBox="1">
            <a:spLocks noChangeArrowheads="1"/>
          </p:cNvSpPr>
          <p:nvPr/>
        </p:nvSpPr>
        <p:spPr bwMode="auto">
          <a:xfrm>
            <a:off x="717550" y="764704"/>
            <a:ext cx="5565775" cy="579438"/>
          </a:xfrm>
          <a:prstGeom prst="rect">
            <a:avLst/>
          </a:prstGeom>
          <a:noFill/>
          <a:ln w="9525" algn="ctr">
            <a:noFill/>
            <a:miter lim="800000"/>
            <a:headEnd/>
            <a:tailEnd/>
          </a:ln>
        </p:spPr>
        <p:txBody>
          <a:bodyPr>
            <a:spAutoFit/>
          </a:bodyPr>
          <a:lstStyle/>
          <a:p>
            <a:r>
              <a:rPr lang="en-US" altLang="zh-CN" sz="3200" b="1" dirty="0">
                <a:latin typeface="楷体_GB2312" pitchFamily="49" charset="-122"/>
                <a:ea typeface="楷体_GB2312" pitchFamily="49" charset="-122"/>
              </a:rPr>
              <a:t>5</a:t>
            </a:r>
            <a:r>
              <a:rPr lang="zh-CN" altLang="en-US" sz="3200" b="1" dirty="0">
                <a:latin typeface="楷体_GB2312" pitchFamily="49" charset="-122"/>
                <a:ea typeface="楷体_GB2312" pitchFamily="49" charset="-122"/>
              </a:rPr>
              <a:t>）</a:t>
            </a:r>
            <a:r>
              <a:rPr lang="zh-CN" altLang="en-US" sz="3200" b="1" dirty="0">
                <a:ea typeface="华文行楷" pitchFamily="2" charset="-122"/>
              </a:rPr>
              <a:t>液相微萃取</a:t>
            </a:r>
            <a:r>
              <a:rPr lang="en-US" altLang="zh-CN" sz="3200" b="1" dirty="0">
                <a:ea typeface="华文行楷" pitchFamily="2" charset="-122"/>
              </a:rPr>
              <a:t>-----</a:t>
            </a:r>
            <a:r>
              <a:rPr lang="zh-CN" altLang="en-US" sz="3200" b="1" dirty="0">
                <a:solidFill>
                  <a:srgbClr val="FF0000"/>
                </a:solidFill>
                <a:ea typeface="华文行楷" pitchFamily="2" charset="-122"/>
              </a:rPr>
              <a:t>液滴萃取</a:t>
            </a:r>
          </a:p>
        </p:txBody>
      </p:sp>
      <p:pic>
        <p:nvPicPr>
          <p:cNvPr id="23557" name="Picture 6"/>
          <p:cNvPicPr>
            <a:picLocks noChangeAspect="1" noChangeArrowheads="1"/>
          </p:cNvPicPr>
          <p:nvPr/>
        </p:nvPicPr>
        <p:blipFill>
          <a:blip r:embed="rId3"/>
          <a:srcRect/>
          <a:stretch>
            <a:fillRect/>
          </a:stretch>
        </p:blipFill>
        <p:spPr bwMode="auto">
          <a:xfrm>
            <a:off x="717550" y="1889125"/>
            <a:ext cx="3527425" cy="3965575"/>
          </a:xfrm>
          <a:prstGeom prst="rect">
            <a:avLst/>
          </a:prstGeom>
          <a:noFill/>
          <a:ln w="9525">
            <a:noFill/>
            <a:miter lim="800000"/>
            <a:headEnd/>
            <a:tailEnd/>
          </a:ln>
        </p:spPr>
      </p:pic>
      <p:graphicFrame>
        <p:nvGraphicFramePr>
          <p:cNvPr id="23554" name="Object 5"/>
          <p:cNvGraphicFramePr>
            <a:graphicFrameLocks noChangeAspect="1"/>
          </p:cNvGraphicFramePr>
          <p:nvPr/>
        </p:nvGraphicFramePr>
        <p:xfrm>
          <a:off x="4295775" y="1905000"/>
          <a:ext cx="4327525" cy="3878263"/>
        </p:xfrm>
        <a:graphic>
          <a:graphicData uri="http://schemas.openxmlformats.org/presentationml/2006/ole">
            <mc:AlternateContent xmlns:mc="http://schemas.openxmlformats.org/markup-compatibility/2006">
              <mc:Choice xmlns:v="urn:schemas-microsoft-com:vml" Requires="v">
                <p:oleObj spid="_x0000_s23564" name="位图图像" r:id="rId4" imgW="3104762" imgH="2790476" progId="PBrush">
                  <p:embed/>
                </p:oleObj>
              </mc:Choice>
              <mc:Fallback>
                <p:oleObj name="位图图像" r:id="rId4" imgW="3104762" imgH="2790476" progId="PBrush">
                  <p:embed/>
                  <p:pic>
                    <p:nvPicPr>
                      <p:cNvPr id="0"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5775" y="1905000"/>
                        <a:ext cx="4327525" cy="3878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8" name="Rectangle 7"/>
          <p:cNvSpPr>
            <a:spLocks noChangeArrowheads="1"/>
          </p:cNvSpPr>
          <p:nvPr/>
        </p:nvSpPr>
        <p:spPr bwMode="auto">
          <a:xfrm>
            <a:off x="-38100" y="990600"/>
            <a:ext cx="9144000" cy="0"/>
          </a:xfrm>
          <a:prstGeom prst="rect">
            <a:avLst/>
          </a:prstGeom>
          <a:noFill/>
          <a:ln w="9525" algn="ctr">
            <a:noFill/>
            <a:miter lim="800000"/>
            <a:headEnd/>
            <a:tailEnd/>
          </a:ln>
        </p:spPr>
        <p:txBody>
          <a:bodyPr wrap="none" anchor="ctr">
            <a:spAutoFit/>
          </a:bodyPr>
          <a:lstStyle/>
          <a:p>
            <a:endParaRPr lang="zh-CN" altLang="en-US"/>
          </a:p>
        </p:txBody>
      </p:sp>
      <p:sp>
        <p:nvSpPr>
          <p:cNvPr id="23559" name="Rectangle 8"/>
          <p:cNvSpPr>
            <a:spLocks noChangeArrowheads="1"/>
          </p:cNvSpPr>
          <p:nvPr/>
        </p:nvSpPr>
        <p:spPr bwMode="auto">
          <a:xfrm>
            <a:off x="38100" y="2971800"/>
            <a:ext cx="565150" cy="274638"/>
          </a:xfrm>
          <a:prstGeom prst="rect">
            <a:avLst/>
          </a:prstGeom>
          <a:noFill/>
          <a:ln w="9525" algn="ctr">
            <a:noFill/>
            <a:miter lim="800000"/>
            <a:headEnd/>
            <a:tailEnd/>
          </a:ln>
        </p:spPr>
        <p:txBody>
          <a:bodyPr wrap="none" anchor="ctr">
            <a:spAutoFit/>
          </a:bodyPr>
          <a:lstStyle/>
          <a:p>
            <a:pPr>
              <a:spcBef>
                <a:spcPct val="0"/>
              </a:spcBef>
            </a:pPr>
            <a:r>
              <a:rPr kumimoji="1" lang="zh-CN" altLang="en-US" sz="1200">
                <a:solidFill>
                  <a:srgbClr val="000000"/>
                </a:solidFill>
                <a:ea typeface="宋体" pitchFamily="2" charset="-122"/>
              </a:rPr>
              <a:t>  </a:t>
            </a:r>
            <a:endParaRPr kumimoji="1" lang="zh-CN" altLang="en-US">
              <a:ea typeface="宋体" pitchFamily="2" charset="-122"/>
            </a:endParaRPr>
          </a:p>
        </p:txBody>
      </p:sp>
      <p:sp>
        <p:nvSpPr>
          <p:cNvPr id="23560" name="Rectangle 9"/>
          <p:cNvSpPr>
            <a:spLocks noChangeArrowheads="1"/>
          </p:cNvSpPr>
          <p:nvPr/>
        </p:nvSpPr>
        <p:spPr bwMode="auto">
          <a:xfrm>
            <a:off x="38100" y="5865813"/>
            <a:ext cx="9144000" cy="0"/>
          </a:xfrm>
          <a:prstGeom prst="rect">
            <a:avLst/>
          </a:prstGeom>
          <a:noFill/>
          <a:ln w="9525" algn="ctr">
            <a:noFill/>
            <a:miter lim="800000"/>
            <a:headEnd/>
            <a:tailEnd/>
          </a:ln>
        </p:spPr>
        <p:txBody>
          <a:bodyPr wrap="none" anchor="ctr">
            <a:spAutoFit/>
          </a:bodyPr>
          <a:lstStyle/>
          <a:p>
            <a:pPr>
              <a:spcBef>
                <a:spcPct val="0"/>
              </a:spcBef>
            </a:pPr>
            <a:endParaRPr kumimoji="1" lang="zh-CN" altLang="en-US">
              <a:ea typeface="宋体" pitchFamily="2" charset="-122"/>
            </a:endParaRPr>
          </a:p>
        </p:txBody>
      </p:sp>
      <p:sp>
        <p:nvSpPr>
          <p:cNvPr id="23561" name="Text Box 10"/>
          <p:cNvSpPr txBox="1">
            <a:spLocks noChangeArrowheads="1"/>
          </p:cNvSpPr>
          <p:nvPr/>
        </p:nvSpPr>
        <p:spPr bwMode="auto">
          <a:xfrm>
            <a:off x="2903512" y="5919663"/>
            <a:ext cx="3468688" cy="461665"/>
          </a:xfrm>
          <a:prstGeom prst="rect">
            <a:avLst/>
          </a:prstGeom>
          <a:noFill/>
          <a:ln w="9525" algn="ctr">
            <a:noFill/>
            <a:miter lim="800000"/>
            <a:headEnd/>
            <a:tailEnd/>
          </a:ln>
        </p:spPr>
        <p:txBody>
          <a:bodyPr>
            <a:spAutoFit/>
          </a:bodyPr>
          <a:lstStyle/>
          <a:p>
            <a:r>
              <a:rPr lang="zh-CN" altLang="en-US" sz="2400" b="1" dirty="0">
                <a:solidFill>
                  <a:srgbClr val="FF0000"/>
                </a:solidFill>
                <a:ea typeface="华文行楷" pitchFamily="2" charset="-122"/>
              </a:rPr>
              <a:t>液滴萃取示意图</a:t>
            </a:r>
          </a:p>
        </p:txBody>
      </p:sp>
      <p:pic>
        <p:nvPicPr>
          <p:cNvPr id="2" name="图片 1"/>
          <p:cNvPicPr>
            <a:picLocks noChangeAspect="1"/>
          </p:cNvPicPr>
          <p:nvPr/>
        </p:nvPicPr>
        <p:blipFill>
          <a:blip r:embed="rId6"/>
          <a:stretch>
            <a:fillRect/>
          </a:stretch>
        </p:blipFill>
        <p:spPr>
          <a:xfrm>
            <a:off x="5940152" y="260648"/>
            <a:ext cx="2910007" cy="1893714"/>
          </a:xfrm>
          <a:prstGeom prst="rect">
            <a:avLst/>
          </a:prstGeom>
        </p:spPr>
      </p:pic>
    </p:spTree>
    <p:extLst>
      <p:ext uri="{BB962C8B-B14F-4D97-AF65-F5344CB8AC3E}">
        <p14:creationId xmlns:p14="http://schemas.microsoft.com/office/powerpoint/2010/main" val="38901018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ext Box 4"/>
          <p:cNvSpPr txBox="1">
            <a:spLocks noChangeArrowheads="1"/>
          </p:cNvSpPr>
          <p:nvPr/>
        </p:nvSpPr>
        <p:spPr bwMode="auto">
          <a:xfrm>
            <a:off x="677863" y="866775"/>
            <a:ext cx="6937375" cy="579438"/>
          </a:xfrm>
          <a:prstGeom prst="rect">
            <a:avLst/>
          </a:prstGeom>
          <a:noFill/>
          <a:ln w="9525" algn="ctr">
            <a:noFill/>
            <a:miter lim="800000"/>
            <a:headEnd/>
            <a:tailEnd/>
          </a:ln>
        </p:spPr>
        <p:txBody>
          <a:bodyPr>
            <a:spAutoFit/>
          </a:bodyPr>
          <a:lstStyle/>
          <a:p>
            <a:r>
              <a:rPr lang="en-US" altLang="zh-CN" sz="3200" b="1">
                <a:latin typeface="楷体_GB2312" pitchFamily="49" charset="-122"/>
                <a:ea typeface="楷体_GB2312" pitchFamily="49" charset="-122"/>
              </a:rPr>
              <a:t>6</a:t>
            </a:r>
            <a:r>
              <a:rPr lang="zh-CN" altLang="en-US" sz="3200" b="1">
                <a:latin typeface="楷体_GB2312" pitchFamily="49" charset="-122"/>
                <a:ea typeface="楷体_GB2312" pitchFamily="49" charset="-122"/>
              </a:rPr>
              <a:t>）</a:t>
            </a:r>
            <a:r>
              <a:rPr lang="zh-CN" altLang="en-US" sz="3200" b="1">
                <a:ea typeface="华文行楷" pitchFamily="2" charset="-122"/>
              </a:rPr>
              <a:t>液相微萃取</a:t>
            </a:r>
            <a:r>
              <a:rPr lang="en-US" altLang="zh-CN" sz="3200" b="1">
                <a:ea typeface="华文行楷" pitchFamily="2" charset="-122"/>
              </a:rPr>
              <a:t>-----</a:t>
            </a:r>
            <a:r>
              <a:rPr lang="zh-CN" altLang="en-US" sz="3200" b="1">
                <a:solidFill>
                  <a:srgbClr val="FF0000"/>
                </a:solidFill>
                <a:ea typeface="华文行楷" pitchFamily="2" charset="-122"/>
              </a:rPr>
              <a:t>基于中空纤维</a:t>
            </a:r>
          </a:p>
        </p:txBody>
      </p:sp>
      <p:pic>
        <p:nvPicPr>
          <p:cNvPr id="57348" name="Picture 5"/>
          <p:cNvPicPr>
            <a:picLocks noChangeAspect="1" noChangeArrowheads="1"/>
          </p:cNvPicPr>
          <p:nvPr/>
        </p:nvPicPr>
        <p:blipFill>
          <a:blip r:embed="rId2"/>
          <a:srcRect/>
          <a:stretch>
            <a:fillRect/>
          </a:stretch>
        </p:blipFill>
        <p:spPr bwMode="auto">
          <a:xfrm>
            <a:off x="777875" y="1887538"/>
            <a:ext cx="4090988" cy="3646487"/>
          </a:xfrm>
          <a:prstGeom prst="rect">
            <a:avLst/>
          </a:prstGeom>
          <a:noFill/>
          <a:ln w="9525">
            <a:noFill/>
            <a:miter lim="800000"/>
            <a:headEnd/>
            <a:tailEnd/>
          </a:ln>
        </p:spPr>
      </p:pic>
      <p:pic>
        <p:nvPicPr>
          <p:cNvPr id="57349" name="Picture 6"/>
          <p:cNvPicPr>
            <a:picLocks noChangeAspect="1" noChangeArrowheads="1"/>
          </p:cNvPicPr>
          <p:nvPr/>
        </p:nvPicPr>
        <p:blipFill>
          <a:blip r:embed="rId3"/>
          <a:srcRect/>
          <a:stretch>
            <a:fillRect/>
          </a:stretch>
        </p:blipFill>
        <p:spPr bwMode="auto">
          <a:xfrm>
            <a:off x="4902200" y="1544638"/>
            <a:ext cx="3136900" cy="3910012"/>
          </a:xfrm>
          <a:prstGeom prst="rect">
            <a:avLst/>
          </a:prstGeom>
          <a:noFill/>
          <a:ln w="9525">
            <a:noFill/>
            <a:miter lim="800000"/>
            <a:headEnd/>
            <a:tailEnd/>
          </a:ln>
        </p:spPr>
      </p:pic>
      <p:sp>
        <p:nvSpPr>
          <p:cNvPr id="57350" name="Text Box 7"/>
          <p:cNvSpPr txBox="1">
            <a:spLocks noChangeArrowheads="1"/>
          </p:cNvSpPr>
          <p:nvPr/>
        </p:nvSpPr>
        <p:spPr bwMode="auto">
          <a:xfrm>
            <a:off x="2238375" y="5770563"/>
            <a:ext cx="5251450" cy="461665"/>
          </a:xfrm>
          <a:prstGeom prst="rect">
            <a:avLst/>
          </a:prstGeom>
          <a:noFill/>
          <a:ln w="9525" algn="ctr">
            <a:noFill/>
            <a:miter lim="800000"/>
            <a:headEnd/>
            <a:tailEnd/>
          </a:ln>
        </p:spPr>
        <p:txBody>
          <a:bodyPr>
            <a:spAutoFit/>
          </a:bodyPr>
          <a:lstStyle/>
          <a:p>
            <a:r>
              <a:rPr lang="zh-CN" altLang="en-US" sz="2400" b="1">
                <a:ea typeface="华文行楷" pitchFamily="2" charset="-122"/>
              </a:rPr>
              <a:t>基于中空纤维的液相微萃取示意图</a:t>
            </a:r>
          </a:p>
        </p:txBody>
      </p:sp>
    </p:spTree>
    <p:extLst>
      <p:ext uri="{BB962C8B-B14F-4D97-AF65-F5344CB8AC3E}">
        <p14:creationId xmlns:p14="http://schemas.microsoft.com/office/powerpoint/2010/main" val="40068031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637" name="Rectangle 5"/>
          <p:cNvSpPr>
            <a:spLocks noGrp="1" noChangeArrowheads="1"/>
          </p:cNvSpPr>
          <p:nvPr>
            <p:ph type="body" idx="1"/>
          </p:nvPr>
        </p:nvSpPr>
        <p:spPr bwMode="auto">
          <a:xfrm>
            <a:off x="755576" y="980728"/>
            <a:ext cx="7772400" cy="4968552"/>
          </a:xfrm>
          <a:ln>
            <a:miter lim="800000"/>
            <a:headEnd/>
            <a:tailEnd/>
          </a:ln>
        </p:spPr>
        <p:txBody>
          <a:bodyPr vert="horz" wrap="square" lIns="91440" tIns="45720" rIns="91440" bIns="45720" numCol="1" anchor="t" anchorCtr="0" compatLnSpc="1">
            <a:prstTxWarp prst="textNoShape">
              <a:avLst/>
            </a:prstTxWarp>
          </a:bodyPr>
          <a:lstStyle/>
          <a:p>
            <a:pPr marL="0" indent="0" eaLnBrk="1" hangingPunct="1">
              <a:lnSpc>
                <a:spcPct val="200000"/>
              </a:lnSpc>
              <a:buNone/>
              <a:defRPr/>
            </a:pPr>
            <a:r>
              <a:rPr lang="en-US" altLang="zh-CN" b="1" dirty="0">
                <a:solidFill>
                  <a:srgbClr val="0000CC"/>
                </a:solidFill>
                <a:effectLst/>
                <a:latin typeface="Times New Roman" panose="02020603050405020304" pitchFamily="18" charset="0"/>
                <a:cs typeface="Times New Roman" panose="02020603050405020304" pitchFamily="18" charset="0"/>
              </a:rPr>
              <a:t>1</a:t>
            </a:r>
            <a:r>
              <a:rPr lang="en-US" altLang="zh-CN" b="1" dirty="0">
                <a:solidFill>
                  <a:srgbClr val="0000CC"/>
                </a:solidFill>
                <a:latin typeface="Times New Roman" panose="02020603050405020304" pitchFamily="18" charset="0"/>
                <a:cs typeface="Times New Roman" panose="02020603050405020304" pitchFamily="18" charset="0"/>
              </a:rPr>
              <a:t>.</a:t>
            </a:r>
            <a:r>
              <a:rPr lang="en-US" altLang="zh-CN" b="1" dirty="0">
                <a:solidFill>
                  <a:srgbClr val="0000CC"/>
                </a:solidFill>
                <a:effectLst/>
                <a:latin typeface="Times New Roman" panose="02020603050405020304" pitchFamily="18" charset="0"/>
                <a:cs typeface="Times New Roman" panose="02020603050405020304" pitchFamily="18" charset="0"/>
              </a:rPr>
              <a:t> </a:t>
            </a:r>
            <a:r>
              <a:rPr lang="zh-CN" altLang="en-US" b="1" dirty="0">
                <a:solidFill>
                  <a:srgbClr val="0000FF"/>
                </a:solidFill>
                <a:effectLst/>
                <a:latin typeface="Times New Roman" panose="02020603050405020304" pitchFamily="18" charset="0"/>
                <a:cs typeface="Times New Roman" panose="02020603050405020304" pitchFamily="18" charset="0"/>
              </a:rPr>
              <a:t>沉淀分离法</a:t>
            </a:r>
            <a:r>
              <a:rPr lang="zh-CN" altLang="en-US" b="1" dirty="0">
                <a:solidFill>
                  <a:srgbClr val="0000CC"/>
                </a:solidFill>
                <a:effectLst/>
                <a:latin typeface="Times New Roman" panose="02020603050405020304" pitchFamily="18" charset="0"/>
                <a:cs typeface="Times New Roman" panose="02020603050405020304" pitchFamily="18" charset="0"/>
              </a:rPr>
              <a:t>：</a:t>
            </a:r>
          </a:p>
          <a:p>
            <a:pPr eaLnBrk="1" hangingPunct="1">
              <a:lnSpc>
                <a:spcPct val="200000"/>
              </a:lnSpc>
              <a:defRPr/>
            </a:pPr>
            <a:r>
              <a:rPr lang="zh-CN" altLang="en-US" b="1" dirty="0">
                <a:effectLst/>
                <a:latin typeface="Times New Roman" panose="02020603050405020304" pitchFamily="18" charset="0"/>
                <a:cs typeface="Times New Roman" panose="02020603050405020304" pitchFamily="18" charset="0"/>
              </a:rPr>
              <a:t>    </a:t>
            </a:r>
            <a:r>
              <a:rPr lang="zh-CN" altLang="en-US" sz="2800" b="1" dirty="0">
                <a:solidFill>
                  <a:schemeClr val="tx1"/>
                </a:solidFill>
                <a:effectLst/>
                <a:latin typeface="Times New Roman" panose="02020603050405020304" pitchFamily="18" charset="0"/>
                <a:ea typeface="楷体_GB2312" pitchFamily="49" charset="-122"/>
                <a:cs typeface="Times New Roman" panose="02020603050405020304" pitchFamily="18" charset="0"/>
              </a:rPr>
              <a:t>适用于常量组分的分离（毫克数量级以上）</a:t>
            </a:r>
          </a:p>
          <a:p>
            <a:pPr marL="0" indent="0" eaLnBrk="1" hangingPunct="1">
              <a:lnSpc>
                <a:spcPct val="200000"/>
              </a:lnSpc>
              <a:buNone/>
              <a:defRPr/>
            </a:pPr>
            <a:r>
              <a:rPr lang="en-US" altLang="zh-CN" b="1" dirty="0">
                <a:solidFill>
                  <a:srgbClr val="0000FF"/>
                </a:solidFill>
                <a:effectLst/>
                <a:latin typeface="Times New Roman" panose="02020603050405020304" pitchFamily="18" charset="0"/>
                <a:cs typeface="Times New Roman" panose="02020603050405020304" pitchFamily="18" charset="0"/>
              </a:rPr>
              <a:t>2. </a:t>
            </a:r>
            <a:r>
              <a:rPr lang="zh-CN" altLang="en-US" b="1" dirty="0">
                <a:solidFill>
                  <a:srgbClr val="0000FF"/>
                </a:solidFill>
                <a:effectLst/>
                <a:latin typeface="Times New Roman" panose="02020603050405020304" pitchFamily="18" charset="0"/>
                <a:cs typeface="Times New Roman" panose="02020603050405020304" pitchFamily="18" charset="0"/>
              </a:rPr>
              <a:t>共沉淀分离法：</a:t>
            </a:r>
          </a:p>
          <a:p>
            <a:pPr eaLnBrk="1" hangingPunct="1">
              <a:lnSpc>
                <a:spcPct val="200000"/>
              </a:lnSpc>
              <a:defRPr/>
            </a:pPr>
            <a:r>
              <a:rPr lang="zh-CN" altLang="en-US" b="1" dirty="0">
                <a:latin typeface="Times New Roman" panose="02020603050405020304" pitchFamily="18" charset="0"/>
                <a:cs typeface="Times New Roman" panose="02020603050405020304" pitchFamily="18" charset="0"/>
              </a:rPr>
              <a:t>    </a:t>
            </a:r>
            <a:r>
              <a:rPr lang="zh-CN" altLang="en-US" sz="2800" b="1" dirty="0">
                <a:solidFill>
                  <a:schemeClr val="tx1"/>
                </a:solidFill>
                <a:effectLst/>
                <a:latin typeface="Times New Roman" panose="02020603050405020304" pitchFamily="18" charset="0"/>
                <a:ea typeface="楷体_GB2312" pitchFamily="49" charset="-122"/>
                <a:cs typeface="Times New Roman" panose="02020603050405020304" pitchFamily="18" charset="0"/>
              </a:rPr>
              <a:t>适用于痕量组分的分离（小于</a:t>
            </a:r>
            <a:r>
              <a:rPr lang="en-US" altLang="zh-CN" sz="2800" b="1" dirty="0">
                <a:solidFill>
                  <a:schemeClr val="tx1"/>
                </a:solidFill>
                <a:effectLst/>
                <a:latin typeface="Times New Roman" panose="02020603050405020304" pitchFamily="18" charset="0"/>
                <a:ea typeface="楷体_GB2312" pitchFamily="49" charset="-122"/>
                <a:cs typeface="Times New Roman" panose="02020603050405020304" pitchFamily="18" charset="0"/>
              </a:rPr>
              <a:t>1 </a:t>
            </a:r>
            <a:r>
              <a:rPr lang="en-US" altLang="zh-CN" sz="2800" b="1" dirty="0" smtClean="0">
                <a:solidFill>
                  <a:schemeClr val="tx1"/>
                </a:solidFill>
                <a:effectLst/>
                <a:latin typeface="Times New Roman" panose="02020603050405020304" pitchFamily="18" charset="0"/>
                <a:ea typeface="楷体_GB2312" pitchFamily="49" charset="-122"/>
                <a:cs typeface="Times New Roman" panose="02020603050405020304" pitchFamily="18" charset="0"/>
              </a:rPr>
              <a:t>mg·mL</a:t>
            </a:r>
            <a:r>
              <a:rPr lang="en-US" altLang="zh-CN" sz="2800" b="1" baseline="30000" dirty="0" smtClean="0">
                <a:solidFill>
                  <a:schemeClr val="tx1"/>
                </a:solidFill>
                <a:effectLst/>
                <a:latin typeface="Times New Roman" panose="02020603050405020304" pitchFamily="18" charset="0"/>
                <a:ea typeface="楷体_GB2312" pitchFamily="49" charset="-122"/>
                <a:cs typeface="Times New Roman" panose="02020603050405020304" pitchFamily="18" charset="0"/>
              </a:rPr>
              <a:t>-1</a:t>
            </a:r>
            <a:r>
              <a:rPr lang="zh-CN" altLang="en-US" sz="2800" b="1" dirty="0" smtClean="0">
                <a:solidFill>
                  <a:schemeClr val="tx1"/>
                </a:solidFill>
                <a:effectLst/>
                <a:latin typeface="Times New Roman" panose="02020603050405020304" pitchFamily="18" charset="0"/>
                <a:ea typeface="楷体_GB2312" pitchFamily="49" charset="-122"/>
                <a:cs typeface="Times New Roman" panose="02020603050405020304" pitchFamily="18" charset="0"/>
              </a:rPr>
              <a:t>）</a:t>
            </a:r>
            <a:r>
              <a:rPr lang="zh-CN" altLang="en-US" sz="2800" b="1" dirty="0">
                <a:solidFill>
                  <a:schemeClr val="tx1"/>
                </a:solidFill>
                <a:effectLst/>
                <a:latin typeface="Times New Roman" panose="02020603050405020304" pitchFamily="18" charset="0"/>
                <a:ea typeface="楷体_GB2312" pitchFamily="49" charset="-122"/>
                <a:cs typeface="Times New Roman" panose="02020603050405020304" pitchFamily="18" charset="0"/>
              </a:rPr>
              <a:t>主要是通过富集痕量待测组分的同时进行分离</a:t>
            </a:r>
          </a:p>
          <a:p>
            <a:pPr eaLnBrk="1" hangingPunct="1">
              <a:lnSpc>
                <a:spcPct val="200000"/>
              </a:lnSpc>
              <a:buFontTx/>
              <a:buNone/>
              <a:defRPr/>
            </a:pP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60557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Box 4"/>
          <p:cNvSpPr txBox="1">
            <a:spLocks noChangeArrowheads="1"/>
          </p:cNvSpPr>
          <p:nvPr/>
        </p:nvSpPr>
        <p:spPr bwMode="auto">
          <a:xfrm>
            <a:off x="436125" y="690495"/>
            <a:ext cx="8243067" cy="584775"/>
          </a:xfrm>
          <a:prstGeom prst="rect">
            <a:avLst/>
          </a:prstGeom>
          <a:noFill/>
          <a:ln w="9525" algn="ctr">
            <a:noFill/>
            <a:miter lim="800000"/>
            <a:headEnd/>
            <a:tailEnd/>
          </a:ln>
        </p:spPr>
        <p:txBody>
          <a:bodyPr wrap="square">
            <a:spAutoFit/>
          </a:bodyPr>
          <a:lstStyle/>
          <a:p>
            <a:r>
              <a:rPr lang="en-US" altLang="zh-CN" sz="3200" b="1" dirty="0">
                <a:solidFill>
                  <a:srgbClr val="FF0000"/>
                </a:solidFill>
                <a:latin typeface="楷体_GB2312" pitchFamily="49" charset="-122"/>
                <a:ea typeface="楷体_GB2312" pitchFamily="49" charset="-122"/>
              </a:rPr>
              <a:t>7</a:t>
            </a:r>
            <a:r>
              <a:rPr lang="zh-CN" altLang="en-US" sz="3200" b="1" dirty="0">
                <a:solidFill>
                  <a:srgbClr val="FF0000"/>
                </a:solidFill>
                <a:latin typeface="楷体_GB2312" pitchFamily="49" charset="-122"/>
                <a:ea typeface="楷体_GB2312" pitchFamily="49" charset="-122"/>
              </a:rPr>
              <a:t>）</a:t>
            </a:r>
            <a:r>
              <a:rPr lang="zh-CN" altLang="en-US" sz="3200" b="1" dirty="0">
                <a:solidFill>
                  <a:srgbClr val="FF0000"/>
                </a:solidFill>
                <a:ea typeface="华文行楷" pitchFamily="2" charset="-122"/>
              </a:rPr>
              <a:t>固相萃取 </a:t>
            </a:r>
            <a:r>
              <a:rPr lang="en-US" altLang="zh-CN" sz="3200" b="1" dirty="0">
                <a:solidFill>
                  <a:srgbClr val="FF0000"/>
                </a:solidFill>
                <a:ea typeface="华文行楷" pitchFamily="2" charset="-122"/>
              </a:rPr>
              <a:t>(Solid phase extraction, SPE)</a:t>
            </a:r>
          </a:p>
        </p:txBody>
      </p:sp>
      <p:sp>
        <p:nvSpPr>
          <p:cNvPr id="58372" name="Rectangle 5"/>
          <p:cNvSpPr>
            <a:spLocks noChangeArrowheads="1"/>
          </p:cNvSpPr>
          <p:nvPr/>
        </p:nvSpPr>
        <p:spPr bwMode="auto">
          <a:xfrm>
            <a:off x="436125" y="1457666"/>
            <a:ext cx="8097837" cy="960263"/>
          </a:xfrm>
          <a:prstGeom prst="rect">
            <a:avLst/>
          </a:prstGeom>
          <a:noFill/>
          <a:ln w="9525" algn="ctr">
            <a:noFill/>
            <a:miter lim="800000"/>
            <a:headEnd/>
            <a:tailEnd/>
          </a:ln>
        </p:spPr>
        <p:txBody>
          <a:bodyPr anchor="ctr">
            <a:spAutoFit/>
          </a:bodyPr>
          <a:lstStyle/>
          <a:p>
            <a:pPr>
              <a:lnSpc>
                <a:spcPct val="120000"/>
              </a:lnSpc>
              <a:spcBef>
                <a:spcPct val="0"/>
              </a:spcBef>
            </a:pPr>
            <a:r>
              <a:rPr kumimoji="1" lang="zh-CN" altLang="en-US" sz="2400" b="1" dirty="0">
                <a:latin typeface="华文行楷" pitchFamily="2" charset="-122"/>
                <a:ea typeface="华文行楷" pitchFamily="2" charset="-122"/>
              </a:rPr>
              <a:t>         基于样品在两相之间的分配，即在固相</a:t>
            </a:r>
            <a:r>
              <a:rPr kumimoji="1" lang="en-US" altLang="zh-CN" sz="2400" b="1" dirty="0">
                <a:latin typeface="华文行楷" pitchFamily="2" charset="-122"/>
                <a:ea typeface="华文行楷" pitchFamily="2" charset="-122"/>
              </a:rPr>
              <a:t>(</a:t>
            </a:r>
            <a:r>
              <a:rPr kumimoji="1" lang="zh-CN" altLang="en-US" sz="2400" b="1" dirty="0">
                <a:latin typeface="华文行楷" pitchFamily="2" charset="-122"/>
                <a:ea typeface="华文行楷" pitchFamily="2" charset="-122"/>
              </a:rPr>
              <a:t>吸附剂</a:t>
            </a:r>
            <a:r>
              <a:rPr kumimoji="1" lang="en-US" altLang="zh-CN" sz="2400" b="1" dirty="0">
                <a:latin typeface="华文行楷" pitchFamily="2" charset="-122"/>
                <a:ea typeface="华文行楷" pitchFamily="2" charset="-122"/>
              </a:rPr>
              <a:t>)</a:t>
            </a:r>
            <a:r>
              <a:rPr kumimoji="1" lang="zh-CN" altLang="en-US" sz="2400" b="1" dirty="0">
                <a:latin typeface="华文行楷" pitchFamily="2" charset="-122"/>
                <a:ea typeface="华文行楷" pitchFamily="2" charset="-122"/>
              </a:rPr>
              <a:t>和液相</a:t>
            </a:r>
            <a:r>
              <a:rPr kumimoji="1" lang="en-US" altLang="zh-CN" sz="2400" b="1" dirty="0">
                <a:latin typeface="华文行楷" pitchFamily="2" charset="-122"/>
                <a:ea typeface="华文行楷" pitchFamily="2" charset="-122"/>
              </a:rPr>
              <a:t>(</a:t>
            </a:r>
            <a:r>
              <a:rPr kumimoji="1" lang="zh-CN" altLang="en-US" sz="2400" b="1" dirty="0">
                <a:latin typeface="华文行楷" pitchFamily="2" charset="-122"/>
                <a:ea typeface="华文行楷" pitchFamily="2" charset="-122"/>
              </a:rPr>
              <a:t>溶剂</a:t>
            </a:r>
            <a:r>
              <a:rPr kumimoji="1" lang="en-US" altLang="zh-CN" sz="2400" b="1" dirty="0">
                <a:latin typeface="华文行楷" pitchFamily="2" charset="-122"/>
                <a:ea typeface="华文行楷" pitchFamily="2" charset="-122"/>
              </a:rPr>
              <a:t>)</a:t>
            </a:r>
            <a:r>
              <a:rPr kumimoji="1" lang="zh-CN" altLang="en-US" sz="2400" b="1" dirty="0">
                <a:latin typeface="华文行楷" pitchFamily="2" charset="-122"/>
                <a:ea typeface="华文行楷" pitchFamily="2" charset="-122"/>
              </a:rPr>
              <a:t>之间的分配。 </a:t>
            </a:r>
          </a:p>
        </p:txBody>
      </p:sp>
      <p:pic>
        <p:nvPicPr>
          <p:cNvPr id="58373" name="Picture 6"/>
          <p:cNvPicPr>
            <a:picLocks noChangeAspect="1" noChangeArrowheads="1"/>
          </p:cNvPicPr>
          <p:nvPr/>
        </p:nvPicPr>
        <p:blipFill>
          <a:blip r:embed="rId2"/>
          <a:srcRect/>
          <a:stretch>
            <a:fillRect/>
          </a:stretch>
        </p:blipFill>
        <p:spPr bwMode="auto">
          <a:xfrm>
            <a:off x="2317750" y="2652861"/>
            <a:ext cx="4452938" cy="3800475"/>
          </a:xfrm>
          <a:prstGeom prst="rect">
            <a:avLst/>
          </a:prstGeom>
          <a:noFill/>
          <a:ln w="9525">
            <a:noFill/>
            <a:miter lim="800000"/>
            <a:headEnd/>
            <a:tailEnd/>
          </a:ln>
        </p:spPr>
      </p:pic>
    </p:spTree>
    <p:extLst>
      <p:ext uri="{BB962C8B-B14F-4D97-AF65-F5344CB8AC3E}">
        <p14:creationId xmlns:p14="http://schemas.microsoft.com/office/powerpoint/2010/main" val="392601969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Text Box 4"/>
          <p:cNvSpPr txBox="1">
            <a:spLocks noChangeArrowheads="1"/>
          </p:cNvSpPr>
          <p:nvPr/>
        </p:nvSpPr>
        <p:spPr bwMode="auto">
          <a:xfrm>
            <a:off x="677863" y="620688"/>
            <a:ext cx="5233987" cy="579438"/>
          </a:xfrm>
          <a:prstGeom prst="rect">
            <a:avLst/>
          </a:prstGeom>
          <a:noFill/>
          <a:ln w="9525" algn="ctr">
            <a:noFill/>
            <a:miter lim="800000"/>
            <a:headEnd/>
            <a:tailEnd/>
          </a:ln>
        </p:spPr>
        <p:txBody>
          <a:bodyPr>
            <a:spAutoFit/>
          </a:bodyPr>
          <a:lstStyle/>
          <a:p>
            <a:r>
              <a:rPr lang="en-US" altLang="zh-CN" sz="3200" b="1" dirty="0">
                <a:solidFill>
                  <a:srgbClr val="FF0000"/>
                </a:solidFill>
                <a:latin typeface="楷体_GB2312" pitchFamily="49" charset="-122"/>
                <a:ea typeface="楷体_GB2312" pitchFamily="49" charset="-122"/>
              </a:rPr>
              <a:t>8</a:t>
            </a:r>
            <a:r>
              <a:rPr lang="zh-CN" altLang="en-US" sz="3200" b="1" dirty="0">
                <a:solidFill>
                  <a:srgbClr val="FF0000"/>
                </a:solidFill>
                <a:latin typeface="楷体_GB2312" pitchFamily="49" charset="-122"/>
                <a:ea typeface="楷体_GB2312" pitchFamily="49" charset="-122"/>
              </a:rPr>
              <a:t>）</a:t>
            </a:r>
            <a:r>
              <a:rPr lang="zh-CN" altLang="en-US" sz="3200" b="1" dirty="0">
                <a:solidFill>
                  <a:srgbClr val="FF0000"/>
                </a:solidFill>
                <a:ea typeface="华文行楷" pitchFamily="2" charset="-122"/>
              </a:rPr>
              <a:t>固相微萃取 </a:t>
            </a:r>
            <a:r>
              <a:rPr lang="en-US" altLang="zh-CN" sz="3200" b="1" dirty="0">
                <a:solidFill>
                  <a:srgbClr val="FF0000"/>
                </a:solidFill>
                <a:ea typeface="华文行楷" pitchFamily="2" charset="-122"/>
              </a:rPr>
              <a:t>(SPME)</a:t>
            </a:r>
          </a:p>
        </p:txBody>
      </p:sp>
      <p:sp>
        <p:nvSpPr>
          <p:cNvPr id="24581" name="Rectangle 5"/>
          <p:cNvSpPr>
            <a:spLocks noChangeArrowheads="1"/>
          </p:cNvSpPr>
          <p:nvPr/>
        </p:nvSpPr>
        <p:spPr bwMode="auto">
          <a:xfrm>
            <a:off x="438150" y="1398926"/>
            <a:ext cx="8310314" cy="1052596"/>
          </a:xfrm>
          <a:prstGeom prst="rect">
            <a:avLst/>
          </a:prstGeom>
          <a:noFill/>
          <a:ln w="9525" algn="ctr">
            <a:noFill/>
            <a:miter lim="800000"/>
            <a:headEnd/>
            <a:tailEnd/>
          </a:ln>
        </p:spPr>
        <p:txBody>
          <a:bodyPr wrap="square" anchor="ctr">
            <a:spAutoFit/>
          </a:bodyPr>
          <a:lstStyle/>
          <a:p>
            <a:pPr indent="725488">
              <a:lnSpc>
                <a:spcPct val="130000"/>
              </a:lnSpc>
              <a:spcBef>
                <a:spcPct val="0"/>
              </a:spcBef>
            </a:pPr>
            <a:r>
              <a:rPr kumimoji="1" lang="en-US" altLang="zh-CN" sz="2400" b="1" dirty="0">
                <a:ea typeface="华文行楷" pitchFamily="2" charset="-122"/>
              </a:rPr>
              <a:t>SPME</a:t>
            </a:r>
            <a:r>
              <a:rPr kumimoji="1" lang="zh-CN" altLang="en-US" sz="2400" b="1" dirty="0">
                <a:ea typeface="华文行楷" pitchFamily="2" charset="-122"/>
              </a:rPr>
              <a:t>法具有操作简单方便，分析时间短，样品需要量小，无需萃取溶剂，重现性好，特别适合现场分析等优点。 </a:t>
            </a:r>
          </a:p>
        </p:txBody>
      </p:sp>
      <p:pic>
        <p:nvPicPr>
          <p:cNvPr id="24582" name="Picture 6"/>
          <p:cNvPicPr>
            <a:picLocks noChangeAspect="1" noChangeArrowheads="1"/>
          </p:cNvPicPr>
          <p:nvPr/>
        </p:nvPicPr>
        <p:blipFill>
          <a:blip r:embed="rId3"/>
          <a:srcRect/>
          <a:stretch>
            <a:fillRect/>
          </a:stretch>
        </p:blipFill>
        <p:spPr bwMode="auto">
          <a:xfrm>
            <a:off x="1220788" y="2686050"/>
            <a:ext cx="3382962" cy="3201988"/>
          </a:xfrm>
          <a:prstGeom prst="rect">
            <a:avLst/>
          </a:prstGeom>
          <a:noFill/>
          <a:ln w="9525">
            <a:noFill/>
            <a:miter lim="800000"/>
            <a:headEnd/>
            <a:tailEnd/>
          </a:ln>
        </p:spPr>
      </p:pic>
      <p:sp>
        <p:nvSpPr>
          <p:cNvPr id="24583" name="Rectangle 8"/>
          <p:cNvSpPr>
            <a:spLocks noChangeArrowheads="1"/>
          </p:cNvSpPr>
          <p:nvPr/>
        </p:nvSpPr>
        <p:spPr bwMode="auto">
          <a:xfrm>
            <a:off x="0" y="2266950"/>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24578" name="Object 7"/>
          <p:cNvGraphicFramePr>
            <a:graphicFrameLocks noChangeAspect="1"/>
          </p:cNvGraphicFramePr>
          <p:nvPr/>
        </p:nvGraphicFramePr>
        <p:xfrm>
          <a:off x="4683125" y="2501900"/>
          <a:ext cx="3300413" cy="3441700"/>
        </p:xfrm>
        <a:graphic>
          <a:graphicData uri="http://schemas.openxmlformats.org/presentationml/2006/ole">
            <mc:AlternateContent xmlns:mc="http://schemas.openxmlformats.org/markup-compatibility/2006">
              <mc:Choice xmlns:v="urn:schemas-microsoft-com:vml" Requires="v">
                <p:oleObj spid="_x0000_s24588" name="位图图像" r:id="rId4" imgW="2514286" imgH="3019048" progId="PBrush">
                  <p:embed/>
                </p:oleObj>
              </mc:Choice>
              <mc:Fallback>
                <p:oleObj name="位图图像" r:id="rId4" imgW="2514286" imgH="3019048" progId="PBrush">
                  <p:embed/>
                  <p:pic>
                    <p:nvPicPr>
                      <p:cNvPr id="0"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25" y="2501900"/>
                        <a:ext cx="3300413" cy="344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022328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5"/>
          <p:cNvSpPr>
            <a:spLocks noChangeArrowheads="1"/>
          </p:cNvSpPr>
          <p:nvPr/>
        </p:nvSpPr>
        <p:spPr bwMode="auto">
          <a:xfrm>
            <a:off x="0" y="2595563"/>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25602" name="Object 4"/>
          <p:cNvGraphicFramePr>
            <a:graphicFrameLocks noChangeAspect="1"/>
          </p:cNvGraphicFramePr>
          <p:nvPr>
            <p:extLst>
              <p:ext uri="{D42A27DB-BD31-4B8C-83A1-F6EECF244321}">
                <p14:modId xmlns:p14="http://schemas.microsoft.com/office/powerpoint/2010/main" val="1298445382"/>
              </p:ext>
            </p:extLst>
          </p:nvPr>
        </p:nvGraphicFramePr>
        <p:xfrm>
          <a:off x="1430312" y="980728"/>
          <a:ext cx="6324600" cy="3689350"/>
        </p:xfrm>
        <a:graphic>
          <a:graphicData uri="http://schemas.openxmlformats.org/presentationml/2006/ole">
            <mc:AlternateContent xmlns:mc="http://schemas.openxmlformats.org/markup-compatibility/2006">
              <mc:Choice xmlns:v="urn:schemas-microsoft-com:vml" Requires="v">
                <p:oleObj spid="_x0000_s25612" name="位图图像" r:id="rId3" imgW="3352381" imgH="1961905" progId="PBrush">
                  <p:embed/>
                </p:oleObj>
              </mc:Choice>
              <mc:Fallback>
                <p:oleObj name="位图图像" r:id="rId3" imgW="3352381" imgH="1961905" progId="PBrush">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0312" y="980728"/>
                        <a:ext cx="6324600" cy="3689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5" name="Rectangle 6"/>
          <p:cNvSpPr>
            <a:spLocks noChangeArrowheads="1"/>
          </p:cNvSpPr>
          <p:nvPr/>
        </p:nvSpPr>
        <p:spPr bwMode="auto">
          <a:xfrm>
            <a:off x="251519" y="5013176"/>
            <a:ext cx="8682185" cy="1128579"/>
          </a:xfrm>
          <a:prstGeom prst="rect">
            <a:avLst/>
          </a:prstGeom>
          <a:noFill/>
          <a:ln w="9525" algn="ctr">
            <a:noFill/>
            <a:miter lim="800000"/>
            <a:headEnd/>
            <a:tailEnd/>
          </a:ln>
        </p:spPr>
        <p:txBody>
          <a:bodyPr wrap="none" anchor="ctr">
            <a:spAutoFit/>
          </a:bodyPr>
          <a:lstStyle/>
          <a:p>
            <a:pPr algn="ctr">
              <a:lnSpc>
                <a:spcPct val="150000"/>
              </a:lnSpc>
              <a:tabLst>
                <a:tab pos="2057400" algn="l"/>
              </a:tabLst>
            </a:pPr>
            <a:r>
              <a:rPr kumimoji="1" lang="en-US" altLang="zh-CN" sz="2400" b="1" dirty="0"/>
              <a:t>SPME</a:t>
            </a:r>
            <a:r>
              <a:rPr kumimoji="1" lang="zh-CN" altLang="en-US" sz="2400" b="1" dirty="0"/>
              <a:t>萃取模式</a:t>
            </a:r>
          </a:p>
          <a:p>
            <a:pPr algn="ctr">
              <a:lnSpc>
                <a:spcPct val="150000"/>
              </a:lnSpc>
              <a:tabLst>
                <a:tab pos="2057400" algn="l"/>
              </a:tabLst>
            </a:pPr>
            <a:r>
              <a:rPr kumimoji="1" lang="en-US" altLang="zh-CN" sz="2400" b="1" dirty="0"/>
              <a:t>a </a:t>
            </a:r>
            <a:r>
              <a:rPr kumimoji="1" lang="zh-CN" altLang="en-US" sz="2400" b="1" dirty="0"/>
              <a:t>直接</a:t>
            </a:r>
            <a:r>
              <a:rPr kumimoji="1" lang="en-US" altLang="zh-CN" sz="2400" b="1" dirty="0"/>
              <a:t>SPME</a:t>
            </a:r>
            <a:r>
              <a:rPr kumimoji="1" lang="zh-CN" altLang="en-US" sz="2400" b="1" dirty="0"/>
              <a:t>萃取    </a:t>
            </a:r>
            <a:r>
              <a:rPr kumimoji="1" lang="en-US" altLang="zh-CN" sz="2400" b="1" dirty="0"/>
              <a:t>b </a:t>
            </a:r>
            <a:r>
              <a:rPr kumimoji="1" lang="zh-CN" altLang="en-US" sz="2400" b="1" dirty="0"/>
              <a:t>顶空</a:t>
            </a:r>
            <a:r>
              <a:rPr kumimoji="1" lang="en-US" altLang="zh-CN" sz="2400" b="1" dirty="0"/>
              <a:t>SPME</a:t>
            </a:r>
            <a:r>
              <a:rPr kumimoji="1" lang="zh-CN" altLang="en-US" sz="2400" b="1" dirty="0"/>
              <a:t>萃取    </a:t>
            </a:r>
            <a:r>
              <a:rPr kumimoji="1" lang="en-US" altLang="zh-CN" sz="2400" b="1" dirty="0"/>
              <a:t>c </a:t>
            </a:r>
            <a:r>
              <a:rPr kumimoji="1" lang="zh-CN" altLang="en-US" sz="2400" b="1" dirty="0"/>
              <a:t>隔膜保护</a:t>
            </a:r>
            <a:r>
              <a:rPr kumimoji="1" lang="en-US" altLang="zh-CN" sz="2400" b="1" dirty="0"/>
              <a:t>SPME</a:t>
            </a:r>
            <a:r>
              <a:rPr kumimoji="1" lang="zh-CN" altLang="en-US" sz="2400" b="1" dirty="0"/>
              <a:t>萃取 </a:t>
            </a:r>
          </a:p>
        </p:txBody>
      </p:sp>
    </p:spTree>
    <p:extLst>
      <p:ext uri="{BB962C8B-B14F-4D97-AF65-F5344CB8AC3E}">
        <p14:creationId xmlns:p14="http://schemas.microsoft.com/office/powerpoint/2010/main" val="5297600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ext Box 4"/>
          <p:cNvSpPr txBox="1">
            <a:spLocks noChangeArrowheads="1"/>
          </p:cNvSpPr>
          <p:nvPr/>
        </p:nvSpPr>
        <p:spPr bwMode="auto">
          <a:xfrm>
            <a:off x="699402" y="570967"/>
            <a:ext cx="5233987" cy="579438"/>
          </a:xfrm>
          <a:prstGeom prst="rect">
            <a:avLst/>
          </a:prstGeom>
          <a:noFill/>
          <a:ln w="9525" algn="ctr">
            <a:noFill/>
            <a:miter lim="800000"/>
            <a:headEnd/>
            <a:tailEnd/>
          </a:ln>
        </p:spPr>
        <p:txBody>
          <a:bodyPr>
            <a:spAutoFit/>
          </a:bodyPr>
          <a:lstStyle/>
          <a:p>
            <a:r>
              <a:rPr lang="en-US" altLang="zh-CN" sz="3200" b="1">
                <a:solidFill>
                  <a:srgbClr val="FF0000"/>
                </a:solidFill>
                <a:latin typeface="楷体_GB2312" pitchFamily="49" charset="-122"/>
                <a:ea typeface="楷体_GB2312" pitchFamily="49" charset="-122"/>
              </a:rPr>
              <a:t>9</a:t>
            </a:r>
            <a:r>
              <a:rPr lang="zh-CN" altLang="en-US" sz="3200" b="1">
                <a:solidFill>
                  <a:srgbClr val="FF0000"/>
                </a:solidFill>
                <a:latin typeface="楷体_GB2312" pitchFamily="49" charset="-122"/>
                <a:ea typeface="楷体_GB2312" pitchFamily="49" charset="-122"/>
              </a:rPr>
              <a:t>）</a:t>
            </a:r>
            <a:r>
              <a:rPr lang="zh-CN" altLang="en-US" sz="3200" b="1">
                <a:solidFill>
                  <a:srgbClr val="FF0000"/>
                </a:solidFill>
                <a:ea typeface="华文行楷" pitchFamily="2" charset="-122"/>
              </a:rPr>
              <a:t>超临界流体萃取 </a:t>
            </a:r>
            <a:r>
              <a:rPr lang="en-US" altLang="zh-CN" sz="3200" b="1">
                <a:solidFill>
                  <a:srgbClr val="FF0000"/>
                </a:solidFill>
                <a:ea typeface="华文行楷" pitchFamily="2" charset="-122"/>
              </a:rPr>
              <a:t>(SFE)</a:t>
            </a:r>
            <a:endParaRPr lang="zh-CN" altLang="en-US" sz="3200" b="1">
              <a:solidFill>
                <a:srgbClr val="FF0000"/>
              </a:solidFill>
              <a:ea typeface="华文行楷" pitchFamily="2" charset="-122"/>
            </a:endParaRPr>
          </a:p>
        </p:txBody>
      </p:sp>
      <p:pic>
        <p:nvPicPr>
          <p:cNvPr id="59396" name="Picture 5"/>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539552" y="1246980"/>
            <a:ext cx="3967163" cy="2439987"/>
          </a:xfrm>
          <a:prstGeom prst="rect">
            <a:avLst/>
          </a:prstGeom>
          <a:noFill/>
          <a:ln w="9525">
            <a:solidFill>
              <a:srgbClr val="3366FF"/>
            </a:solidFill>
            <a:miter lim="800000"/>
            <a:headEnd/>
            <a:tailEnd/>
          </a:ln>
        </p:spPr>
      </p:pic>
      <p:sp>
        <p:nvSpPr>
          <p:cNvPr id="59397" name="Rectangle 6"/>
          <p:cNvSpPr>
            <a:spLocks noChangeArrowheads="1"/>
          </p:cNvSpPr>
          <p:nvPr/>
        </p:nvSpPr>
        <p:spPr bwMode="auto">
          <a:xfrm>
            <a:off x="4031564" y="3968229"/>
            <a:ext cx="3803650" cy="396875"/>
          </a:xfrm>
          <a:prstGeom prst="rect">
            <a:avLst/>
          </a:prstGeom>
          <a:noFill/>
          <a:ln w="9525" algn="ctr">
            <a:noFill/>
            <a:miter lim="800000"/>
            <a:headEnd/>
            <a:tailEnd/>
          </a:ln>
        </p:spPr>
        <p:txBody>
          <a:bodyPr wrap="none" anchor="ctr">
            <a:spAutoFit/>
          </a:bodyPr>
          <a:lstStyle/>
          <a:p>
            <a:pPr algn="ctr">
              <a:spcBef>
                <a:spcPct val="0"/>
              </a:spcBef>
            </a:pPr>
            <a:r>
              <a:rPr kumimoji="1" lang="zh-CN" altLang="en-US" sz="2000" b="1" dirty="0">
                <a:solidFill>
                  <a:srgbClr val="000000"/>
                </a:solidFill>
                <a:ea typeface="宋体" pitchFamily="2" charset="-122"/>
              </a:rPr>
              <a:t>气体、液体和</a:t>
            </a:r>
            <a:r>
              <a:rPr kumimoji="1" lang="en-US" altLang="zh-CN" sz="2000" b="1" dirty="0">
                <a:solidFill>
                  <a:srgbClr val="000000"/>
                </a:solidFill>
                <a:ea typeface="宋体" pitchFamily="2" charset="-122"/>
              </a:rPr>
              <a:t>SF</a:t>
            </a:r>
            <a:r>
              <a:rPr kumimoji="1" lang="zh-CN" altLang="en-US" sz="2000" b="1" dirty="0">
                <a:solidFill>
                  <a:srgbClr val="000000"/>
                </a:solidFill>
                <a:ea typeface="宋体" pitchFamily="2" charset="-122"/>
              </a:rPr>
              <a:t>物理性质的对比</a:t>
            </a:r>
            <a:endParaRPr kumimoji="1" lang="en-US" altLang="zh-CN" sz="2000" dirty="0">
              <a:ea typeface="宋体" pitchFamily="2" charset="-122"/>
            </a:endParaRPr>
          </a:p>
        </p:txBody>
      </p:sp>
      <p:graphicFrame>
        <p:nvGraphicFramePr>
          <p:cNvPr id="1489007" name="Group 111"/>
          <p:cNvGraphicFramePr>
            <a:graphicFrameLocks noGrp="1"/>
          </p:cNvGraphicFramePr>
          <p:nvPr>
            <p:extLst>
              <p:ext uri="{D42A27DB-BD31-4B8C-83A1-F6EECF244321}">
                <p14:modId xmlns:p14="http://schemas.microsoft.com/office/powerpoint/2010/main" val="3213851973"/>
              </p:ext>
            </p:extLst>
          </p:nvPr>
        </p:nvGraphicFramePr>
        <p:xfrm>
          <a:off x="467544" y="4488010"/>
          <a:ext cx="8248650" cy="1965326"/>
        </p:xfrm>
        <a:graphic>
          <a:graphicData uri="http://schemas.openxmlformats.org/drawingml/2006/table">
            <a:tbl>
              <a:tblPr/>
              <a:tblGrid>
                <a:gridCol w="2062163">
                  <a:extLst>
                    <a:ext uri="{9D8B030D-6E8A-4147-A177-3AD203B41FA5}">
                      <a16:colId xmlns:a16="http://schemas.microsoft.com/office/drawing/2014/main" xmlns="" val="20000"/>
                    </a:ext>
                  </a:extLst>
                </a:gridCol>
                <a:gridCol w="2063750">
                  <a:extLst>
                    <a:ext uri="{9D8B030D-6E8A-4147-A177-3AD203B41FA5}">
                      <a16:colId xmlns:a16="http://schemas.microsoft.com/office/drawing/2014/main" xmlns="" val="20001"/>
                    </a:ext>
                  </a:extLst>
                </a:gridCol>
                <a:gridCol w="2060575">
                  <a:extLst>
                    <a:ext uri="{9D8B030D-6E8A-4147-A177-3AD203B41FA5}">
                      <a16:colId xmlns:a16="http://schemas.microsoft.com/office/drawing/2014/main" xmlns="" val="20002"/>
                    </a:ext>
                  </a:extLst>
                </a:gridCol>
                <a:gridCol w="2062162">
                  <a:extLst>
                    <a:ext uri="{9D8B030D-6E8A-4147-A177-3AD203B41FA5}">
                      <a16:colId xmlns:a16="http://schemas.microsoft.com/office/drawing/2014/main" xmlns="" val="20003"/>
                    </a:ext>
                  </a:extLst>
                </a:gridCol>
              </a:tblGrid>
              <a:tr h="690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rgbClr val="000000"/>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Times New Roman" pitchFamily="18" charset="0"/>
                          <a:ea typeface="宋体" pitchFamily="2" charset="-122"/>
                        </a:rPr>
                        <a:t>物理性质</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Times New Roman" pitchFamily="18" charset="0"/>
                          <a:ea typeface="宋体" pitchFamily="2" charset="-122"/>
                        </a:rPr>
                        <a:t>气体</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Times New Roman" pitchFamily="18" charset="0"/>
                          <a:ea typeface="宋体" pitchFamily="2" charset="-122"/>
                        </a:rPr>
                        <a:t>液体</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SF</a:t>
                      </a:r>
                      <a:endParaRPr kumimoji="1" lang="en-US" altLang="zh-CN" sz="18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4238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Times New Roman" pitchFamily="18" charset="0"/>
                          <a:ea typeface="宋体" pitchFamily="2" charset="-122"/>
                        </a:rPr>
                        <a:t>粘度（</a:t>
                      </a:r>
                      <a:r>
                        <a:rPr kumimoji="1" lang="en-US" altLang="zh-CN" sz="1800" b="1" i="0" u="none" strike="noStrike" cap="none" normalizeH="0" baseline="0">
                          <a:ln>
                            <a:noFill/>
                          </a:ln>
                          <a:solidFill>
                            <a:srgbClr val="000000"/>
                          </a:solidFill>
                          <a:effectLst/>
                          <a:latin typeface="Times New Roman" pitchFamily="18" charset="0"/>
                          <a:ea typeface="宋体" pitchFamily="2" charset="-122"/>
                        </a:rPr>
                        <a:t>g/cm·s</a:t>
                      </a:r>
                      <a:r>
                        <a:rPr kumimoji="1" lang="zh-CN" altLang="en-US" sz="1800" b="1" i="0" u="none" strike="noStrike" cap="none" normalizeH="0" baseline="0">
                          <a:ln>
                            <a:noFill/>
                          </a:ln>
                          <a:solidFill>
                            <a:srgbClr val="000000"/>
                          </a:solidFill>
                          <a:effectLst/>
                          <a:latin typeface="Times New Roman" pitchFamily="18" charset="0"/>
                          <a:ea typeface="宋体" pitchFamily="2" charset="-122"/>
                        </a:rPr>
                        <a:t>）</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Times New Roman" pitchFamily="18" charset="0"/>
                          <a:ea typeface="宋体" pitchFamily="2" charset="-122"/>
                        </a:rPr>
                        <a:t>（</a:t>
                      </a:r>
                      <a:r>
                        <a:rPr kumimoji="1" lang="en-US" altLang="zh-CN" sz="1800" b="1" i="0" u="none" strike="noStrike" cap="none" normalizeH="0" baseline="0">
                          <a:ln>
                            <a:noFill/>
                          </a:ln>
                          <a:solidFill>
                            <a:srgbClr val="000000"/>
                          </a:solidFill>
                          <a:effectLst/>
                          <a:latin typeface="Times New Roman" pitchFamily="18" charset="0"/>
                          <a:ea typeface="宋体" pitchFamily="2" charset="-122"/>
                        </a:rPr>
                        <a:t>0.5~3.5</a:t>
                      </a:r>
                      <a:r>
                        <a:rPr kumimoji="1" lang="zh-CN" altLang="en-US" sz="1800" b="1" i="0" u="none" strike="noStrike" cap="none" normalizeH="0" baseline="0">
                          <a:ln>
                            <a:noFill/>
                          </a:ln>
                          <a:solidFill>
                            <a:srgbClr val="000000"/>
                          </a:solidFill>
                          <a:effectLst/>
                          <a:latin typeface="Times New Roman" pitchFamily="18" charset="0"/>
                          <a:ea typeface="宋体" pitchFamily="2" charset="-122"/>
                        </a:rPr>
                        <a:t>）</a:t>
                      </a:r>
                      <a:r>
                        <a:rPr kumimoji="1" lang="en-US" altLang="zh-CN" sz="1800" b="1" i="0" u="none" strike="noStrike" cap="none" normalizeH="0" baseline="0">
                          <a:ln>
                            <a:noFill/>
                          </a:ln>
                          <a:solidFill>
                            <a:srgbClr val="000000"/>
                          </a:solidFill>
                          <a:effectLst/>
                          <a:latin typeface="Times New Roman" pitchFamily="18" charset="0"/>
                          <a:ea typeface="宋体" pitchFamily="2" charset="-122"/>
                        </a:rPr>
                        <a:t>×10</a:t>
                      </a:r>
                      <a:r>
                        <a:rPr kumimoji="1" lang="en-US" altLang="zh-CN" sz="1800" b="1" i="0" u="none" strike="noStrike" cap="none" normalizeH="0" baseline="30000">
                          <a:ln>
                            <a:noFill/>
                          </a:ln>
                          <a:solidFill>
                            <a:srgbClr val="000000"/>
                          </a:solidFill>
                          <a:effectLst/>
                          <a:latin typeface="Times New Roman" pitchFamily="18" charset="0"/>
                          <a:ea typeface="宋体" pitchFamily="2" charset="-122"/>
                        </a:rPr>
                        <a:t>-4</a:t>
                      </a:r>
                      <a:endParaRPr kumimoji="1" lang="en-US" altLang="zh-CN" sz="1800" b="1" i="0" u="none" strike="noStrike" cap="none" normalizeH="0" baseline="3000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Times New Roman" pitchFamily="18" charset="0"/>
                          <a:ea typeface="宋体" pitchFamily="2" charset="-122"/>
                        </a:rPr>
                        <a:t>（</a:t>
                      </a:r>
                      <a:r>
                        <a:rPr kumimoji="1" lang="en-US" altLang="zh-CN" sz="1800" b="1" i="0" u="none" strike="noStrike" cap="none" normalizeH="0" baseline="0">
                          <a:ln>
                            <a:noFill/>
                          </a:ln>
                          <a:solidFill>
                            <a:srgbClr val="000000"/>
                          </a:solidFill>
                          <a:effectLst/>
                          <a:latin typeface="Times New Roman" pitchFamily="18" charset="0"/>
                          <a:ea typeface="宋体" pitchFamily="2" charset="-122"/>
                        </a:rPr>
                        <a:t>0.3~2.4</a:t>
                      </a:r>
                      <a:r>
                        <a:rPr kumimoji="1" lang="zh-CN" altLang="en-US" sz="1800" b="1" i="0" u="none" strike="noStrike" cap="none" normalizeH="0" baseline="0">
                          <a:ln>
                            <a:noFill/>
                          </a:ln>
                          <a:solidFill>
                            <a:srgbClr val="000000"/>
                          </a:solidFill>
                          <a:effectLst/>
                          <a:latin typeface="Times New Roman" pitchFamily="18" charset="0"/>
                          <a:ea typeface="宋体" pitchFamily="2" charset="-122"/>
                        </a:rPr>
                        <a:t>）</a:t>
                      </a:r>
                      <a:r>
                        <a:rPr kumimoji="1" lang="en-US" altLang="zh-CN" sz="1800" b="1" i="0" u="none" strike="noStrike" cap="none" normalizeH="0" baseline="0">
                          <a:ln>
                            <a:noFill/>
                          </a:ln>
                          <a:solidFill>
                            <a:srgbClr val="000000"/>
                          </a:solidFill>
                          <a:effectLst/>
                          <a:latin typeface="Times New Roman" pitchFamily="18" charset="0"/>
                          <a:ea typeface="宋体" pitchFamily="2" charset="-122"/>
                        </a:rPr>
                        <a:t>×10</a:t>
                      </a:r>
                      <a:r>
                        <a:rPr kumimoji="1" lang="en-US" altLang="zh-CN" sz="1800" b="1" i="0" u="none" strike="noStrike" cap="none" normalizeH="0" baseline="30000">
                          <a:ln>
                            <a:noFill/>
                          </a:ln>
                          <a:solidFill>
                            <a:srgbClr val="000000"/>
                          </a:solidFill>
                          <a:effectLst/>
                          <a:latin typeface="Times New Roman" pitchFamily="18" charset="0"/>
                          <a:ea typeface="宋体" pitchFamily="2" charset="-122"/>
                        </a:rPr>
                        <a:t>-2</a:t>
                      </a:r>
                      <a:endParaRPr kumimoji="1" lang="en-US" altLang="zh-CN" sz="1800" b="1" i="0" u="none" strike="noStrike" cap="none" normalizeH="0" baseline="3000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Times New Roman" pitchFamily="18" charset="0"/>
                          <a:ea typeface="宋体" pitchFamily="2" charset="-122"/>
                        </a:rPr>
                        <a:t>（</a:t>
                      </a:r>
                      <a:r>
                        <a:rPr kumimoji="1" lang="en-US" altLang="zh-CN" sz="1800" b="1" i="0" u="none" strike="noStrike" cap="none" normalizeH="0" baseline="0">
                          <a:ln>
                            <a:noFill/>
                          </a:ln>
                          <a:solidFill>
                            <a:srgbClr val="000000"/>
                          </a:solidFill>
                          <a:effectLst/>
                          <a:latin typeface="Times New Roman" pitchFamily="18" charset="0"/>
                          <a:ea typeface="宋体" pitchFamily="2" charset="-122"/>
                        </a:rPr>
                        <a:t>2.0~9.9</a:t>
                      </a:r>
                      <a:r>
                        <a:rPr kumimoji="1" lang="zh-CN" altLang="en-US" sz="1800" b="1" i="0" u="none" strike="noStrike" cap="none" normalizeH="0" baseline="0">
                          <a:ln>
                            <a:noFill/>
                          </a:ln>
                          <a:solidFill>
                            <a:srgbClr val="000000"/>
                          </a:solidFill>
                          <a:effectLst/>
                          <a:latin typeface="Times New Roman" pitchFamily="18" charset="0"/>
                          <a:ea typeface="宋体" pitchFamily="2" charset="-122"/>
                        </a:rPr>
                        <a:t>）</a:t>
                      </a:r>
                      <a:r>
                        <a:rPr kumimoji="1" lang="en-US" altLang="zh-CN" sz="1800" b="1" i="0" u="none" strike="noStrike" cap="none" normalizeH="0" baseline="0">
                          <a:ln>
                            <a:noFill/>
                          </a:ln>
                          <a:solidFill>
                            <a:srgbClr val="000000"/>
                          </a:solidFill>
                          <a:effectLst/>
                          <a:latin typeface="Times New Roman" pitchFamily="18" charset="0"/>
                          <a:ea typeface="宋体" pitchFamily="2" charset="-122"/>
                        </a:rPr>
                        <a:t>×10</a:t>
                      </a:r>
                      <a:r>
                        <a:rPr kumimoji="1" lang="en-US" altLang="zh-CN" sz="1800" b="1" i="0" u="none" strike="noStrike" cap="none" normalizeH="0" baseline="30000">
                          <a:ln>
                            <a:noFill/>
                          </a:ln>
                          <a:solidFill>
                            <a:srgbClr val="000000"/>
                          </a:solidFill>
                          <a:effectLst/>
                          <a:latin typeface="Times New Roman" pitchFamily="18" charset="0"/>
                          <a:ea typeface="宋体" pitchFamily="2" charset="-122"/>
                        </a:rPr>
                        <a:t>-4</a:t>
                      </a:r>
                      <a:endParaRPr kumimoji="1" lang="en-US" altLang="zh-CN" sz="1800" b="1" i="0" u="none" strike="noStrike" cap="none" normalizeH="0" baseline="3000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254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Times New Roman" pitchFamily="18" charset="0"/>
                          <a:ea typeface="宋体" pitchFamily="2" charset="-122"/>
                        </a:rPr>
                        <a:t>扩散度（</a:t>
                      </a:r>
                      <a:r>
                        <a:rPr kumimoji="1" lang="en-US" altLang="zh-CN" sz="1800" b="1" i="0" u="none" strike="noStrike" cap="none" normalizeH="0" baseline="0">
                          <a:ln>
                            <a:noFill/>
                          </a:ln>
                          <a:solidFill>
                            <a:srgbClr val="000000"/>
                          </a:solidFill>
                          <a:effectLst/>
                          <a:latin typeface="Times New Roman" pitchFamily="18" charset="0"/>
                          <a:ea typeface="宋体" pitchFamily="2" charset="-122"/>
                        </a:rPr>
                        <a:t>cm2/s</a:t>
                      </a:r>
                      <a:r>
                        <a:rPr kumimoji="1" lang="zh-CN" altLang="en-US" sz="1800" b="1" i="0" u="none" strike="noStrike" cap="none" normalizeH="0" baseline="0">
                          <a:ln>
                            <a:noFill/>
                          </a:ln>
                          <a:solidFill>
                            <a:srgbClr val="000000"/>
                          </a:solidFill>
                          <a:effectLst/>
                          <a:latin typeface="Times New Roman" pitchFamily="18" charset="0"/>
                          <a:ea typeface="宋体" pitchFamily="2" charset="-122"/>
                        </a:rPr>
                        <a:t>）</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0.01~1.0</a:t>
                      </a:r>
                      <a:endParaRPr kumimoji="1" lang="en-US" altLang="zh-CN" sz="18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Times New Roman" pitchFamily="18" charset="0"/>
                          <a:ea typeface="宋体" pitchFamily="2" charset="-122"/>
                        </a:rPr>
                        <a:t>（</a:t>
                      </a:r>
                      <a:r>
                        <a:rPr kumimoji="1" lang="en-US" altLang="zh-CN" sz="1800" b="1" i="0" u="none" strike="noStrike" cap="none" normalizeH="0" baseline="0">
                          <a:ln>
                            <a:noFill/>
                          </a:ln>
                          <a:solidFill>
                            <a:srgbClr val="000000"/>
                          </a:solidFill>
                          <a:effectLst/>
                          <a:latin typeface="Times New Roman" pitchFamily="18" charset="0"/>
                          <a:ea typeface="宋体" pitchFamily="2" charset="-122"/>
                        </a:rPr>
                        <a:t>0.5~2.0</a:t>
                      </a:r>
                      <a:r>
                        <a:rPr kumimoji="1" lang="zh-CN" altLang="en-US" sz="1800" b="1" i="0" u="none" strike="noStrike" cap="none" normalizeH="0" baseline="0">
                          <a:ln>
                            <a:noFill/>
                          </a:ln>
                          <a:solidFill>
                            <a:srgbClr val="000000"/>
                          </a:solidFill>
                          <a:effectLst/>
                          <a:latin typeface="Times New Roman" pitchFamily="18" charset="0"/>
                          <a:ea typeface="宋体" pitchFamily="2" charset="-122"/>
                        </a:rPr>
                        <a:t>）</a:t>
                      </a:r>
                      <a:r>
                        <a:rPr kumimoji="1" lang="en-US" altLang="zh-CN" sz="1800" b="1" i="0" u="none" strike="noStrike" cap="none" normalizeH="0" baseline="0">
                          <a:ln>
                            <a:noFill/>
                          </a:ln>
                          <a:solidFill>
                            <a:srgbClr val="000000"/>
                          </a:solidFill>
                          <a:effectLst/>
                          <a:latin typeface="Times New Roman" pitchFamily="18" charset="0"/>
                          <a:ea typeface="宋体" pitchFamily="2" charset="-122"/>
                        </a:rPr>
                        <a:t>×10-5</a:t>
                      </a:r>
                      <a:endParaRPr kumimoji="1" lang="en-US" altLang="zh-CN" sz="18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Times New Roman" pitchFamily="18" charset="0"/>
                          <a:ea typeface="宋体" pitchFamily="2" charset="-122"/>
                        </a:rPr>
                        <a:t>（</a:t>
                      </a:r>
                      <a:r>
                        <a:rPr kumimoji="1" lang="en-US" altLang="zh-CN" sz="1800" b="1" i="0" u="none" strike="noStrike" cap="none" normalizeH="0" baseline="0">
                          <a:ln>
                            <a:noFill/>
                          </a:ln>
                          <a:solidFill>
                            <a:srgbClr val="000000"/>
                          </a:solidFill>
                          <a:effectLst/>
                          <a:latin typeface="Times New Roman" pitchFamily="18" charset="0"/>
                          <a:ea typeface="宋体" pitchFamily="2" charset="-122"/>
                        </a:rPr>
                        <a:t>0.5~3.3</a:t>
                      </a:r>
                      <a:r>
                        <a:rPr kumimoji="1" lang="zh-CN" altLang="en-US" sz="1800" b="1" i="0" u="none" strike="noStrike" cap="none" normalizeH="0" baseline="0">
                          <a:ln>
                            <a:noFill/>
                          </a:ln>
                          <a:solidFill>
                            <a:srgbClr val="000000"/>
                          </a:solidFill>
                          <a:effectLst/>
                          <a:latin typeface="Times New Roman" pitchFamily="18" charset="0"/>
                          <a:ea typeface="宋体" pitchFamily="2" charset="-122"/>
                        </a:rPr>
                        <a:t>）</a:t>
                      </a:r>
                      <a:r>
                        <a:rPr kumimoji="1" lang="en-US" altLang="zh-CN" sz="1800" b="1" i="0" u="none" strike="noStrike" cap="none" normalizeH="0" baseline="0">
                          <a:ln>
                            <a:noFill/>
                          </a:ln>
                          <a:solidFill>
                            <a:srgbClr val="000000"/>
                          </a:solidFill>
                          <a:effectLst/>
                          <a:latin typeface="Times New Roman" pitchFamily="18" charset="0"/>
                          <a:ea typeface="宋体" pitchFamily="2" charset="-122"/>
                        </a:rPr>
                        <a:t>×10</a:t>
                      </a:r>
                      <a:r>
                        <a:rPr kumimoji="1" lang="en-US" altLang="zh-CN" sz="1800" b="1" i="0" u="none" strike="noStrike" cap="none" normalizeH="0" baseline="30000">
                          <a:ln>
                            <a:noFill/>
                          </a:ln>
                          <a:solidFill>
                            <a:srgbClr val="000000"/>
                          </a:solidFill>
                          <a:effectLst/>
                          <a:latin typeface="Times New Roman" pitchFamily="18" charset="0"/>
                          <a:ea typeface="宋体" pitchFamily="2" charset="-122"/>
                        </a:rPr>
                        <a:t>-4</a:t>
                      </a:r>
                      <a:endParaRPr kumimoji="1" lang="en-US" altLang="zh-CN" sz="1800" b="1" i="0" u="none" strike="noStrike" cap="none" normalizeH="0" baseline="3000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254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Times New Roman" pitchFamily="18" charset="0"/>
                          <a:ea typeface="宋体" pitchFamily="2" charset="-122"/>
                        </a:rPr>
                        <a:t>密度（</a:t>
                      </a:r>
                      <a:r>
                        <a:rPr kumimoji="1" lang="en-US" altLang="zh-CN" sz="1800" b="1" i="0" u="none" strike="noStrike" cap="none" normalizeH="0" baseline="0">
                          <a:ln>
                            <a:noFill/>
                          </a:ln>
                          <a:solidFill>
                            <a:srgbClr val="000000"/>
                          </a:solidFill>
                          <a:effectLst/>
                          <a:latin typeface="Times New Roman" pitchFamily="18" charset="0"/>
                          <a:ea typeface="宋体" pitchFamily="2" charset="-122"/>
                        </a:rPr>
                        <a:t>g/cm3</a:t>
                      </a:r>
                      <a:r>
                        <a:rPr kumimoji="1" lang="zh-CN" altLang="en-US" sz="1800" b="1" i="0" u="none" strike="noStrike" cap="none" normalizeH="0" baseline="0">
                          <a:ln>
                            <a:noFill/>
                          </a:ln>
                          <a:solidFill>
                            <a:srgbClr val="000000"/>
                          </a:solidFill>
                          <a:effectLst/>
                          <a:latin typeface="Times New Roman" pitchFamily="18" charset="0"/>
                          <a:ea typeface="宋体" pitchFamily="2" charset="-122"/>
                        </a:rPr>
                        <a:t>）</a:t>
                      </a:r>
                      <a:endParaRPr kumimoji="1" lang="zh-CN" altLang="en-US" sz="18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a:ln>
                            <a:noFill/>
                          </a:ln>
                          <a:solidFill>
                            <a:srgbClr val="000000"/>
                          </a:solidFill>
                          <a:effectLst/>
                          <a:latin typeface="Times New Roman" pitchFamily="18" charset="0"/>
                          <a:ea typeface="宋体" pitchFamily="2" charset="-122"/>
                        </a:rPr>
                        <a:t>（</a:t>
                      </a:r>
                      <a:r>
                        <a:rPr kumimoji="1" lang="en-US" altLang="zh-CN" sz="1800" b="1" i="0" u="none" strike="noStrike" cap="none" normalizeH="0" baseline="0" dirty="0">
                          <a:ln>
                            <a:noFill/>
                          </a:ln>
                          <a:solidFill>
                            <a:srgbClr val="000000"/>
                          </a:solidFill>
                          <a:effectLst/>
                          <a:latin typeface="Times New Roman" pitchFamily="18" charset="0"/>
                          <a:ea typeface="宋体" pitchFamily="2" charset="-122"/>
                        </a:rPr>
                        <a:t>0.6~2.0</a:t>
                      </a:r>
                      <a:r>
                        <a:rPr kumimoji="1" lang="zh-CN" altLang="en-US" sz="1800" b="1" i="0" u="none" strike="noStrike" cap="none" normalizeH="0" baseline="0" dirty="0">
                          <a:ln>
                            <a:noFill/>
                          </a:ln>
                          <a:solidFill>
                            <a:srgbClr val="000000"/>
                          </a:solidFill>
                          <a:effectLst/>
                          <a:latin typeface="Times New Roman" pitchFamily="18" charset="0"/>
                          <a:ea typeface="宋体" pitchFamily="2" charset="-122"/>
                        </a:rPr>
                        <a:t>）</a:t>
                      </a:r>
                      <a:r>
                        <a:rPr kumimoji="1" lang="en-US" altLang="zh-CN" sz="1800" b="1" i="0" u="none" strike="noStrike" cap="none" normalizeH="0" baseline="0" dirty="0">
                          <a:ln>
                            <a:noFill/>
                          </a:ln>
                          <a:solidFill>
                            <a:srgbClr val="000000"/>
                          </a:solidFill>
                          <a:effectLst/>
                          <a:latin typeface="Times New Roman" pitchFamily="18" charset="0"/>
                          <a:ea typeface="宋体" pitchFamily="2" charset="-122"/>
                        </a:rPr>
                        <a:t>×10</a:t>
                      </a:r>
                      <a:r>
                        <a:rPr kumimoji="1" lang="en-US" altLang="zh-CN" sz="1800" b="1" i="0" u="none" strike="noStrike" cap="none" normalizeH="0" baseline="30000" dirty="0">
                          <a:ln>
                            <a:noFill/>
                          </a:ln>
                          <a:solidFill>
                            <a:srgbClr val="000000"/>
                          </a:solidFill>
                          <a:effectLst/>
                          <a:latin typeface="Times New Roman" pitchFamily="18" charset="0"/>
                          <a:ea typeface="宋体" pitchFamily="2" charset="-122"/>
                        </a:rPr>
                        <a:t>3</a:t>
                      </a:r>
                      <a:endParaRPr kumimoji="1" lang="en-US" altLang="zh-CN" sz="1800" b="1" i="0" u="none" strike="noStrike" cap="none" normalizeH="0" baseline="30000" dirty="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pitchFamily="18" charset="0"/>
                          <a:ea typeface="宋体" pitchFamily="2" charset="-122"/>
                        </a:rPr>
                        <a:t>0.8~1.0</a:t>
                      </a:r>
                      <a:endParaRPr kumimoji="1" lang="en-US" altLang="zh-CN" sz="18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a:ln>
                            <a:noFill/>
                          </a:ln>
                          <a:solidFill>
                            <a:srgbClr val="000000"/>
                          </a:solidFill>
                          <a:effectLst/>
                          <a:latin typeface="Times New Roman" pitchFamily="18" charset="0"/>
                          <a:ea typeface="宋体" pitchFamily="2" charset="-122"/>
                        </a:rPr>
                        <a:t>0.2~0.9</a:t>
                      </a:r>
                      <a:endParaRPr kumimoji="1" lang="en-US" altLang="zh-CN" sz="1800" b="1"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pic>
        <p:nvPicPr>
          <p:cNvPr id="2" name="图片 1"/>
          <p:cNvPicPr>
            <a:picLocks noChangeAspect="1"/>
          </p:cNvPicPr>
          <p:nvPr/>
        </p:nvPicPr>
        <p:blipFill>
          <a:blip r:embed="rId3"/>
          <a:stretch>
            <a:fillRect/>
          </a:stretch>
        </p:blipFill>
        <p:spPr>
          <a:xfrm>
            <a:off x="4909480" y="1246979"/>
            <a:ext cx="3555410" cy="2439987"/>
          </a:xfrm>
          <a:prstGeom prst="rect">
            <a:avLst/>
          </a:prstGeom>
        </p:spPr>
      </p:pic>
    </p:spTree>
    <p:extLst>
      <p:ext uri="{BB962C8B-B14F-4D97-AF65-F5344CB8AC3E}">
        <p14:creationId xmlns:p14="http://schemas.microsoft.com/office/powerpoint/2010/main" val="58906683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9" name="Picture 4"/>
          <p:cNvPicPr>
            <a:picLocks noChangeAspect="1" noChangeArrowheads="1"/>
          </p:cNvPicPr>
          <p:nvPr/>
        </p:nvPicPr>
        <p:blipFill>
          <a:blip r:embed="rId2">
            <a:clrChange>
              <a:clrFrom>
                <a:srgbClr val="3F3244"/>
              </a:clrFrom>
              <a:clrTo>
                <a:srgbClr val="3F3244">
                  <a:alpha val="0"/>
                </a:srgbClr>
              </a:clrTo>
            </a:clrChange>
          </a:blip>
          <a:srcRect/>
          <a:stretch>
            <a:fillRect/>
          </a:stretch>
        </p:blipFill>
        <p:spPr bwMode="auto">
          <a:xfrm>
            <a:off x="3908425" y="3041650"/>
            <a:ext cx="4276725" cy="3484563"/>
          </a:xfrm>
          <a:prstGeom prst="rect">
            <a:avLst/>
          </a:prstGeom>
          <a:noFill/>
          <a:ln w="9525">
            <a:solidFill>
              <a:srgbClr val="3366FF"/>
            </a:solidFill>
            <a:miter lim="800000"/>
            <a:headEnd/>
            <a:tailEnd/>
          </a:ln>
        </p:spPr>
      </p:pic>
      <p:pic>
        <p:nvPicPr>
          <p:cNvPr id="60420" name="Picture 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68288" y="914400"/>
            <a:ext cx="7053262" cy="2614613"/>
          </a:xfrm>
          <a:prstGeom prst="rect">
            <a:avLst/>
          </a:prstGeom>
          <a:noFill/>
          <a:ln w="9525">
            <a:noFill/>
            <a:miter lim="800000"/>
            <a:headEnd/>
            <a:tailEnd/>
          </a:ln>
        </p:spPr>
      </p:pic>
    </p:spTree>
    <p:extLst>
      <p:ext uri="{BB962C8B-B14F-4D97-AF65-F5344CB8AC3E}">
        <p14:creationId xmlns:p14="http://schemas.microsoft.com/office/powerpoint/2010/main" val="367136454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Text Box 4"/>
          <p:cNvSpPr txBox="1">
            <a:spLocks noChangeArrowheads="1"/>
          </p:cNvSpPr>
          <p:nvPr/>
        </p:nvSpPr>
        <p:spPr bwMode="auto">
          <a:xfrm>
            <a:off x="677863" y="620688"/>
            <a:ext cx="5233987" cy="579438"/>
          </a:xfrm>
          <a:prstGeom prst="rect">
            <a:avLst/>
          </a:prstGeom>
          <a:noFill/>
          <a:ln w="9525" algn="ctr">
            <a:noFill/>
            <a:miter lim="800000"/>
            <a:headEnd/>
            <a:tailEnd/>
          </a:ln>
        </p:spPr>
        <p:txBody>
          <a:bodyPr>
            <a:spAutoFit/>
          </a:bodyPr>
          <a:lstStyle/>
          <a:p>
            <a:r>
              <a:rPr lang="en-US" altLang="zh-CN" sz="3200" b="1" dirty="0">
                <a:solidFill>
                  <a:srgbClr val="FF0000"/>
                </a:solidFill>
                <a:latin typeface="楷体_GB2312" pitchFamily="49" charset="-122"/>
                <a:ea typeface="楷体_GB2312" pitchFamily="49" charset="-122"/>
              </a:rPr>
              <a:t>10</a:t>
            </a:r>
            <a:r>
              <a:rPr lang="zh-CN" altLang="en-US" sz="3200" b="1" dirty="0">
                <a:solidFill>
                  <a:srgbClr val="FF0000"/>
                </a:solidFill>
                <a:latin typeface="楷体_GB2312" pitchFamily="49" charset="-122"/>
                <a:ea typeface="楷体_GB2312" pitchFamily="49" charset="-122"/>
              </a:rPr>
              <a:t>）</a:t>
            </a:r>
            <a:r>
              <a:rPr lang="zh-CN" altLang="en-US" sz="3200" b="1" dirty="0">
                <a:solidFill>
                  <a:srgbClr val="FF0000"/>
                </a:solidFill>
                <a:ea typeface="华文行楷" pitchFamily="2" charset="-122"/>
              </a:rPr>
              <a:t>加速溶剂萃取 </a:t>
            </a:r>
            <a:r>
              <a:rPr lang="en-US" altLang="zh-CN" sz="3200" b="1" dirty="0">
                <a:solidFill>
                  <a:srgbClr val="FF0000"/>
                </a:solidFill>
                <a:ea typeface="华文行楷" pitchFamily="2" charset="-122"/>
              </a:rPr>
              <a:t>(ASE)</a:t>
            </a:r>
            <a:endParaRPr lang="zh-CN" altLang="en-US" sz="3200" b="1" dirty="0">
              <a:solidFill>
                <a:srgbClr val="FF0000"/>
              </a:solidFill>
              <a:ea typeface="华文行楷" pitchFamily="2" charset="-122"/>
            </a:endParaRPr>
          </a:p>
        </p:txBody>
      </p:sp>
      <p:sp>
        <p:nvSpPr>
          <p:cNvPr id="61444" name="Rectangle 5"/>
          <p:cNvSpPr>
            <a:spLocks noChangeArrowheads="1"/>
          </p:cNvSpPr>
          <p:nvPr/>
        </p:nvSpPr>
        <p:spPr bwMode="auto">
          <a:xfrm>
            <a:off x="395536" y="1268760"/>
            <a:ext cx="8405812" cy="1024896"/>
          </a:xfrm>
          <a:prstGeom prst="rect">
            <a:avLst/>
          </a:prstGeom>
          <a:noFill/>
          <a:ln w="9525" algn="ctr">
            <a:noFill/>
            <a:miter lim="800000"/>
            <a:headEnd/>
            <a:tailEnd/>
          </a:ln>
        </p:spPr>
        <p:txBody>
          <a:bodyPr anchor="ctr">
            <a:spAutoFit/>
          </a:bodyPr>
          <a:lstStyle/>
          <a:p>
            <a:pPr indent="536575">
              <a:lnSpc>
                <a:spcPct val="130000"/>
              </a:lnSpc>
              <a:spcBef>
                <a:spcPct val="0"/>
              </a:spcBef>
            </a:pPr>
            <a:r>
              <a:rPr kumimoji="1" lang="zh-CN" altLang="en-US" sz="2400" b="1" dirty="0">
                <a:latin typeface="华文行楷" pitchFamily="2" charset="-122"/>
                <a:ea typeface="华文行楷" pitchFamily="2" charset="-122"/>
              </a:rPr>
              <a:t>通过改变萃取条件来提高萃取效率和加快萃取速度的萃取方法。通常改变萃取条件是指提高萃取剂的温度和压力。 </a:t>
            </a:r>
          </a:p>
        </p:txBody>
      </p:sp>
      <p:pic>
        <p:nvPicPr>
          <p:cNvPr id="61445" name="Picture 6" descr="加速溶剂萃取"/>
          <p:cNvPicPr>
            <a:picLocks noChangeAspect="1" noChangeArrowheads="1"/>
          </p:cNvPicPr>
          <p:nvPr/>
        </p:nvPicPr>
        <p:blipFill>
          <a:blip r:embed="rId2"/>
          <a:srcRect/>
          <a:stretch>
            <a:fillRect/>
          </a:stretch>
        </p:blipFill>
        <p:spPr bwMode="auto">
          <a:xfrm>
            <a:off x="1041400" y="2505075"/>
            <a:ext cx="7258050" cy="3916363"/>
          </a:xfrm>
          <a:prstGeom prst="rect">
            <a:avLst/>
          </a:prstGeom>
          <a:noFill/>
          <a:ln w="9525">
            <a:solidFill>
              <a:srgbClr val="3366FF"/>
            </a:solidFill>
            <a:miter lim="800000"/>
            <a:headEnd/>
            <a:tailEnd/>
          </a:ln>
        </p:spPr>
      </p:pic>
    </p:spTree>
    <p:extLst>
      <p:ext uri="{BB962C8B-B14F-4D97-AF65-F5344CB8AC3E}">
        <p14:creationId xmlns:p14="http://schemas.microsoft.com/office/powerpoint/2010/main" val="28151258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4"/>
          <p:cNvPicPr>
            <a:picLocks noChangeAspect="1" noChangeArrowheads="1"/>
          </p:cNvPicPr>
          <p:nvPr/>
        </p:nvPicPr>
        <p:blipFill>
          <a:blip r:embed="rId2"/>
          <a:srcRect/>
          <a:stretch>
            <a:fillRect/>
          </a:stretch>
        </p:blipFill>
        <p:spPr bwMode="auto">
          <a:xfrm>
            <a:off x="519113" y="1268760"/>
            <a:ext cx="4075112" cy="3921125"/>
          </a:xfrm>
          <a:prstGeom prst="rect">
            <a:avLst/>
          </a:prstGeom>
          <a:noFill/>
          <a:ln w="9525">
            <a:noFill/>
            <a:miter lim="800000"/>
            <a:headEnd/>
            <a:tailEnd/>
          </a:ln>
        </p:spPr>
      </p:pic>
      <p:pic>
        <p:nvPicPr>
          <p:cNvPr id="62468" name="Picture 5"/>
          <p:cNvPicPr>
            <a:picLocks noChangeAspect="1" noChangeArrowheads="1"/>
          </p:cNvPicPr>
          <p:nvPr/>
        </p:nvPicPr>
        <p:blipFill>
          <a:blip r:embed="rId3"/>
          <a:srcRect/>
          <a:stretch>
            <a:fillRect/>
          </a:stretch>
        </p:blipFill>
        <p:spPr bwMode="auto">
          <a:xfrm>
            <a:off x="4697413" y="1246188"/>
            <a:ext cx="4005262" cy="4029075"/>
          </a:xfrm>
          <a:prstGeom prst="rect">
            <a:avLst/>
          </a:prstGeom>
          <a:noFill/>
          <a:ln w="9525">
            <a:noFill/>
            <a:miter lim="800000"/>
            <a:headEnd/>
            <a:tailEnd/>
          </a:ln>
        </p:spPr>
      </p:pic>
      <p:sp>
        <p:nvSpPr>
          <p:cNvPr id="62469" name="Rectangle 6"/>
          <p:cNvSpPr>
            <a:spLocks noChangeArrowheads="1"/>
          </p:cNvSpPr>
          <p:nvPr/>
        </p:nvSpPr>
        <p:spPr bwMode="auto">
          <a:xfrm>
            <a:off x="511175" y="5657820"/>
            <a:ext cx="3762568" cy="400110"/>
          </a:xfrm>
          <a:prstGeom prst="rect">
            <a:avLst/>
          </a:prstGeom>
          <a:noFill/>
          <a:ln w="9525" algn="ctr">
            <a:noFill/>
            <a:miter lim="800000"/>
            <a:headEnd/>
            <a:tailEnd/>
          </a:ln>
        </p:spPr>
        <p:txBody>
          <a:bodyPr wrap="none" anchor="ctr">
            <a:spAutoFit/>
          </a:bodyPr>
          <a:lstStyle/>
          <a:p>
            <a:pPr>
              <a:spcBef>
                <a:spcPct val="0"/>
              </a:spcBef>
            </a:pPr>
            <a:r>
              <a:rPr kumimoji="1" lang="zh-CN" altLang="en-US" sz="2000" b="1"/>
              <a:t>美国戴安</a:t>
            </a:r>
            <a:r>
              <a:rPr kumimoji="1" lang="en-US" altLang="zh-CN" sz="2000" b="1"/>
              <a:t>ASE200</a:t>
            </a:r>
            <a:r>
              <a:rPr kumimoji="1" lang="zh-CN" altLang="en-US" sz="2000" b="1"/>
              <a:t>加速溶剂萃仪 </a:t>
            </a:r>
          </a:p>
        </p:txBody>
      </p:sp>
      <p:sp>
        <p:nvSpPr>
          <p:cNvPr id="62470" name="Rectangle 7"/>
          <p:cNvSpPr>
            <a:spLocks noChangeArrowheads="1"/>
          </p:cNvSpPr>
          <p:nvPr/>
        </p:nvSpPr>
        <p:spPr bwMode="auto">
          <a:xfrm>
            <a:off x="5418138" y="5661248"/>
            <a:ext cx="2736647" cy="400110"/>
          </a:xfrm>
          <a:prstGeom prst="rect">
            <a:avLst/>
          </a:prstGeom>
          <a:noFill/>
          <a:ln w="9525" algn="ctr">
            <a:noFill/>
            <a:miter lim="800000"/>
            <a:headEnd/>
            <a:tailEnd/>
          </a:ln>
        </p:spPr>
        <p:txBody>
          <a:bodyPr wrap="none" anchor="ctr">
            <a:spAutoFit/>
          </a:bodyPr>
          <a:lstStyle/>
          <a:p>
            <a:pPr>
              <a:spcBef>
                <a:spcPct val="0"/>
              </a:spcBef>
            </a:pPr>
            <a:r>
              <a:rPr kumimoji="1" lang="en-US" altLang="zh-CN" sz="2000" b="1" dirty="0"/>
              <a:t>ASE300</a:t>
            </a:r>
            <a:r>
              <a:rPr kumimoji="1" lang="zh-CN" altLang="en-US" sz="2000" b="1" dirty="0"/>
              <a:t>加速溶剂萃仪 </a:t>
            </a:r>
          </a:p>
        </p:txBody>
      </p:sp>
    </p:spTree>
    <p:extLst>
      <p:ext uri="{BB962C8B-B14F-4D97-AF65-F5344CB8AC3E}">
        <p14:creationId xmlns:p14="http://schemas.microsoft.com/office/powerpoint/2010/main" val="20061949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p:cNvSpPr>
            <a:spLocks noGrp="1" noChangeArrowheads="1"/>
          </p:cNvSpPr>
          <p:nvPr>
            <p:ph idx="1"/>
          </p:nvPr>
        </p:nvSpPr>
        <p:spPr>
          <a:xfrm>
            <a:off x="2267744" y="1988840"/>
            <a:ext cx="3888432" cy="4464496"/>
          </a:xfrm>
          <a:noFill/>
        </p:spPr>
        <p:txBody>
          <a:bodyPr>
            <a:noAutofit/>
          </a:bodyPr>
          <a:lstStyle/>
          <a:p>
            <a:pPr eaLnBrk="1" hangingPunct="1">
              <a:lnSpc>
                <a:spcPct val="150000"/>
              </a:lnSpc>
              <a:buClr>
                <a:srgbClr val="FF0000"/>
              </a:buClr>
              <a:buSzPct val="110000"/>
              <a:buFont typeface="Wingdings" panose="05000000000000000000" pitchFamily="2" charset="2"/>
              <a:buChar char="Ø"/>
            </a:pPr>
            <a:r>
              <a:rPr lang="zh-CN" altLang="en-US" b="1" dirty="0">
                <a:solidFill>
                  <a:srgbClr val="FF0000"/>
                </a:solidFill>
                <a:latin typeface="Times New Roman" pitchFamily="18" charset="0"/>
                <a:ea typeface="楷体_GB2312"/>
                <a:cs typeface="楷体_GB2312"/>
              </a:rPr>
              <a:t>  </a:t>
            </a:r>
            <a:r>
              <a:rPr lang="zh-CN" altLang="en-US" b="1" dirty="0">
                <a:latin typeface="Times New Roman" pitchFamily="18" charset="0"/>
                <a:ea typeface="楷体_GB2312"/>
                <a:cs typeface="楷体_GB2312"/>
              </a:rPr>
              <a:t>概述</a:t>
            </a:r>
          </a:p>
          <a:p>
            <a:pPr eaLnBrk="1" hangingPunct="1">
              <a:lnSpc>
                <a:spcPct val="150000"/>
              </a:lnSpc>
              <a:buClr>
                <a:srgbClr val="FF0000"/>
              </a:buClr>
              <a:buSzPct val="110000"/>
              <a:buFont typeface="Wingdings" panose="05000000000000000000" pitchFamily="2" charset="2"/>
              <a:buChar char="Ø"/>
            </a:pPr>
            <a:r>
              <a:rPr lang="zh-CN" altLang="en-US" b="1" dirty="0">
                <a:latin typeface="Times New Roman" pitchFamily="18" charset="0"/>
                <a:ea typeface="楷体_GB2312"/>
                <a:cs typeface="楷体_GB2312"/>
              </a:rPr>
              <a:t>  沉淀分离法</a:t>
            </a:r>
          </a:p>
          <a:p>
            <a:pPr eaLnBrk="1" hangingPunct="1">
              <a:lnSpc>
                <a:spcPct val="150000"/>
              </a:lnSpc>
              <a:buClr>
                <a:srgbClr val="FF0000"/>
              </a:buClr>
              <a:buSzPct val="110000"/>
              <a:buFont typeface="Wingdings" panose="05000000000000000000" pitchFamily="2" charset="2"/>
              <a:buChar char="Ø"/>
            </a:pPr>
            <a:r>
              <a:rPr lang="zh-CN" altLang="en-US" b="1" dirty="0">
                <a:latin typeface="Times New Roman" pitchFamily="18" charset="0"/>
                <a:ea typeface="楷体_GB2312"/>
                <a:cs typeface="楷体_GB2312"/>
              </a:rPr>
              <a:t>  溶剂萃取分离法</a:t>
            </a:r>
          </a:p>
          <a:p>
            <a:pPr eaLnBrk="1" hangingPunct="1">
              <a:lnSpc>
                <a:spcPct val="150000"/>
              </a:lnSpc>
              <a:buClr>
                <a:srgbClr val="FF0000"/>
              </a:buClr>
              <a:buSzPct val="110000"/>
              <a:buFont typeface="Wingdings" panose="05000000000000000000" pitchFamily="2" charset="2"/>
              <a:buChar char="Ø"/>
            </a:pPr>
            <a:r>
              <a:rPr lang="zh-CN" altLang="en-US" b="1" dirty="0">
                <a:latin typeface="Times New Roman" pitchFamily="18" charset="0"/>
                <a:ea typeface="楷体_GB2312"/>
                <a:cs typeface="楷体_GB2312"/>
              </a:rPr>
              <a:t>  </a:t>
            </a:r>
            <a:r>
              <a:rPr lang="zh-CN" altLang="en-US" b="1" dirty="0">
                <a:solidFill>
                  <a:srgbClr val="FF0000"/>
                </a:solidFill>
                <a:latin typeface="Times New Roman" pitchFamily="18" charset="0"/>
                <a:ea typeface="楷体_GB2312"/>
                <a:cs typeface="楷体_GB2312"/>
              </a:rPr>
              <a:t>离子交换法</a:t>
            </a:r>
          </a:p>
          <a:p>
            <a:pPr eaLnBrk="1" hangingPunct="1">
              <a:lnSpc>
                <a:spcPct val="150000"/>
              </a:lnSpc>
              <a:buClr>
                <a:srgbClr val="FF0000"/>
              </a:buClr>
              <a:buSzPct val="110000"/>
              <a:buFont typeface="Wingdings" panose="05000000000000000000" pitchFamily="2" charset="2"/>
              <a:buChar char="Ø"/>
            </a:pPr>
            <a:r>
              <a:rPr lang="zh-CN" altLang="en-US" b="1" dirty="0">
                <a:latin typeface="Times New Roman" pitchFamily="18" charset="0"/>
                <a:ea typeface="楷体_GB2312"/>
                <a:cs typeface="楷体_GB2312"/>
              </a:rPr>
              <a:t>  色谱分离法</a:t>
            </a:r>
          </a:p>
          <a:p>
            <a:pPr eaLnBrk="1" hangingPunct="1">
              <a:lnSpc>
                <a:spcPct val="150000"/>
              </a:lnSpc>
              <a:buClr>
                <a:srgbClr val="FF0000"/>
              </a:buClr>
              <a:buSzPct val="110000"/>
              <a:buFont typeface="Wingdings" panose="05000000000000000000" pitchFamily="2" charset="2"/>
              <a:buChar char="Ø"/>
            </a:pPr>
            <a:r>
              <a:rPr lang="zh-CN" altLang="en-US" b="1" dirty="0">
                <a:latin typeface="Times New Roman" pitchFamily="18" charset="0"/>
                <a:ea typeface="楷体_GB2312"/>
                <a:cs typeface="楷体_GB2312"/>
              </a:rPr>
              <a:t>  其他分离富集方法</a:t>
            </a:r>
          </a:p>
        </p:txBody>
      </p:sp>
      <p:sp>
        <p:nvSpPr>
          <p:cNvPr id="4" name="Text Box 2"/>
          <p:cNvSpPr txBox="1">
            <a:spLocks noChangeArrowheads="1"/>
          </p:cNvSpPr>
          <p:nvPr/>
        </p:nvSpPr>
        <p:spPr bwMode="auto">
          <a:xfrm>
            <a:off x="1819787" y="1270501"/>
            <a:ext cx="5347241" cy="646331"/>
          </a:xfrm>
          <a:prstGeom prst="rect">
            <a:avLst/>
          </a:prstGeom>
          <a:noFill/>
          <a:ln w="9525">
            <a:noFill/>
            <a:miter lim="800000"/>
            <a:headEnd/>
            <a:tailEnd/>
          </a:ln>
          <a:effectLst/>
        </p:spPr>
        <p:txBody>
          <a:bodyPr wrap="square">
            <a:spAutoFit/>
          </a:bodyPr>
          <a:lstStyle/>
          <a:p>
            <a:pPr algn="ctr">
              <a:spcBef>
                <a:spcPct val="5000"/>
              </a:spcBef>
              <a:defRPr/>
            </a:pPr>
            <a:r>
              <a:rPr kumimoji="1" lang="en-US" altLang="zh-CN" sz="3600" b="1" dirty="0">
                <a:solidFill>
                  <a:srgbClr val="0000FF"/>
                </a:solidFill>
                <a:latin typeface="Times New Roman" panose="02020603050405020304" pitchFamily="18" charset="0"/>
                <a:ea typeface="黑体" pitchFamily="49" charset="-122"/>
                <a:cs typeface="Times New Roman" panose="02020603050405020304" pitchFamily="18" charset="0"/>
              </a:rPr>
              <a:t>Separation &amp; Enrichment</a:t>
            </a:r>
          </a:p>
        </p:txBody>
      </p:sp>
      <p:sp>
        <p:nvSpPr>
          <p:cNvPr id="5" name="Text Box 4"/>
          <p:cNvSpPr txBox="1">
            <a:spLocks noChangeArrowheads="1"/>
          </p:cNvSpPr>
          <p:nvPr/>
        </p:nvSpPr>
        <p:spPr bwMode="auto">
          <a:xfrm>
            <a:off x="2349232" y="562615"/>
            <a:ext cx="4288353" cy="707886"/>
          </a:xfrm>
          <a:prstGeom prst="rect">
            <a:avLst/>
          </a:prstGeom>
          <a:noFill/>
          <a:ln w="9525" algn="ctr">
            <a:noFill/>
            <a:miter lim="800000"/>
            <a:headEnd/>
            <a:tailEnd/>
          </a:ln>
        </p:spPr>
        <p:txBody>
          <a:bodyPr wrap="none">
            <a:spAutoFit/>
          </a:bodyPr>
          <a:lstStyle/>
          <a:p>
            <a:pPr algn="ctr">
              <a:spcBef>
                <a:spcPct val="50000"/>
              </a:spcBef>
            </a:pPr>
            <a:r>
              <a:rPr lang="zh-CN" altLang="en-US" sz="4000" b="1" dirty="0">
                <a:solidFill>
                  <a:srgbClr val="FF0066"/>
                </a:solidFill>
                <a:latin typeface="+mj-ea"/>
                <a:ea typeface="+mj-ea"/>
              </a:rPr>
              <a:t>常用分离富集方法</a:t>
            </a:r>
            <a:endParaRPr kumimoji="1" lang="en-US" altLang="zh-CN" sz="4000" b="1" dirty="0">
              <a:solidFill>
                <a:srgbClr val="0000FF"/>
              </a:solidFill>
              <a:latin typeface="+mj-ea"/>
              <a:ea typeface="+mj-ea"/>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5796136" y="3789040"/>
            <a:ext cx="3048000" cy="2857500"/>
          </a:xfrm>
          <a:prstGeom prst="rect">
            <a:avLst/>
          </a:prstGeom>
        </p:spPr>
      </p:pic>
    </p:spTree>
    <p:extLst>
      <p:ext uri="{BB962C8B-B14F-4D97-AF65-F5344CB8AC3E}">
        <p14:creationId xmlns:p14="http://schemas.microsoft.com/office/powerpoint/2010/main" val="51082971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041A850-76F4-4941-B5B9-8C89E8E3DAFA}" type="slidenum">
              <a:rPr lang="en-US" altLang="zh-CN" sz="1400" smtClean="0"/>
              <a:pPr>
                <a:spcBef>
                  <a:spcPct val="0"/>
                </a:spcBef>
                <a:buFontTx/>
                <a:buNone/>
              </a:pPr>
              <a:t>78</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离子交换</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219200"/>
            <a:ext cx="8686800" cy="541338"/>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(1)</a:t>
            </a:r>
            <a:r>
              <a:rPr lang="zh-CN" altLang="en-US" sz="2800" b="1" dirty="0" smtClean="0">
                <a:solidFill>
                  <a:srgbClr val="0000FF"/>
                </a:solidFill>
                <a:latin typeface="+mn-ea"/>
                <a:ea typeface="+mn-ea"/>
              </a:rPr>
              <a:t>概述</a:t>
            </a:r>
          </a:p>
        </p:txBody>
      </p:sp>
      <p:sp>
        <p:nvSpPr>
          <p:cNvPr id="87046" name="Rectangle 3"/>
          <p:cNvSpPr txBox="1">
            <a:spLocks noChangeArrowheads="1"/>
          </p:cNvSpPr>
          <p:nvPr/>
        </p:nvSpPr>
        <p:spPr bwMode="auto">
          <a:xfrm>
            <a:off x="304800" y="1828800"/>
            <a:ext cx="8534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ts val="600"/>
              </a:spcBef>
            </a:pPr>
            <a:r>
              <a:rPr lang="zh-CN" altLang="en-US" sz="2800" b="1">
                <a:latin typeface="宋体" panose="02010600030101010101" pitchFamily="2" charset="-122"/>
              </a:rPr>
              <a:t>利用离子交换剂与溶液中的离子之间所发生的交换反应进行分离的方法。是一种固</a:t>
            </a:r>
            <a:r>
              <a:rPr lang="en-US" altLang="zh-CN" sz="2800" b="1">
                <a:latin typeface="Courier New" panose="02070309020205020404" pitchFamily="49" charset="0"/>
              </a:rPr>
              <a:t>—</a:t>
            </a:r>
            <a:r>
              <a:rPr lang="zh-CN" altLang="en-US" sz="2800" b="1">
                <a:latin typeface="宋体" panose="02010600030101010101" pitchFamily="2" charset="-122"/>
              </a:rPr>
              <a:t>液分离法。</a:t>
            </a:r>
          </a:p>
          <a:p>
            <a:pPr algn="just">
              <a:spcBef>
                <a:spcPts val="600"/>
              </a:spcBef>
            </a:pPr>
            <a:r>
              <a:rPr lang="zh-CN" altLang="en-US" sz="2800" b="1">
                <a:latin typeface="宋体" panose="02010600030101010101" pitchFamily="2" charset="-122"/>
              </a:rPr>
              <a:t>离子交换分离法特点：</a:t>
            </a:r>
          </a:p>
          <a:p>
            <a:pPr algn="just">
              <a:spcBef>
                <a:spcPts val="600"/>
              </a:spcBef>
              <a:buFontTx/>
              <a:buNone/>
            </a:pPr>
            <a:r>
              <a:rPr lang="zh-CN" altLang="en-US" sz="2800" b="1">
                <a:latin typeface="宋体" panose="02010600030101010101" pitchFamily="2" charset="-122"/>
              </a:rPr>
              <a:t>（</a:t>
            </a:r>
            <a:r>
              <a:rPr lang="en-US" altLang="zh-CN" sz="2800" b="1">
                <a:latin typeface="宋体" panose="02010600030101010101" pitchFamily="2" charset="-122"/>
              </a:rPr>
              <a:t>1</a:t>
            </a:r>
            <a:r>
              <a:rPr lang="zh-CN" altLang="en-US" sz="2800" b="1">
                <a:latin typeface="宋体" panose="02010600030101010101" pitchFamily="2" charset="-122"/>
              </a:rPr>
              <a:t>）</a:t>
            </a:r>
            <a:r>
              <a:rPr lang="zh-CN" altLang="en-US" sz="2800" b="1">
                <a:solidFill>
                  <a:srgbClr val="FF0000"/>
                </a:solidFill>
                <a:latin typeface="宋体" panose="02010600030101010101" pitchFamily="2" charset="-122"/>
              </a:rPr>
              <a:t>分离效率高</a:t>
            </a:r>
          </a:p>
          <a:p>
            <a:pPr algn="just">
              <a:spcBef>
                <a:spcPts val="600"/>
              </a:spcBef>
              <a:buFontTx/>
              <a:buNone/>
            </a:pPr>
            <a:r>
              <a:rPr lang="zh-CN" altLang="en-US" sz="2800" b="1">
                <a:latin typeface="宋体" panose="02010600030101010101" pitchFamily="2" charset="-122"/>
              </a:rPr>
              <a:t>（</a:t>
            </a:r>
            <a:r>
              <a:rPr lang="en-US" altLang="zh-CN" sz="2800" b="1">
                <a:latin typeface="宋体" panose="02010600030101010101" pitchFamily="2" charset="-122"/>
              </a:rPr>
              <a:t>2</a:t>
            </a:r>
            <a:r>
              <a:rPr lang="zh-CN" altLang="en-US" sz="2800" b="1">
                <a:latin typeface="宋体" panose="02010600030101010101" pitchFamily="2" charset="-122"/>
              </a:rPr>
              <a:t>）适用于带电荷的离子之间的分离，还可用于带电荷与中性物质的分离</a:t>
            </a:r>
            <a:r>
              <a:rPr lang="zh-CN" altLang="en-US" sz="2800" b="1"/>
              <a:t>制备等。</a:t>
            </a:r>
          </a:p>
          <a:p>
            <a:pPr algn="just">
              <a:spcBef>
                <a:spcPts val="600"/>
              </a:spcBef>
              <a:buFontTx/>
              <a:buNone/>
            </a:pPr>
            <a:r>
              <a:rPr lang="zh-CN" altLang="en-US" sz="2800" b="1">
                <a:latin typeface="宋体" panose="02010600030101010101" pitchFamily="2" charset="-122"/>
              </a:rPr>
              <a:t>（</a:t>
            </a:r>
            <a:r>
              <a:rPr lang="en-US" altLang="zh-CN" sz="2800" b="1">
                <a:latin typeface="宋体" panose="02010600030101010101" pitchFamily="2" charset="-122"/>
              </a:rPr>
              <a:t>3</a:t>
            </a:r>
            <a:r>
              <a:rPr lang="zh-CN" altLang="en-US" sz="2800" b="1">
                <a:latin typeface="宋体" panose="02010600030101010101" pitchFamily="2" charset="-122"/>
              </a:rPr>
              <a:t>）适</a:t>
            </a:r>
            <a:r>
              <a:rPr lang="zh-CN" altLang="en-US" sz="2800" b="1"/>
              <a:t>用于微量组分的富集和高纯物质的制备</a:t>
            </a:r>
            <a:endParaRPr lang="zh-CN" altLang="en-US" sz="2800" b="1">
              <a:latin typeface="宋体" panose="02010600030101010101" pitchFamily="2" charset="-122"/>
            </a:endParaRPr>
          </a:p>
          <a:p>
            <a:pPr algn="just">
              <a:spcBef>
                <a:spcPts val="600"/>
              </a:spcBef>
              <a:buFontTx/>
              <a:buNone/>
            </a:pPr>
            <a:r>
              <a:rPr lang="zh-CN" altLang="en-US" sz="2800" b="1">
                <a:latin typeface="宋体" panose="02010600030101010101" pitchFamily="2" charset="-122"/>
              </a:rPr>
              <a:t>（</a:t>
            </a:r>
            <a:r>
              <a:rPr lang="en-US" altLang="zh-CN" sz="2800" b="1">
                <a:latin typeface="宋体" panose="02010600030101010101" pitchFamily="2" charset="-122"/>
              </a:rPr>
              <a:t>4</a:t>
            </a:r>
            <a:r>
              <a:rPr lang="zh-CN" altLang="en-US" sz="2800" b="1">
                <a:latin typeface="宋体" panose="02010600030101010101" pitchFamily="2" charset="-122"/>
              </a:rPr>
              <a:t>）</a:t>
            </a:r>
            <a:r>
              <a:rPr lang="zh-CN" altLang="en-US" sz="2800" b="1"/>
              <a:t>方法的缺点是操作较麻烦，周期长。一般只用它解决某些比较复杂的分离问题</a:t>
            </a:r>
            <a:r>
              <a:rPr lang="zh-CN" altLang="en-US" b="1"/>
              <a:t>。</a:t>
            </a:r>
            <a:endParaRPr lang="en-US" altLang="zh-CN" sz="2800" b="1"/>
          </a:p>
        </p:txBody>
      </p:sp>
    </p:spTree>
    <p:extLst>
      <p:ext uri="{BB962C8B-B14F-4D97-AF65-F5344CB8AC3E}">
        <p14:creationId xmlns:p14="http://schemas.microsoft.com/office/powerpoint/2010/main" val="2239616304"/>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27BBD54-A9C1-424F-92AE-B425C7E7B330}" type="slidenum">
              <a:rPr lang="en-US" altLang="zh-CN" sz="1400" smtClean="0"/>
              <a:pPr>
                <a:spcBef>
                  <a:spcPct val="0"/>
                </a:spcBef>
                <a:buFontTx/>
                <a:buNone/>
              </a:pPr>
              <a:t>79</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离子交换</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5029200" y="685800"/>
            <a:ext cx="39624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(2)</a:t>
            </a:r>
            <a:r>
              <a:rPr lang="zh-CN" altLang="en-US" sz="2800" b="1" dirty="0" smtClean="0">
                <a:solidFill>
                  <a:srgbClr val="0000FF"/>
                </a:solidFill>
              </a:rPr>
              <a:t>离子交换树脂结构</a:t>
            </a:r>
            <a:endParaRPr lang="zh-CN" altLang="en-US" sz="2800" b="1" dirty="0" smtClean="0">
              <a:solidFill>
                <a:srgbClr val="0000FF"/>
              </a:solidFill>
              <a:latin typeface="+mn-ea"/>
              <a:ea typeface="+mn-ea"/>
            </a:endParaRPr>
          </a:p>
        </p:txBody>
      </p:sp>
      <p:graphicFrame>
        <p:nvGraphicFramePr>
          <p:cNvPr id="88070" name="对象 3"/>
          <p:cNvGraphicFramePr>
            <a:graphicFrameLocks noChangeAspect="1"/>
          </p:cNvGraphicFramePr>
          <p:nvPr/>
        </p:nvGraphicFramePr>
        <p:xfrm>
          <a:off x="158750" y="1295400"/>
          <a:ext cx="8832850" cy="5424488"/>
        </p:xfrm>
        <a:graphic>
          <a:graphicData uri="http://schemas.openxmlformats.org/presentationml/2006/ole">
            <mc:AlternateContent xmlns:mc="http://schemas.openxmlformats.org/markup-compatibility/2006">
              <mc:Choice xmlns:v="urn:schemas-microsoft-com:vml" Requires="v">
                <p:oleObj spid="_x0000_s63493" name="BMP 图象" r:id="rId3" imgW="7228571" imgH="6276190" progId="PBrush">
                  <p:embed/>
                </p:oleObj>
              </mc:Choice>
              <mc:Fallback>
                <p:oleObj name="BMP 图象" r:id="rId3" imgW="7228571" imgH="6276190"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50" y="1295400"/>
                        <a:ext cx="8832850" cy="542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4357132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6AACE59-65E4-4C0F-AB42-E6980C144E7E}" type="slidenum">
              <a:rPr lang="en-US" altLang="zh-CN" sz="1400" smtClean="0"/>
              <a:pPr>
                <a:spcBef>
                  <a:spcPct val="0"/>
                </a:spcBef>
                <a:buFontTx/>
                <a:buNone/>
              </a:pPr>
              <a:t>8</a:t>
            </a:fld>
            <a:endParaRPr lang="en-US" altLang="zh-CN" sz="1400" smtClean="0"/>
          </a:p>
        </p:txBody>
      </p:sp>
      <p:sp>
        <p:nvSpPr>
          <p:cNvPr id="2" name="TextBox 1"/>
          <p:cNvSpPr txBox="1"/>
          <p:nvPr/>
        </p:nvSpPr>
        <p:spPr>
          <a:xfrm>
            <a:off x="228600" y="609600"/>
            <a:ext cx="4114800" cy="584200"/>
          </a:xfrm>
          <a:prstGeom prst="rect">
            <a:avLst/>
          </a:prstGeom>
          <a:noFill/>
        </p:spPr>
        <p:txBody>
          <a:bodyPr>
            <a:spAutoFit/>
          </a:bodyPr>
          <a:lstStyle/>
          <a:p>
            <a:pPr eaLnBrk="1" hangingPunct="1">
              <a:defRPr/>
            </a:pPr>
            <a:r>
              <a:rPr lang="zh-CN" altLang="en-US" sz="3200" b="1" dirty="0" smtClean="0">
                <a:solidFill>
                  <a:srgbClr val="FF0000"/>
                </a:solidFill>
              </a:rPr>
              <a:t>沉淀</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219200"/>
            <a:ext cx="86868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(1)</a:t>
            </a:r>
            <a:r>
              <a:rPr lang="zh-CN" altLang="en-US" sz="2800" b="1" dirty="0" smtClean="0">
                <a:solidFill>
                  <a:srgbClr val="0000FF"/>
                </a:solidFill>
                <a:latin typeface="+mn-ea"/>
                <a:ea typeface="+mn-ea"/>
              </a:rPr>
              <a:t>氢氧化物沉淀法</a:t>
            </a:r>
          </a:p>
        </p:txBody>
      </p:sp>
      <p:graphicFrame>
        <p:nvGraphicFramePr>
          <p:cNvPr id="4098" name="对象 2"/>
          <p:cNvGraphicFramePr>
            <a:graphicFrameLocks noChangeAspect="1"/>
          </p:cNvGraphicFramePr>
          <p:nvPr/>
        </p:nvGraphicFramePr>
        <p:xfrm>
          <a:off x="5187950" y="2743200"/>
          <a:ext cx="3732213" cy="581025"/>
        </p:xfrm>
        <a:graphic>
          <a:graphicData uri="http://schemas.openxmlformats.org/presentationml/2006/ole">
            <mc:AlternateContent xmlns:mc="http://schemas.openxmlformats.org/markup-compatibility/2006">
              <mc:Choice xmlns:v="urn:schemas-microsoft-com:vml" Requires="v">
                <p:oleObj spid="_x0000_s30754" name="Equation" r:id="rId3" imgW="1524000" imgH="241300" progId="Equation.DSMT4">
                  <p:embed/>
                </p:oleObj>
              </mc:Choice>
              <mc:Fallback>
                <p:oleObj name="Equation" r:id="rId3" imgW="1524000" imgH="241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7950" y="2743200"/>
                        <a:ext cx="37322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9" name="对象 3"/>
          <p:cNvGraphicFramePr>
            <a:graphicFrameLocks noChangeAspect="1"/>
          </p:cNvGraphicFramePr>
          <p:nvPr/>
        </p:nvGraphicFramePr>
        <p:xfrm>
          <a:off x="385763" y="2743200"/>
          <a:ext cx="4043362" cy="581025"/>
        </p:xfrm>
        <a:graphic>
          <a:graphicData uri="http://schemas.openxmlformats.org/presentationml/2006/ole">
            <mc:AlternateContent xmlns:mc="http://schemas.openxmlformats.org/markup-compatibility/2006">
              <mc:Choice xmlns:v="urn:schemas-microsoft-com:vml" Requires="v">
                <p:oleObj spid="_x0000_s30755" name="Equation" r:id="rId5" imgW="1651000" imgH="241300" progId="Equation.DSMT4">
                  <p:embed/>
                </p:oleObj>
              </mc:Choice>
              <mc:Fallback>
                <p:oleObj name="Equation" r:id="rId5" imgW="1651000" imgH="241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763" y="2743200"/>
                        <a:ext cx="40433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0" name="对象 5"/>
          <p:cNvGraphicFramePr>
            <a:graphicFrameLocks noChangeAspect="1"/>
          </p:cNvGraphicFramePr>
          <p:nvPr/>
        </p:nvGraphicFramePr>
        <p:xfrm>
          <a:off x="5524500" y="3352800"/>
          <a:ext cx="2959100" cy="588963"/>
        </p:xfrm>
        <a:graphic>
          <a:graphicData uri="http://schemas.openxmlformats.org/presentationml/2006/ole">
            <mc:AlternateContent xmlns:mc="http://schemas.openxmlformats.org/markup-compatibility/2006">
              <mc:Choice xmlns:v="urn:schemas-microsoft-com:vml" Requires="v">
                <p:oleObj spid="_x0000_s30756" name="Equation" r:id="rId7" imgW="1091726" imgH="215806" progId="Equation.DSMT4">
                  <p:embed/>
                </p:oleObj>
              </mc:Choice>
              <mc:Fallback>
                <p:oleObj name="Equation" r:id="rId7" imgW="1091726" imgH="215806"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24500" y="3352800"/>
                        <a:ext cx="29591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1" name="对象 6"/>
          <p:cNvGraphicFramePr>
            <a:graphicFrameLocks noChangeAspect="1"/>
          </p:cNvGraphicFramePr>
          <p:nvPr/>
        </p:nvGraphicFramePr>
        <p:xfrm>
          <a:off x="3292475" y="5735638"/>
          <a:ext cx="4368800" cy="588962"/>
        </p:xfrm>
        <a:graphic>
          <a:graphicData uri="http://schemas.openxmlformats.org/presentationml/2006/ole">
            <mc:AlternateContent xmlns:mc="http://schemas.openxmlformats.org/markup-compatibility/2006">
              <mc:Choice xmlns:v="urn:schemas-microsoft-com:vml" Requires="v">
                <p:oleObj spid="_x0000_s30757" name="Equation" r:id="rId9" imgW="1612900" imgH="215900" progId="Equation.DSMT4">
                  <p:embed/>
                </p:oleObj>
              </mc:Choice>
              <mc:Fallback>
                <p:oleObj name="Equation" r:id="rId9" imgW="1612900" imgH="2159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92475" y="5735638"/>
                        <a:ext cx="4368800"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10" name="TextBox 7"/>
          <p:cNvSpPr txBox="1">
            <a:spLocks noChangeArrowheads="1"/>
          </p:cNvSpPr>
          <p:nvPr/>
        </p:nvSpPr>
        <p:spPr bwMode="auto">
          <a:xfrm>
            <a:off x="152400" y="1752600"/>
            <a:ext cx="8839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latin typeface="Times New Roman" panose="02020603050405020304" pitchFamily="18" charset="0"/>
                <a:cs typeface="Times New Roman" panose="02020603050405020304" pitchFamily="18" charset="0"/>
              </a:rPr>
              <a:t>    溶液含</a:t>
            </a:r>
            <a:r>
              <a:rPr lang="en-US" altLang="zh-CN" sz="2800" b="1">
                <a:latin typeface="Times New Roman" panose="02020603050405020304" pitchFamily="18" charset="0"/>
                <a:cs typeface="Times New Roman" panose="02020603050405020304" pitchFamily="18" charset="0"/>
              </a:rPr>
              <a:t>M</a:t>
            </a:r>
            <a:r>
              <a:rPr lang="en-US" altLang="zh-CN" sz="2800" b="1" baseline="30000">
                <a:latin typeface="Times New Roman" panose="02020603050405020304" pitchFamily="18" charset="0"/>
                <a:cs typeface="Times New Roman" panose="02020603050405020304" pitchFamily="18" charset="0"/>
              </a:rPr>
              <a:t>m+</a:t>
            </a:r>
            <a:r>
              <a:rPr lang="zh-CN" altLang="en-US" sz="2800" b="1">
                <a:latin typeface="Times New Roman" panose="02020603050405020304" pitchFamily="18" charset="0"/>
                <a:cs typeface="Times New Roman" panose="02020603050405020304" pitchFamily="18" charset="0"/>
              </a:rPr>
              <a:t>和</a:t>
            </a:r>
            <a:r>
              <a:rPr lang="en-US" altLang="zh-CN" sz="2800" b="1">
                <a:latin typeface="Times New Roman" panose="02020603050405020304" pitchFamily="18" charset="0"/>
                <a:cs typeface="Times New Roman" panose="02020603050405020304" pitchFamily="18" charset="0"/>
              </a:rPr>
              <a:t>N</a:t>
            </a:r>
            <a:r>
              <a:rPr lang="en-US" altLang="zh-CN" sz="2800" b="1" baseline="30000">
                <a:latin typeface="Times New Roman" panose="02020603050405020304" pitchFamily="18" charset="0"/>
                <a:cs typeface="Times New Roman" panose="02020603050405020304" pitchFamily="18" charset="0"/>
              </a:rPr>
              <a:t>n+</a:t>
            </a:r>
            <a:r>
              <a:rPr lang="en-US" altLang="zh-CN" sz="2800" b="1">
                <a:latin typeface="Times New Roman" panose="02020603050405020304" pitchFamily="18" charset="0"/>
                <a:cs typeface="Times New Roman" panose="02020603050405020304" pitchFamily="18" charset="0"/>
              </a:rPr>
              <a:t>, </a:t>
            </a:r>
          </a:p>
          <a:p>
            <a:pPr eaLnBrk="1" hangingPunct="1">
              <a:spcBef>
                <a:spcPct val="0"/>
              </a:spcBef>
              <a:buFontTx/>
              <a:buNone/>
            </a:pPr>
            <a:r>
              <a:rPr lang="en-US" altLang="zh-CN" sz="2800" b="1">
                <a:latin typeface="Times New Roman" panose="02020603050405020304" pitchFamily="18" charset="0"/>
                <a:cs typeface="Times New Roman" panose="02020603050405020304" pitchFamily="18" charset="0"/>
              </a:rPr>
              <a:t>        S</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M(OH)</a:t>
            </a:r>
            <a:r>
              <a:rPr lang="en-US" altLang="zh-CN" sz="2800" b="1" baseline="-25000">
                <a:latin typeface="Times New Roman" panose="02020603050405020304" pitchFamily="18" charset="0"/>
                <a:cs typeface="Times New Roman" panose="02020603050405020304" pitchFamily="18" charset="0"/>
              </a:rPr>
              <a:t>m</a:t>
            </a:r>
            <a:r>
              <a:rPr lang="zh-CN" altLang="en-US" sz="2800" b="1">
                <a:latin typeface="Times New Roman" panose="02020603050405020304" pitchFamily="18" charset="0"/>
                <a:cs typeface="Times New Roman" panose="02020603050405020304" pitchFamily="18" charset="0"/>
              </a:rPr>
              <a:t>）</a:t>
            </a:r>
            <a:r>
              <a:rPr lang="zh-CN" altLang="en-US" sz="2800" b="1">
                <a:solidFill>
                  <a:srgbClr val="FF0000"/>
                </a:solidFill>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 S</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N(OH)</a:t>
            </a:r>
            <a:r>
              <a:rPr lang="en-US" altLang="zh-CN" sz="2800" b="1" baseline="-25000">
                <a:latin typeface="Times New Roman" panose="02020603050405020304" pitchFamily="18" charset="0"/>
                <a:cs typeface="Times New Roman" panose="02020603050405020304" pitchFamily="18" charset="0"/>
              </a:rPr>
              <a:t>n</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 </a:t>
            </a:r>
            <a:r>
              <a:rPr lang="en-US" altLang="zh-CN" sz="2800" b="1">
                <a:solidFill>
                  <a:srgbClr val="FF0000"/>
                </a:solidFill>
                <a:latin typeface="Times New Roman" panose="02020603050405020304" pitchFamily="18" charset="0"/>
                <a:cs typeface="Times New Roman" panose="02020603050405020304" pitchFamily="18" charset="0"/>
              </a:rPr>
              <a:t>N(OH)</a:t>
            </a:r>
            <a:r>
              <a:rPr lang="en-US" altLang="zh-CN" sz="2800" b="1" baseline="-25000">
                <a:solidFill>
                  <a:srgbClr val="FF0000"/>
                </a:solidFill>
                <a:latin typeface="Times New Roman" panose="02020603050405020304" pitchFamily="18" charset="0"/>
                <a:cs typeface="Times New Roman" panose="02020603050405020304" pitchFamily="18" charset="0"/>
              </a:rPr>
              <a:t>n</a:t>
            </a:r>
            <a:r>
              <a:rPr lang="zh-CN" altLang="en-US" sz="2800" b="1">
                <a:solidFill>
                  <a:srgbClr val="FF0000"/>
                </a:solidFill>
                <a:latin typeface="Times New Roman" panose="02020603050405020304" pitchFamily="18" charset="0"/>
                <a:cs typeface="Times New Roman" panose="02020603050405020304" pitchFamily="18" charset="0"/>
              </a:rPr>
              <a:t>先沉淀</a:t>
            </a:r>
          </a:p>
        </p:txBody>
      </p:sp>
      <p:sp>
        <p:nvSpPr>
          <p:cNvPr id="4111" name="TextBox 9"/>
          <p:cNvSpPr txBox="1">
            <a:spLocks noChangeArrowheads="1"/>
          </p:cNvSpPr>
          <p:nvPr/>
        </p:nvSpPr>
        <p:spPr bwMode="auto">
          <a:xfrm>
            <a:off x="304800" y="5710238"/>
            <a:ext cx="3200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latin typeface="Times New Roman" panose="02020603050405020304" pitchFamily="18" charset="0"/>
              </a:rPr>
              <a:t>N</a:t>
            </a:r>
            <a:r>
              <a:rPr lang="en-US" altLang="zh-CN" sz="2800" b="1" baseline="30000">
                <a:latin typeface="Times New Roman" panose="02020603050405020304" pitchFamily="18" charset="0"/>
              </a:rPr>
              <a:t>n+</a:t>
            </a:r>
            <a:r>
              <a:rPr lang="en-US" altLang="zh-CN" sz="2800" b="1">
                <a:latin typeface="Times New Roman" panose="02020603050405020304" pitchFamily="18" charset="0"/>
              </a:rPr>
              <a:t> </a:t>
            </a:r>
            <a:r>
              <a:rPr lang="zh-CN" altLang="en-US" sz="2800" b="1">
                <a:latin typeface="Times New Roman" panose="02020603050405020304" pitchFamily="18" charset="0"/>
              </a:rPr>
              <a:t>沉淀完全时：</a:t>
            </a:r>
          </a:p>
        </p:txBody>
      </p:sp>
      <p:graphicFrame>
        <p:nvGraphicFramePr>
          <p:cNvPr id="4102" name="对象 10"/>
          <p:cNvGraphicFramePr>
            <a:graphicFrameLocks noChangeAspect="1"/>
          </p:cNvGraphicFramePr>
          <p:nvPr/>
        </p:nvGraphicFramePr>
        <p:xfrm>
          <a:off x="614363" y="3352800"/>
          <a:ext cx="3165475" cy="588963"/>
        </p:xfrm>
        <a:graphic>
          <a:graphicData uri="http://schemas.openxmlformats.org/presentationml/2006/ole">
            <mc:AlternateContent xmlns:mc="http://schemas.openxmlformats.org/markup-compatibility/2006">
              <mc:Choice xmlns:v="urn:schemas-microsoft-com:vml" Requires="v">
                <p:oleObj spid="_x0000_s30758" name="Equation" r:id="rId11" imgW="1167893" imgH="215806" progId="Equation.DSMT4">
                  <p:embed/>
                </p:oleObj>
              </mc:Choice>
              <mc:Fallback>
                <p:oleObj name="Equation" r:id="rId11" imgW="1167893" imgH="215806"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4363" y="3352800"/>
                        <a:ext cx="3165475"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3" name="对象 11"/>
          <p:cNvGraphicFramePr>
            <a:graphicFrameLocks noChangeAspect="1"/>
          </p:cNvGraphicFramePr>
          <p:nvPr/>
        </p:nvGraphicFramePr>
        <p:xfrm>
          <a:off x="3276600" y="5176838"/>
          <a:ext cx="3130550" cy="588962"/>
        </p:xfrm>
        <a:graphic>
          <a:graphicData uri="http://schemas.openxmlformats.org/presentationml/2006/ole">
            <mc:AlternateContent xmlns:mc="http://schemas.openxmlformats.org/markup-compatibility/2006">
              <mc:Choice xmlns:v="urn:schemas-microsoft-com:vml" Requires="v">
                <p:oleObj spid="_x0000_s30759" name="Equation" r:id="rId13" imgW="1155199" imgH="215806" progId="Equation.DSMT4">
                  <p:embed/>
                </p:oleObj>
              </mc:Choice>
              <mc:Fallback>
                <p:oleObj name="Equation" r:id="rId13" imgW="1155199" imgH="215806"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76600" y="5176838"/>
                        <a:ext cx="3130550"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12" name="TextBox 14"/>
          <p:cNvSpPr txBox="1">
            <a:spLocks noChangeArrowheads="1"/>
          </p:cNvSpPr>
          <p:nvPr/>
        </p:nvSpPr>
        <p:spPr bwMode="auto">
          <a:xfrm>
            <a:off x="304800" y="5176838"/>
            <a:ext cx="3200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latin typeface="Times New Roman" panose="02020603050405020304" pitchFamily="18" charset="0"/>
              </a:rPr>
              <a:t>N</a:t>
            </a:r>
            <a:r>
              <a:rPr lang="en-US" altLang="zh-CN" sz="2800" b="1" baseline="30000">
                <a:latin typeface="Times New Roman" panose="02020603050405020304" pitchFamily="18" charset="0"/>
              </a:rPr>
              <a:t>n+</a:t>
            </a:r>
            <a:r>
              <a:rPr lang="en-US" altLang="zh-CN" sz="2800" b="1">
                <a:latin typeface="Times New Roman" panose="02020603050405020304" pitchFamily="18" charset="0"/>
              </a:rPr>
              <a:t> </a:t>
            </a:r>
            <a:r>
              <a:rPr lang="zh-CN" altLang="en-US" sz="2800" b="1">
                <a:latin typeface="Times New Roman" panose="02020603050405020304" pitchFamily="18" charset="0"/>
              </a:rPr>
              <a:t>开始沉淀时：</a:t>
            </a:r>
          </a:p>
        </p:txBody>
      </p:sp>
      <p:sp>
        <p:nvSpPr>
          <p:cNvPr id="4113" name="TextBox 12"/>
          <p:cNvSpPr txBox="1">
            <a:spLocks noChangeArrowheads="1"/>
          </p:cNvSpPr>
          <p:nvPr/>
        </p:nvSpPr>
        <p:spPr bwMode="auto">
          <a:xfrm>
            <a:off x="7772400" y="5721350"/>
            <a:ext cx="1295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t>pH=?</a:t>
            </a:r>
            <a:endParaRPr lang="zh-CN" altLang="en-US" sz="2800"/>
          </a:p>
        </p:txBody>
      </p:sp>
      <p:sp>
        <p:nvSpPr>
          <p:cNvPr id="4114" name="TextBox 16"/>
          <p:cNvSpPr txBox="1">
            <a:spLocks noChangeArrowheads="1"/>
          </p:cNvSpPr>
          <p:nvPr/>
        </p:nvSpPr>
        <p:spPr bwMode="auto">
          <a:xfrm>
            <a:off x="7772400" y="5176838"/>
            <a:ext cx="129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t>pH=?</a:t>
            </a:r>
            <a:endParaRPr lang="zh-CN" altLang="en-US" sz="2800"/>
          </a:p>
        </p:txBody>
      </p:sp>
      <p:graphicFrame>
        <p:nvGraphicFramePr>
          <p:cNvPr id="4104" name="对象 17"/>
          <p:cNvGraphicFramePr>
            <a:graphicFrameLocks noChangeAspect="1"/>
          </p:cNvGraphicFramePr>
          <p:nvPr/>
        </p:nvGraphicFramePr>
        <p:xfrm>
          <a:off x="3233738" y="4597400"/>
          <a:ext cx="4540250" cy="588963"/>
        </p:xfrm>
        <a:graphic>
          <a:graphicData uri="http://schemas.openxmlformats.org/presentationml/2006/ole">
            <mc:AlternateContent xmlns:mc="http://schemas.openxmlformats.org/markup-compatibility/2006">
              <mc:Choice xmlns:v="urn:schemas-microsoft-com:vml" Requires="v">
                <p:oleObj spid="_x0000_s30760" name="Equation" r:id="rId15" imgW="1675673" imgH="215806" progId="Equation.DSMT4">
                  <p:embed/>
                </p:oleObj>
              </mc:Choice>
              <mc:Fallback>
                <p:oleObj name="Equation" r:id="rId15" imgW="1675673" imgH="215806"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33738" y="4597400"/>
                        <a:ext cx="454025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15" name="TextBox 18"/>
          <p:cNvSpPr txBox="1">
            <a:spLocks noChangeArrowheads="1"/>
          </p:cNvSpPr>
          <p:nvPr/>
        </p:nvSpPr>
        <p:spPr bwMode="auto">
          <a:xfrm>
            <a:off x="304800" y="4572000"/>
            <a:ext cx="3200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latin typeface="Times New Roman" panose="02020603050405020304" pitchFamily="18" charset="0"/>
              </a:rPr>
              <a:t>M</a:t>
            </a:r>
            <a:r>
              <a:rPr lang="en-US" altLang="zh-CN" sz="2800" b="1" baseline="30000">
                <a:latin typeface="Times New Roman" panose="02020603050405020304" pitchFamily="18" charset="0"/>
              </a:rPr>
              <a:t>m+</a:t>
            </a:r>
            <a:r>
              <a:rPr lang="en-US" altLang="zh-CN" sz="2800" b="1">
                <a:latin typeface="Times New Roman" panose="02020603050405020304" pitchFamily="18" charset="0"/>
              </a:rPr>
              <a:t> </a:t>
            </a:r>
            <a:r>
              <a:rPr lang="zh-CN" altLang="en-US" sz="2800" b="1">
                <a:latin typeface="Times New Roman" panose="02020603050405020304" pitchFamily="18" charset="0"/>
              </a:rPr>
              <a:t>沉淀完全时：</a:t>
            </a:r>
          </a:p>
        </p:txBody>
      </p:sp>
      <p:graphicFrame>
        <p:nvGraphicFramePr>
          <p:cNvPr id="4105" name="对象 19"/>
          <p:cNvGraphicFramePr>
            <a:graphicFrameLocks noChangeAspect="1"/>
          </p:cNvGraphicFramePr>
          <p:nvPr/>
        </p:nvGraphicFramePr>
        <p:xfrm>
          <a:off x="3200400" y="4038600"/>
          <a:ext cx="3336925" cy="588963"/>
        </p:xfrm>
        <a:graphic>
          <a:graphicData uri="http://schemas.openxmlformats.org/presentationml/2006/ole">
            <mc:AlternateContent xmlns:mc="http://schemas.openxmlformats.org/markup-compatibility/2006">
              <mc:Choice xmlns:v="urn:schemas-microsoft-com:vml" Requires="v">
                <p:oleObj spid="_x0000_s30761" name="Equation" r:id="rId17" imgW="1231366" imgH="215806" progId="Equation.DSMT4">
                  <p:embed/>
                </p:oleObj>
              </mc:Choice>
              <mc:Fallback>
                <p:oleObj name="Equation" r:id="rId17" imgW="1231366" imgH="215806"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00400" y="4038600"/>
                        <a:ext cx="3336925"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16" name="TextBox 20"/>
          <p:cNvSpPr txBox="1">
            <a:spLocks noChangeArrowheads="1"/>
          </p:cNvSpPr>
          <p:nvPr/>
        </p:nvSpPr>
        <p:spPr bwMode="auto">
          <a:xfrm>
            <a:off x="304800" y="4038600"/>
            <a:ext cx="3200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latin typeface="Times New Roman" panose="02020603050405020304" pitchFamily="18" charset="0"/>
              </a:rPr>
              <a:t>M</a:t>
            </a:r>
            <a:r>
              <a:rPr lang="en-US" altLang="zh-CN" sz="2800" b="1" baseline="30000">
                <a:latin typeface="Times New Roman" panose="02020603050405020304" pitchFamily="18" charset="0"/>
              </a:rPr>
              <a:t>m+</a:t>
            </a:r>
            <a:r>
              <a:rPr lang="en-US" altLang="zh-CN" sz="2800" b="1">
                <a:latin typeface="Times New Roman" panose="02020603050405020304" pitchFamily="18" charset="0"/>
              </a:rPr>
              <a:t> </a:t>
            </a:r>
            <a:r>
              <a:rPr lang="zh-CN" altLang="en-US" sz="2800" b="1">
                <a:latin typeface="Times New Roman" panose="02020603050405020304" pitchFamily="18" charset="0"/>
              </a:rPr>
              <a:t>开始沉淀时：</a:t>
            </a:r>
          </a:p>
        </p:txBody>
      </p:sp>
      <p:sp>
        <p:nvSpPr>
          <p:cNvPr id="4117" name="TextBox 21"/>
          <p:cNvSpPr txBox="1">
            <a:spLocks noChangeArrowheads="1"/>
          </p:cNvSpPr>
          <p:nvPr/>
        </p:nvSpPr>
        <p:spPr bwMode="auto">
          <a:xfrm>
            <a:off x="7772400" y="4581525"/>
            <a:ext cx="129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t>pH=?</a:t>
            </a:r>
            <a:endParaRPr lang="zh-CN" altLang="en-US" sz="2800"/>
          </a:p>
        </p:txBody>
      </p:sp>
      <p:sp>
        <p:nvSpPr>
          <p:cNvPr id="4118" name="TextBox 22"/>
          <p:cNvSpPr txBox="1">
            <a:spLocks noChangeArrowheads="1"/>
          </p:cNvSpPr>
          <p:nvPr/>
        </p:nvSpPr>
        <p:spPr bwMode="auto">
          <a:xfrm>
            <a:off x="7772400" y="4038600"/>
            <a:ext cx="129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t>pH=?</a:t>
            </a:r>
            <a:endParaRPr lang="zh-CN" altLang="en-US" sz="2800"/>
          </a:p>
        </p:txBody>
      </p:sp>
    </p:spTree>
    <p:extLst>
      <p:ext uri="{BB962C8B-B14F-4D97-AF65-F5344CB8AC3E}">
        <p14:creationId xmlns:p14="http://schemas.microsoft.com/office/powerpoint/2010/main" val="18662448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lide(fromBottom)">
                                      <p:cBhvr>
                                        <p:cTn id="13" dur="500"/>
                                        <p:tgtEl>
                                          <p:spTgt spid="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4110">
                                            <p:txEl>
                                              <p:pRg st="0" end="0"/>
                                            </p:txEl>
                                          </p:spTgt>
                                        </p:tgtEl>
                                        <p:attrNameLst>
                                          <p:attrName>style.visibility</p:attrName>
                                        </p:attrNameLst>
                                      </p:cBhvr>
                                      <p:to>
                                        <p:strVal val="visible"/>
                                      </p:to>
                                    </p:set>
                                    <p:animEffect transition="in" filter="slide(fromBottom)">
                                      <p:cBhvr>
                                        <p:cTn id="18" dur="500"/>
                                        <p:tgtEl>
                                          <p:spTgt spid="4110">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4110">
                                            <p:txEl>
                                              <p:pRg st="1" end="1"/>
                                            </p:txEl>
                                          </p:spTgt>
                                        </p:tgtEl>
                                        <p:attrNameLst>
                                          <p:attrName>style.visibility</p:attrName>
                                        </p:attrNameLst>
                                      </p:cBhvr>
                                      <p:to>
                                        <p:strVal val="visible"/>
                                      </p:to>
                                    </p:set>
                                    <p:animEffect transition="in" filter="slide(fromBottom)">
                                      <p:cBhvr>
                                        <p:cTn id="23" dur="500"/>
                                        <p:tgtEl>
                                          <p:spTgt spid="4110">
                                            <p:txEl>
                                              <p:pRg st="1" end="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10" fill="hold" nodeType="clickEffect">
                                  <p:stCondLst>
                                    <p:cond delay="0"/>
                                  </p:stCondLst>
                                  <p:childTnLst>
                                    <p:set>
                                      <p:cBhvr>
                                        <p:cTn id="27" dur="1" fill="hold">
                                          <p:stCondLst>
                                            <p:cond delay="0"/>
                                          </p:stCondLst>
                                        </p:cTn>
                                        <p:tgtEl>
                                          <p:spTgt spid="4099"/>
                                        </p:tgtEl>
                                        <p:attrNameLst>
                                          <p:attrName>style.visibility</p:attrName>
                                        </p:attrNameLst>
                                      </p:cBhvr>
                                      <p:to>
                                        <p:strVal val="visible"/>
                                      </p:to>
                                    </p:set>
                                    <p:anim calcmode="lin" valueType="num">
                                      <p:cBhvr>
                                        <p:cTn id="28" dur="500" fill="hold"/>
                                        <p:tgtEl>
                                          <p:spTgt spid="4099"/>
                                        </p:tgtEl>
                                        <p:attrNameLst>
                                          <p:attrName>ppt_w</p:attrName>
                                        </p:attrNameLst>
                                      </p:cBhvr>
                                      <p:tavLst>
                                        <p:tav tm="0">
                                          <p:val>
                                            <p:fltVal val="0"/>
                                          </p:val>
                                        </p:tav>
                                        <p:tav tm="100000">
                                          <p:val>
                                            <p:strVal val="#ppt_w"/>
                                          </p:val>
                                        </p:tav>
                                      </p:tavLst>
                                    </p:anim>
                                    <p:anim calcmode="lin" valueType="num">
                                      <p:cBhvr>
                                        <p:cTn id="29" dur="500" fill="hold"/>
                                        <p:tgtEl>
                                          <p:spTgt spid="4099"/>
                                        </p:tgtEl>
                                        <p:attrNameLst>
                                          <p:attrName>ppt_h</p:attrName>
                                        </p:attrNameLst>
                                      </p:cBhvr>
                                      <p:tavLst>
                                        <p:tav tm="0">
                                          <p:val>
                                            <p:strVal val="#ppt_h"/>
                                          </p:val>
                                        </p:tav>
                                        <p:tav tm="100000">
                                          <p:val>
                                            <p:strVal val="#ppt_h"/>
                                          </p:val>
                                        </p:tav>
                                      </p:tavLst>
                                    </p:anim>
                                  </p:childTnLst>
                                </p:cTn>
                              </p:par>
                            </p:childTnLst>
                          </p:cTn>
                        </p:par>
                        <p:par>
                          <p:cTn id="30" fill="hold" nodeType="afterGroup">
                            <p:stCondLst>
                              <p:cond delay="500"/>
                            </p:stCondLst>
                            <p:childTnLst>
                              <p:par>
                                <p:cTn id="31" presetID="3" presetClass="entr" presetSubtype="5" fill="hold" nodeType="afterEffect">
                                  <p:stCondLst>
                                    <p:cond delay="0"/>
                                  </p:stCondLst>
                                  <p:childTnLst>
                                    <p:set>
                                      <p:cBhvr>
                                        <p:cTn id="32" dur="1" fill="hold">
                                          <p:stCondLst>
                                            <p:cond delay="0"/>
                                          </p:stCondLst>
                                        </p:cTn>
                                        <p:tgtEl>
                                          <p:spTgt spid="4102"/>
                                        </p:tgtEl>
                                        <p:attrNameLst>
                                          <p:attrName>style.visibility</p:attrName>
                                        </p:attrNameLst>
                                      </p:cBhvr>
                                      <p:to>
                                        <p:strVal val="visible"/>
                                      </p:to>
                                    </p:set>
                                    <p:animEffect transition="in" filter="blinds(vertical)">
                                      <p:cBhvr>
                                        <p:cTn id="33" dur="500"/>
                                        <p:tgtEl>
                                          <p:spTgt spid="410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5" fill="hold" nodeType="clickEffect">
                                  <p:stCondLst>
                                    <p:cond delay="0"/>
                                  </p:stCondLst>
                                  <p:childTnLst>
                                    <p:set>
                                      <p:cBhvr>
                                        <p:cTn id="37" dur="1" fill="hold">
                                          <p:stCondLst>
                                            <p:cond delay="0"/>
                                          </p:stCondLst>
                                        </p:cTn>
                                        <p:tgtEl>
                                          <p:spTgt spid="4098"/>
                                        </p:tgtEl>
                                        <p:attrNameLst>
                                          <p:attrName>style.visibility</p:attrName>
                                        </p:attrNameLst>
                                      </p:cBhvr>
                                      <p:to>
                                        <p:strVal val="visible"/>
                                      </p:to>
                                    </p:set>
                                    <p:animEffect transition="in" filter="blinds(vertical)">
                                      <p:cBhvr>
                                        <p:cTn id="38" dur="500"/>
                                        <p:tgtEl>
                                          <p:spTgt spid="4098"/>
                                        </p:tgtEl>
                                      </p:cBhvr>
                                    </p:animEffect>
                                  </p:childTnLst>
                                </p:cTn>
                              </p:par>
                            </p:childTnLst>
                          </p:cTn>
                        </p:par>
                        <p:par>
                          <p:cTn id="39" fill="hold" nodeType="afterGroup">
                            <p:stCondLst>
                              <p:cond delay="500"/>
                            </p:stCondLst>
                            <p:childTnLst>
                              <p:par>
                                <p:cTn id="40" presetID="17" presetClass="entr" presetSubtype="10" fill="hold" nodeType="afterEffect">
                                  <p:stCondLst>
                                    <p:cond delay="0"/>
                                  </p:stCondLst>
                                  <p:childTnLst>
                                    <p:set>
                                      <p:cBhvr>
                                        <p:cTn id="41" dur="1" fill="hold">
                                          <p:stCondLst>
                                            <p:cond delay="0"/>
                                          </p:stCondLst>
                                        </p:cTn>
                                        <p:tgtEl>
                                          <p:spTgt spid="4100"/>
                                        </p:tgtEl>
                                        <p:attrNameLst>
                                          <p:attrName>style.visibility</p:attrName>
                                        </p:attrNameLst>
                                      </p:cBhvr>
                                      <p:to>
                                        <p:strVal val="visible"/>
                                      </p:to>
                                    </p:set>
                                    <p:anim calcmode="lin" valueType="num">
                                      <p:cBhvr>
                                        <p:cTn id="42" dur="500" fill="hold"/>
                                        <p:tgtEl>
                                          <p:spTgt spid="4100"/>
                                        </p:tgtEl>
                                        <p:attrNameLst>
                                          <p:attrName>ppt_w</p:attrName>
                                        </p:attrNameLst>
                                      </p:cBhvr>
                                      <p:tavLst>
                                        <p:tav tm="0">
                                          <p:val>
                                            <p:fltVal val="0"/>
                                          </p:val>
                                        </p:tav>
                                        <p:tav tm="100000">
                                          <p:val>
                                            <p:strVal val="#ppt_w"/>
                                          </p:val>
                                        </p:tav>
                                      </p:tavLst>
                                    </p:anim>
                                    <p:anim calcmode="lin" valueType="num">
                                      <p:cBhvr>
                                        <p:cTn id="43" dur="500" fill="hold"/>
                                        <p:tgtEl>
                                          <p:spTgt spid="4100"/>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12" presetClass="entr" presetSubtype="4" fill="hold" grpId="0" nodeType="clickEffect">
                                  <p:stCondLst>
                                    <p:cond delay="0"/>
                                  </p:stCondLst>
                                  <p:childTnLst>
                                    <p:set>
                                      <p:cBhvr>
                                        <p:cTn id="47" dur="1" fill="hold">
                                          <p:stCondLst>
                                            <p:cond delay="0"/>
                                          </p:stCondLst>
                                        </p:cTn>
                                        <p:tgtEl>
                                          <p:spTgt spid="4116"/>
                                        </p:tgtEl>
                                        <p:attrNameLst>
                                          <p:attrName>style.visibility</p:attrName>
                                        </p:attrNameLst>
                                      </p:cBhvr>
                                      <p:to>
                                        <p:strVal val="visible"/>
                                      </p:to>
                                    </p:set>
                                    <p:animEffect transition="in" filter="slide(fromBottom)">
                                      <p:cBhvr>
                                        <p:cTn id="48" dur="500"/>
                                        <p:tgtEl>
                                          <p:spTgt spid="411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4" fill="hold" nodeType="clickEffect">
                                  <p:stCondLst>
                                    <p:cond delay="0"/>
                                  </p:stCondLst>
                                  <p:childTnLst>
                                    <p:set>
                                      <p:cBhvr>
                                        <p:cTn id="52" dur="1" fill="hold">
                                          <p:stCondLst>
                                            <p:cond delay="0"/>
                                          </p:stCondLst>
                                        </p:cTn>
                                        <p:tgtEl>
                                          <p:spTgt spid="4105"/>
                                        </p:tgtEl>
                                        <p:attrNameLst>
                                          <p:attrName>style.visibility</p:attrName>
                                        </p:attrNameLst>
                                      </p:cBhvr>
                                      <p:to>
                                        <p:strVal val="visible"/>
                                      </p:to>
                                    </p:set>
                                    <p:animEffect transition="in" filter="slide(fromBottom)">
                                      <p:cBhvr>
                                        <p:cTn id="53" dur="500"/>
                                        <p:tgtEl>
                                          <p:spTgt spid="410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2" presetClass="entr" presetSubtype="4" fill="hold" grpId="0" nodeType="clickEffect">
                                  <p:stCondLst>
                                    <p:cond delay="0"/>
                                  </p:stCondLst>
                                  <p:childTnLst>
                                    <p:set>
                                      <p:cBhvr>
                                        <p:cTn id="57" dur="1" fill="hold">
                                          <p:stCondLst>
                                            <p:cond delay="0"/>
                                          </p:stCondLst>
                                        </p:cTn>
                                        <p:tgtEl>
                                          <p:spTgt spid="4118"/>
                                        </p:tgtEl>
                                        <p:attrNameLst>
                                          <p:attrName>style.visibility</p:attrName>
                                        </p:attrNameLst>
                                      </p:cBhvr>
                                      <p:to>
                                        <p:strVal val="visible"/>
                                      </p:to>
                                    </p:set>
                                    <p:animEffect transition="in" filter="slide(fromBottom)">
                                      <p:cBhvr>
                                        <p:cTn id="58" dur="500"/>
                                        <p:tgtEl>
                                          <p:spTgt spid="411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2" presetClass="entr" presetSubtype="4" fill="hold" grpId="0" nodeType="clickEffect">
                                  <p:stCondLst>
                                    <p:cond delay="0"/>
                                  </p:stCondLst>
                                  <p:childTnLst>
                                    <p:set>
                                      <p:cBhvr>
                                        <p:cTn id="62" dur="1" fill="hold">
                                          <p:stCondLst>
                                            <p:cond delay="0"/>
                                          </p:stCondLst>
                                        </p:cTn>
                                        <p:tgtEl>
                                          <p:spTgt spid="4115"/>
                                        </p:tgtEl>
                                        <p:attrNameLst>
                                          <p:attrName>style.visibility</p:attrName>
                                        </p:attrNameLst>
                                      </p:cBhvr>
                                      <p:to>
                                        <p:strVal val="visible"/>
                                      </p:to>
                                    </p:set>
                                    <p:animEffect transition="in" filter="slide(fromBottom)">
                                      <p:cBhvr>
                                        <p:cTn id="63" dur="500"/>
                                        <p:tgtEl>
                                          <p:spTgt spid="411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2" presetClass="entr" presetSubtype="4" fill="hold" nodeType="clickEffect">
                                  <p:stCondLst>
                                    <p:cond delay="0"/>
                                  </p:stCondLst>
                                  <p:childTnLst>
                                    <p:set>
                                      <p:cBhvr>
                                        <p:cTn id="67" dur="1" fill="hold">
                                          <p:stCondLst>
                                            <p:cond delay="0"/>
                                          </p:stCondLst>
                                        </p:cTn>
                                        <p:tgtEl>
                                          <p:spTgt spid="4104"/>
                                        </p:tgtEl>
                                        <p:attrNameLst>
                                          <p:attrName>style.visibility</p:attrName>
                                        </p:attrNameLst>
                                      </p:cBhvr>
                                      <p:to>
                                        <p:strVal val="visible"/>
                                      </p:to>
                                    </p:set>
                                    <p:animEffect transition="in" filter="slide(fromBottom)">
                                      <p:cBhvr>
                                        <p:cTn id="68" dur="500"/>
                                        <p:tgtEl>
                                          <p:spTgt spid="4104"/>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4117"/>
                                        </p:tgtEl>
                                        <p:attrNameLst>
                                          <p:attrName>style.visibility</p:attrName>
                                        </p:attrNameLst>
                                      </p:cBhvr>
                                      <p:to>
                                        <p:strVal val="visible"/>
                                      </p:to>
                                    </p:set>
                                    <p:animEffect transition="in" filter="blinds(horizontal)">
                                      <p:cBhvr>
                                        <p:cTn id="73" dur="500"/>
                                        <p:tgtEl>
                                          <p:spTgt spid="4117"/>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10" fill="hold" nodeType="clickEffect">
                                  <p:stCondLst>
                                    <p:cond delay="0"/>
                                  </p:stCondLst>
                                  <p:childTnLst>
                                    <p:set>
                                      <p:cBhvr>
                                        <p:cTn id="77" dur="1" fill="hold">
                                          <p:stCondLst>
                                            <p:cond delay="0"/>
                                          </p:stCondLst>
                                        </p:cTn>
                                        <p:tgtEl>
                                          <p:spTgt spid="4103"/>
                                        </p:tgtEl>
                                        <p:attrNameLst>
                                          <p:attrName>style.visibility</p:attrName>
                                        </p:attrNameLst>
                                      </p:cBhvr>
                                      <p:to>
                                        <p:strVal val="visible"/>
                                      </p:to>
                                    </p:set>
                                    <p:anim calcmode="lin" valueType="num">
                                      <p:cBhvr>
                                        <p:cTn id="78" dur="500" fill="hold"/>
                                        <p:tgtEl>
                                          <p:spTgt spid="4103"/>
                                        </p:tgtEl>
                                        <p:attrNameLst>
                                          <p:attrName>ppt_w</p:attrName>
                                        </p:attrNameLst>
                                      </p:cBhvr>
                                      <p:tavLst>
                                        <p:tav tm="0">
                                          <p:val>
                                            <p:fltVal val="0"/>
                                          </p:val>
                                        </p:tav>
                                        <p:tav tm="100000">
                                          <p:val>
                                            <p:strVal val="#ppt_w"/>
                                          </p:val>
                                        </p:tav>
                                      </p:tavLst>
                                    </p:anim>
                                    <p:anim calcmode="lin" valueType="num">
                                      <p:cBhvr>
                                        <p:cTn id="79" dur="500" fill="hold"/>
                                        <p:tgtEl>
                                          <p:spTgt spid="4103"/>
                                        </p:tgtEl>
                                        <p:attrNameLst>
                                          <p:attrName>ppt_h</p:attrName>
                                        </p:attrNameLst>
                                      </p:cBhvr>
                                      <p:tavLst>
                                        <p:tav tm="0">
                                          <p:val>
                                            <p:strVal val="#ppt_h"/>
                                          </p:val>
                                        </p:tav>
                                        <p:tav tm="100000">
                                          <p:val>
                                            <p:strVal val="#ppt_h"/>
                                          </p:val>
                                        </p:tav>
                                      </p:tavLst>
                                    </p:anim>
                                  </p:childTnLst>
                                </p:cTn>
                              </p:par>
                              <p:par>
                                <p:cTn id="80" presetID="17" presetClass="entr" presetSubtype="10" fill="hold" grpId="0" nodeType="withEffect">
                                  <p:stCondLst>
                                    <p:cond delay="0"/>
                                  </p:stCondLst>
                                  <p:childTnLst>
                                    <p:set>
                                      <p:cBhvr>
                                        <p:cTn id="81" dur="1" fill="hold">
                                          <p:stCondLst>
                                            <p:cond delay="0"/>
                                          </p:stCondLst>
                                        </p:cTn>
                                        <p:tgtEl>
                                          <p:spTgt spid="4112"/>
                                        </p:tgtEl>
                                        <p:attrNameLst>
                                          <p:attrName>style.visibility</p:attrName>
                                        </p:attrNameLst>
                                      </p:cBhvr>
                                      <p:to>
                                        <p:strVal val="visible"/>
                                      </p:to>
                                    </p:set>
                                    <p:anim calcmode="lin" valueType="num">
                                      <p:cBhvr>
                                        <p:cTn id="82" dur="500" fill="hold"/>
                                        <p:tgtEl>
                                          <p:spTgt spid="4112"/>
                                        </p:tgtEl>
                                        <p:attrNameLst>
                                          <p:attrName>ppt_w</p:attrName>
                                        </p:attrNameLst>
                                      </p:cBhvr>
                                      <p:tavLst>
                                        <p:tav tm="0">
                                          <p:val>
                                            <p:fltVal val="0"/>
                                          </p:val>
                                        </p:tav>
                                        <p:tav tm="100000">
                                          <p:val>
                                            <p:strVal val="#ppt_w"/>
                                          </p:val>
                                        </p:tav>
                                      </p:tavLst>
                                    </p:anim>
                                    <p:anim calcmode="lin" valueType="num">
                                      <p:cBhvr>
                                        <p:cTn id="83" dur="500" fill="hold"/>
                                        <p:tgtEl>
                                          <p:spTgt spid="4112"/>
                                        </p:tgtEl>
                                        <p:attrNameLst>
                                          <p:attrName>ppt_h</p:attrName>
                                        </p:attrNameLst>
                                      </p:cBhvr>
                                      <p:tavLst>
                                        <p:tav tm="0">
                                          <p:val>
                                            <p:strVal val="#ppt_h"/>
                                          </p:val>
                                        </p:tav>
                                        <p:tav tm="100000">
                                          <p:val>
                                            <p:strVal val="#ppt_h"/>
                                          </p:val>
                                        </p:tav>
                                      </p:tavLst>
                                    </p:anim>
                                  </p:childTnLst>
                                </p:cTn>
                              </p:par>
                              <p:par>
                                <p:cTn id="84" presetID="17" presetClass="entr" presetSubtype="10" fill="hold" grpId="0" nodeType="withEffect">
                                  <p:stCondLst>
                                    <p:cond delay="0"/>
                                  </p:stCondLst>
                                  <p:childTnLst>
                                    <p:set>
                                      <p:cBhvr>
                                        <p:cTn id="85" dur="1" fill="hold">
                                          <p:stCondLst>
                                            <p:cond delay="0"/>
                                          </p:stCondLst>
                                        </p:cTn>
                                        <p:tgtEl>
                                          <p:spTgt spid="4114"/>
                                        </p:tgtEl>
                                        <p:attrNameLst>
                                          <p:attrName>style.visibility</p:attrName>
                                        </p:attrNameLst>
                                      </p:cBhvr>
                                      <p:to>
                                        <p:strVal val="visible"/>
                                      </p:to>
                                    </p:set>
                                    <p:anim calcmode="lin" valueType="num">
                                      <p:cBhvr>
                                        <p:cTn id="86" dur="500" fill="hold"/>
                                        <p:tgtEl>
                                          <p:spTgt spid="4114"/>
                                        </p:tgtEl>
                                        <p:attrNameLst>
                                          <p:attrName>ppt_w</p:attrName>
                                        </p:attrNameLst>
                                      </p:cBhvr>
                                      <p:tavLst>
                                        <p:tav tm="0">
                                          <p:val>
                                            <p:fltVal val="0"/>
                                          </p:val>
                                        </p:tav>
                                        <p:tav tm="100000">
                                          <p:val>
                                            <p:strVal val="#ppt_w"/>
                                          </p:val>
                                        </p:tav>
                                      </p:tavLst>
                                    </p:anim>
                                    <p:anim calcmode="lin" valueType="num">
                                      <p:cBhvr>
                                        <p:cTn id="87" dur="500" fill="hold"/>
                                        <p:tgtEl>
                                          <p:spTgt spid="4114"/>
                                        </p:tgtEl>
                                        <p:attrNameLst>
                                          <p:attrName>ppt_h</p:attrName>
                                        </p:attrNameLst>
                                      </p:cBhvr>
                                      <p:tavLst>
                                        <p:tav tm="0">
                                          <p:val>
                                            <p:strVal val="#ppt_h"/>
                                          </p:val>
                                        </p:tav>
                                        <p:tav tm="100000">
                                          <p:val>
                                            <p:strVal val="#ppt_h"/>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17" presetClass="entr" presetSubtype="10" fill="hold" nodeType="clickEffect">
                                  <p:stCondLst>
                                    <p:cond delay="0"/>
                                  </p:stCondLst>
                                  <p:childTnLst>
                                    <p:set>
                                      <p:cBhvr>
                                        <p:cTn id="91" dur="1" fill="hold">
                                          <p:stCondLst>
                                            <p:cond delay="0"/>
                                          </p:stCondLst>
                                        </p:cTn>
                                        <p:tgtEl>
                                          <p:spTgt spid="4101"/>
                                        </p:tgtEl>
                                        <p:attrNameLst>
                                          <p:attrName>style.visibility</p:attrName>
                                        </p:attrNameLst>
                                      </p:cBhvr>
                                      <p:to>
                                        <p:strVal val="visible"/>
                                      </p:to>
                                    </p:set>
                                    <p:anim calcmode="lin" valueType="num">
                                      <p:cBhvr>
                                        <p:cTn id="92" dur="500" fill="hold"/>
                                        <p:tgtEl>
                                          <p:spTgt spid="4101"/>
                                        </p:tgtEl>
                                        <p:attrNameLst>
                                          <p:attrName>ppt_w</p:attrName>
                                        </p:attrNameLst>
                                      </p:cBhvr>
                                      <p:tavLst>
                                        <p:tav tm="0">
                                          <p:val>
                                            <p:fltVal val="0"/>
                                          </p:val>
                                        </p:tav>
                                        <p:tav tm="100000">
                                          <p:val>
                                            <p:strVal val="#ppt_w"/>
                                          </p:val>
                                        </p:tav>
                                      </p:tavLst>
                                    </p:anim>
                                    <p:anim calcmode="lin" valueType="num">
                                      <p:cBhvr>
                                        <p:cTn id="93" dur="500" fill="hold"/>
                                        <p:tgtEl>
                                          <p:spTgt spid="4101"/>
                                        </p:tgtEl>
                                        <p:attrNameLst>
                                          <p:attrName>ppt_h</p:attrName>
                                        </p:attrNameLst>
                                      </p:cBhvr>
                                      <p:tavLst>
                                        <p:tav tm="0">
                                          <p:val>
                                            <p:strVal val="#ppt_h"/>
                                          </p:val>
                                        </p:tav>
                                        <p:tav tm="100000">
                                          <p:val>
                                            <p:strVal val="#ppt_h"/>
                                          </p:val>
                                        </p:tav>
                                      </p:tavLst>
                                    </p:anim>
                                  </p:childTnLst>
                                </p:cTn>
                              </p:par>
                              <p:par>
                                <p:cTn id="94" presetID="17" presetClass="entr" presetSubtype="10" fill="hold" grpId="0" nodeType="withEffect">
                                  <p:stCondLst>
                                    <p:cond delay="0"/>
                                  </p:stCondLst>
                                  <p:childTnLst>
                                    <p:set>
                                      <p:cBhvr>
                                        <p:cTn id="95" dur="1" fill="hold">
                                          <p:stCondLst>
                                            <p:cond delay="0"/>
                                          </p:stCondLst>
                                        </p:cTn>
                                        <p:tgtEl>
                                          <p:spTgt spid="4111"/>
                                        </p:tgtEl>
                                        <p:attrNameLst>
                                          <p:attrName>style.visibility</p:attrName>
                                        </p:attrNameLst>
                                      </p:cBhvr>
                                      <p:to>
                                        <p:strVal val="visible"/>
                                      </p:to>
                                    </p:set>
                                    <p:anim calcmode="lin" valueType="num">
                                      <p:cBhvr>
                                        <p:cTn id="96" dur="500" fill="hold"/>
                                        <p:tgtEl>
                                          <p:spTgt spid="4111"/>
                                        </p:tgtEl>
                                        <p:attrNameLst>
                                          <p:attrName>ppt_w</p:attrName>
                                        </p:attrNameLst>
                                      </p:cBhvr>
                                      <p:tavLst>
                                        <p:tav tm="0">
                                          <p:val>
                                            <p:fltVal val="0"/>
                                          </p:val>
                                        </p:tav>
                                        <p:tav tm="100000">
                                          <p:val>
                                            <p:strVal val="#ppt_w"/>
                                          </p:val>
                                        </p:tav>
                                      </p:tavLst>
                                    </p:anim>
                                    <p:anim calcmode="lin" valueType="num">
                                      <p:cBhvr>
                                        <p:cTn id="97" dur="500" fill="hold"/>
                                        <p:tgtEl>
                                          <p:spTgt spid="4111"/>
                                        </p:tgtEl>
                                        <p:attrNameLst>
                                          <p:attrName>ppt_h</p:attrName>
                                        </p:attrNameLst>
                                      </p:cBhvr>
                                      <p:tavLst>
                                        <p:tav tm="0">
                                          <p:val>
                                            <p:strVal val="#ppt_h"/>
                                          </p:val>
                                        </p:tav>
                                        <p:tav tm="100000">
                                          <p:val>
                                            <p:strVal val="#ppt_h"/>
                                          </p:val>
                                        </p:tav>
                                      </p:tavLst>
                                    </p:anim>
                                  </p:childTnLst>
                                </p:cTn>
                              </p:par>
                              <p:par>
                                <p:cTn id="98" presetID="17" presetClass="entr" presetSubtype="10" fill="hold" grpId="0" nodeType="withEffect">
                                  <p:stCondLst>
                                    <p:cond delay="0"/>
                                  </p:stCondLst>
                                  <p:childTnLst>
                                    <p:set>
                                      <p:cBhvr>
                                        <p:cTn id="99" dur="1" fill="hold">
                                          <p:stCondLst>
                                            <p:cond delay="0"/>
                                          </p:stCondLst>
                                        </p:cTn>
                                        <p:tgtEl>
                                          <p:spTgt spid="4113"/>
                                        </p:tgtEl>
                                        <p:attrNameLst>
                                          <p:attrName>style.visibility</p:attrName>
                                        </p:attrNameLst>
                                      </p:cBhvr>
                                      <p:to>
                                        <p:strVal val="visible"/>
                                      </p:to>
                                    </p:set>
                                    <p:anim calcmode="lin" valueType="num">
                                      <p:cBhvr>
                                        <p:cTn id="100" dur="500" fill="hold"/>
                                        <p:tgtEl>
                                          <p:spTgt spid="4113"/>
                                        </p:tgtEl>
                                        <p:attrNameLst>
                                          <p:attrName>ppt_w</p:attrName>
                                        </p:attrNameLst>
                                      </p:cBhvr>
                                      <p:tavLst>
                                        <p:tav tm="0">
                                          <p:val>
                                            <p:fltVal val="0"/>
                                          </p:val>
                                        </p:tav>
                                        <p:tav tm="100000">
                                          <p:val>
                                            <p:strVal val="#ppt_w"/>
                                          </p:val>
                                        </p:tav>
                                      </p:tavLst>
                                    </p:anim>
                                    <p:anim calcmode="lin" valueType="num">
                                      <p:cBhvr>
                                        <p:cTn id="101" dur="500" fill="hold"/>
                                        <p:tgtEl>
                                          <p:spTgt spid="41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4110" grpId="0" build="p"/>
      <p:bldP spid="4111" grpId="0"/>
      <p:bldP spid="4112" grpId="0"/>
      <p:bldP spid="4113" grpId="0"/>
      <p:bldP spid="4114" grpId="0"/>
      <p:bldP spid="4115" grpId="0"/>
      <p:bldP spid="4116" grpId="0"/>
      <p:bldP spid="4117" grpId="0"/>
      <p:bldP spid="411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042C400-E7CF-4F6C-ABE2-2B836BF70159}" type="slidenum">
              <a:rPr lang="en-US" altLang="zh-CN" sz="1400" smtClean="0"/>
              <a:pPr>
                <a:spcBef>
                  <a:spcPct val="0"/>
                </a:spcBef>
                <a:buFontTx/>
                <a:buNone/>
              </a:pPr>
              <a:t>80</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离子交换</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5105400" y="685800"/>
            <a:ext cx="38100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(3)</a:t>
            </a:r>
            <a:r>
              <a:rPr lang="zh-CN" altLang="en-US" sz="2800" b="1" dirty="0" smtClean="0">
                <a:solidFill>
                  <a:srgbClr val="0000FF"/>
                </a:solidFill>
              </a:rPr>
              <a:t>离子交换树脂分类</a:t>
            </a:r>
            <a:endParaRPr lang="zh-CN" altLang="en-US" sz="2800" b="1" dirty="0" smtClean="0">
              <a:solidFill>
                <a:srgbClr val="0000FF"/>
              </a:solidFill>
              <a:latin typeface="+mn-ea"/>
              <a:ea typeface="+mn-ea"/>
            </a:endParaRPr>
          </a:p>
        </p:txBody>
      </p:sp>
      <p:graphicFrame>
        <p:nvGraphicFramePr>
          <p:cNvPr id="89094" name="对象 2"/>
          <p:cNvGraphicFramePr>
            <a:graphicFrameLocks noChangeAspect="1"/>
          </p:cNvGraphicFramePr>
          <p:nvPr/>
        </p:nvGraphicFramePr>
        <p:xfrm>
          <a:off x="228600" y="1295400"/>
          <a:ext cx="8686800" cy="5257800"/>
        </p:xfrm>
        <a:graphic>
          <a:graphicData uri="http://schemas.openxmlformats.org/presentationml/2006/ole">
            <mc:AlternateContent xmlns:mc="http://schemas.openxmlformats.org/markup-compatibility/2006">
              <mc:Choice xmlns:v="urn:schemas-microsoft-com:vml" Requires="v">
                <p:oleObj spid="_x0000_s64517" name="Document" r:id="rId3" imgW="6841998" imgH="4130475" progId="Word.Document.8">
                  <p:embed/>
                </p:oleObj>
              </mc:Choice>
              <mc:Fallback>
                <p:oleObj name="Document" r:id="rId3" imgW="6841998" imgH="4130475"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954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83068789"/>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DA59954-8537-4C12-A5FB-87FCBE6D3AD0}" type="slidenum">
              <a:rPr lang="en-US" altLang="zh-CN" sz="1400" smtClean="0"/>
              <a:pPr>
                <a:spcBef>
                  <a:spcPct val="0"/>
                </a:spcBef>
                <a:buFontTx/>
                <a:buNone/>
              </a:pPr>
              <a:t>81</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离子交换</a:t>
            </a:r>
            <a:r>
              <a:rPr lang="zh-CN" altLang="en-US" sz="3200" b="1" dirty="0">
                <a:solidFill>
                  <a:srgbClr val="FF0000"/>
                </a:solidFill>
              </a:rPr>
              <a:t>分离法</a:t>
            </a:r>
            <a:endParaRPr lang="zh-CN" altLang="en-US" sz="3200" b="1" dirty="0">
              <a:solidFill>
                <a:srgbClr val="FF0000"/>
              </a:solidFill>
              <a:latin typeface="+mn-ea"/>
              <a:ea typeface="+mn-ea"/>
            </a:endParaRPr>
          </a:p>
        </p:txBody>
      </p:sp>
      <p:graphicFrame>
        <p:nvGraphicFramePr>
          <p:cNvPr id="90117" name="对象 2"/>
          <p:cNvGraphicFramePr>
            <a:graphicFrameLocks noChangeAspect="1"/>
          </p:cNvGraphicFramePr>
          <p:nvPr/>
        </p:nvGraphicFramePr>
        <p:xfrm>
          <a:off x="228600" y="1212850"/>
          <a:ext cx="8537575" cy="5407025"/>
        </p:xfrm>
        <a:graphic>
          <a:graphicData uri="http://schemas.openxmlformats.org/presentationml/2006/ole">
            <mc:AlternateContent xmlns:mc="http://schemas.openxmlformats.org/markup-compatibility/2006">
              <mc:Choice xmlns:v="urn:schemas-microsoft-com:vml" Requires="v">
                <p:oleObj spid="_x0000_s65541" name="Document" r:id="rId3" imgW="6120345" imgH="3870948" progId="Word.Document.8">
                  <p:embed/>
                </p:oleObj>
              </mc:Choice>
              <mc:Fallback>
                <p:oleObj name="Document" r:id="rId3" imgW="6120345" imgH="387094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12850"/>
                        <a:ext cx="8537575" cy="540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2"/>
          <p:cNvSpPr txBox="1">
            <a:spLocks noChangeArrowheads="1"/>
          </p:cNvSpPr>
          <p:nvPr/>
        </p:nvSpPr>
        <p:spPr bwMode="auto">
          <a:xfrm>
            <a:off x="5105400" y="685800"/>
            <a:ext cx="38100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(3)</a:t>
            </a:r>
            <a:r>
              <a:rPr lang="zh-CN" altLang="en-US" sz="2800" b="1" dirty="0" smtClean="0">
                <a:solidFill>
                  <a:srgbClr val="0000FF"/>
                </a:solidFill>
              </a:rPr>
              <a:t>离子交换树脂分类</a:t>
            </a:r>
            <a:endParaRPr lang="zh-CN" altLang="en-US" sz="2800" b="1" dirty="0" smtClean="0">
              <a:solidFill>
                <a:srgbClr val="0000FF"/>
              </a:solidFill>
              <a:latin typeface="+mn-ea"/>
              <a:ea typeface="+mn-ea"/>
            </a:endParaRPr>
          </a:p>
        </p:txBody>
      </p:sp>
    </p:spTree>
    <p:extLst>
      <p:ext uri="{BB962C8B-B14F-4D97-AF65-F5344CB8AC3E}">
        <p14:creationId xmlns:p14="http://schemas.microsoft.com/office/powerpoint/2010/main" val="514499553"/>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56D38DE-2C32-4C24-8577-4D84A79D5B03}" type="slidenum">
              <a:rPr lang="en-US" altLang="zh-CN" sz="1400" smtClean="0"/>
              <a:pPr>
                <a:spcBef>
                  <a:spcPct val="0"/>
                </a:spcBef>
                <a:buFontTx/>
                <a:buNone/>
              </a:pPr>
              <a:t>82</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离子交换</a:t>
            </a:r>
            <a:r>
              <a:rPr lang="zh-CN" altLang="en-US" sz="3200" b="1" dirty="0">
                <a:solidFill>
                  <a:srgbClr val="FF0000"/>
                </a:solidFill>
              </a:rPr>
              <a:t>分离法</a:t>
            </a:r>
            <a:endParaRPr lang="zh-CN" altLang="en-US" sz="3200" b="1" dirty="0">
              <a:solidFill>
                <a:srgbClr val="FF0000"/>
              </a:solidFill>
              <a:latin typeface="+mn-ea"/>
              <a:ea typeface="+mn-ea"/>
            </a:endParaRPr>
          </a:p>
        </p:txBody>
      </p:sp>
      <p:graphicFrame>
        <p:nvGraphicFramePr>
          <p:cNvPr id="91141" name="对象 2"/>
          <p:cNvGraphicFramePr>
            <a:graphicFrameLocks noChangeAspect="1"/>
          </p:cNvGraphicFramePr>
          <p:nvPr/>
        </p:nvGraphicFramePr>
        <p:xfrm>
          <a:off x="249238" y="1219200"/>
          <a:ext cx="8596312" cy="4502150"/>
        </p:xfrm>
        <a:graphic>
          <a:graphicData uri="http://schemas.openxmlformats.org/presentationml/2006/ole">
            <mc:AlternateContent xmlns:mc="http://schemas.openxmlformats.org/markup-compatibility/2006">
              <mc:Choice xmlns:v="urn:schemas-microsoft-com:vml" Requires="v">
                <p:oleObj spid="_x0000_s66565" name="Document" r:id="rId3" imgW="6120345" imgH="3199994" progId="Word.Document.8">
                  <p:embed/>
                </p:oleObj>
              </mc:Choice>
              <mc:Fallback>
                <p:oleObj name="Document" r:id="rId3" imgW="6120345" imgH="319999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238" y="1219200"/>
                        <a:ext cx="8596312"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2"/>
          <p:cNvSpPr txBox="1">
            <a:spLocks noChangeArrowheads="1"/>
          </p:cNvSpPr>
          <p:nvPr/>
        </p:nvSpPr>
        <p:spPr bwMode="auto">
          <a:xfrm>
            <a:off x="5105400" y="685800"/>
            <a:ext cx="38100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(3)</a:t>
            </a:r>
            <a:r>
              <a:rPr lang="zh-CN" altLang="en-US" sz="2800" b="1" dirty="0" smtClean="0">
                <a:solidFill>
                  <a:srgbClr val="0000FF"/>
                </a:solidFill>
              </a:rPr>
              <a:t>离子交换树脂分类</a:t>
            </a:r>
            <a:endParaRPr lang="zh-CN" altLang="en-US" sz="2800" b="1" dirty="0" smtClean="0">
              <a:solidFill>
                <a:srgbClr val="0000FF"/>
              </a:solidFill>
              <a:latin typeface="+mn-ea"/>
              <a:ea typeface="+mn-ea"/>
            </a:endParaRPr>
          </a:p>
        </p:txBody>
      </p:sp>
    </p:spTree>
    <p:extLst>
      <p:ext uri="{BB962C8B-B14F-4D97-AF65-F5344CB8AC3E}">
        <p14:creationId xmlns:p14="http://schemas.microsoft.com/office/powerpoint/2010/main" val="124403640"/>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75E1241-B1CE-4C2F-A39E-2D43CE0B2983}" type="slidenum">
              <a:rPr lang="en-US" altLang="zh-CN" sz="1400" smtClean="0"/>
              <a:pPr>
                <a:spcBef>
                  <a:spcPct val="0"/>
                </a:spcBef>
                <a:buFontTx/>
                <a:buNone/>
              </a:pPr>
              <a:t>83</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离子交换</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5334000" y="685800"/>
            <a:ext cx="32766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(4)</a:t>
            </a:r>
            <a:r>
              <a:rPr lang="zh-CN" altLang="en-US" sz="2800" b="1" dirty="0">
                <a:solidFill>
                  <a:srgbClr val="0000FF"/>
                </a:solidFill>
              </a:rPr>
              <a:t>离子交换</a:t>
            </a:r>
            <a:r>
              <a:rPr lang="zh-CN" altLang="en-US" sz="2800" b="1" dirty="0" smtClean="0">
                <a:solidFill>
                  <a:srgbClr val="0000FF"/>
                </a:solidFill>
                <a:latin typeface="+mn-ea"/>
                <a:ea typeface="+mn-ea"/>
              </a:rPr>
              <a:t>原理</a:t>
            </a:r>
          </a:p>
        </p:txBody>
      </p:sp>
      <p:sp>
        <p:nvSpPr>
          <p:cNvPr id="92166" name="TextBox 3"/>
          <p:cNvSpPr txBox="1">
            <a:spLocks noChangeArrowheads="1"/>
          </p:cNvSpPr>
          <p:nvPr/>
        </p:nvSpPr>
        <p:spPr bwMode="auto">
          <a:xfrm>
            <a:off x="266700" y="45720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0000FF"/>
                </a:solidFill>
              </a:rPr>
              <a:t>   阴离子交换树脂</a:t>
            </a:r>
            <a:endParaRPr lang="zh-CN" altLang="en-US" sz="2800">
              <a:solidFill>
                <a:srgbClr val="0000FF"/>
              </a:solidFill>
            </a:endParaRPr>
          </a:p>
        </p:txBody>
      </p:sp>
      <p:sp>
        <p:nvSpPr>
          <p:cNvPr id="92167" name="Rectangle 3"/>
          <p:cNvSpPr txBox="1">
            <a:spLocks noChangeArrowheads="1"/>
          </p:cNvSpPr>
          <p:nvPr/>
        </p:nvSpPr>
        <p:spPr bwMode="auto">
          <a:xfrm>
            <a:off x="381000" y="1676400"/>
            <a:ext cx="8382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ts val="600"/>
              </a:spcBef>
            </a:pPr>
            <a:r>
              <a:rPr lang="en-US" altLang="zh-CN" sz="2800" b="1">
                <a:latin typeface="Times New Roman" panose="02020603050405020304" pitchFamily="18" charset="0"/>
                <a:cs typeface="Times New Roman" panose="02020603050405020304" pitchFamily="18" charset="0"/>
              </a:rPr>
              <a:t>n R-SO</a:t>
            </a:r>
            <a:r>
              <a:rPr lang="en-US" altLang="zh-CN" sz="2800" b="1" baseline="-25000">
                <a:latin typeface="Times New Roman" panose="02020603050405020304" pitchFamily="18" charset="0"/>
                <a:cs typeface="Times New Roman" panose="02020603050405020304" pitchFamily="18" charset="0"/>
              </a:rPr>
              <a:t>3</a:t>
            </a:r>
            <a:r>
              <a:rPr lang="en-US" altLang="zh-CN" sz="2800" b="1">
                <a:latin typeface="Times New Roman" panose="02020603050405020304" pitchFamily="18" charset="0"/>
                <a:cs typeface="Times New Roman" panose="02020603050405020304" pitchFamily="18" charset="0"/>
              </a:rPr>
              <a:t>H + M</a:t>
            </a:r>
            <a:r>
              <a:rPr lang="en-US" altLang="zh-CN" sz="2800" b="1" baseline="30000">
                <a:latin typeface="Times New Roman" panose="02020603050405020304" pitchFamily="18" charset="0"/>
                <a:cs typeface="Times New Roman" panose="02020603050405020304" pitchFamily="18" charset="0"/>
              </a:rPr>
              <a:t>n+ </a:t>
            </a:r>
            <a:r>
              <a:rPr lang="zh-CN" altLang="en-US" sz="2800" b="1">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(R-SO</a:t>
            </a:r>
            <a:r>
              <a:rPr lang="en-US" altLang="zh-CN" sz="2800" b="1" baseline="-25000">
                <a:latin typeface="Times New Roman" panose="02020603050405020304" pitchFamily="18" charset="0"/>
                <a:cs typeface="Times New Roman" panose="02020603050405020304" pitchFamily="18" charset="0"/>
              </a:rPr>
              <a:t>3</a:t>
            </a:r>
            <a:r>
              <a:rPr lang="en-US" altLang="zh-CN" sz="2800" b="1">
                <a:latin typeface="Times New Roman" panose="02020603050405020304" pitchFamily="18" charset="0"/>
                <a:cs typeface="Times New Roman" panose="02020603050405020304" pitchFamily="18" charset="0"/>
              </a:rPr>
              <a:t> ) </a:t>
            </a:r>
            <a:r>
              <a:rPr lang="en-US" altLang="zh-CN" sz="2800" b="1" baseline="-25000">
                <a:latin typeface="Times New Roman" panose="02020603050405020304" pitchFamily="18" charset="0"/>
                <a:cs typeface="Times New Roman" panose="02020603050405020304" pitchFamily="18" charset="0"/>
              </a:rPr>
              <a:t>n</a:t>
            </a:r>
            <a:r>
              <a:rPr lang="en-US" altLang="zh-CN" sz="2800" b="1">
                <a:latin typeface="Times New Roman" panose="02020603050405020304" pitchFamily="18" charset="0"/>
                <a:cs typeface="Times New Roman" panose="02020603050405020304" pitchFamily="18" charset="0"/>
              </a:rPr>
              <a:t>M +n H</a:t>
            </a:r>
            <a:r>
              <a:rPr lang="en-US" altLang="zh-CN" sz="2800" b="1" baseline="30000">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 </a:t>
            </a:r>
          </a:p>
          <a:p>
            <a:pPr>
              <a:spcBef>
                <a:spcPts val="600"/>
              </a:spcBef>
              <a:buFontTx/>
              <a:buNone/>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适用于酸性、中性和碱性溶液</a:t>
            </a:r>
          </a:p>
          <a:p>
            <a:pPr>
              <a:spcBef>
                <a:spcPts val="600"/>
              </a:spcBef>
            </a:pPr>
            <a:r>
              <a:rPr lang="en-US" altLang="zh-CN" sz="2800" b="1">
                <a:latin typeface="Times New Roman" panose="02020603050405020304" pitchFamily="18" charset="0"/>
                <a:cs typeface="Times New Roman" panose="02020603050405020304" pitchFamily="18" charset="0"/>
              </a:rPr>
              <a:t>n R-COOH + M</a:t>
            </a:r>
            <a:r>
              <a:rPr lang="en-US" altLang="zh-CN" sz="2800" b="1" baseline="30000">
                <a:latin typeface="Times New Roman" panose="02020603050405020304" pitchFamily="18" charset="0"/>
                <a:cs typeface="Times New Roman" panose="02020603050405020304" pitchFamily="18" charset="0"/>
              </a:rPr>
              <a:t>n+ </a:t>
            </a:r>
            <a:r>
              <a:rPr lang="zh-CN" altLang="en-US" sz="2800" b="1">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(R-COO ) </a:t>
            </a:r>
            <a:r>
              <a:rPr lang="en-US" altLang="zh-CN" sz="2800" b="1" baseline="-25000">
                <a:latin typeface="Times New Roman" panose="02020603050405020304" pitchFamily="18" charset="0"/>
                <a:cs typeface="Times New Roman" panose="02020603050405020304" pitchFamily="18" charset="0"/>
              </a:rPr>
              <a:t>n</a:t>
            </a:r>
            <a:r>
              <a:rPr lang="en-US" altLang="zh-CN" sz="2800" b="1">
                <a:latin typeface="Times New Roman" panose="02020603050405020304" pitchFamily="18" charset="0"/>
                <a:cs typeface="Times New Roman" panose="02020603050405020304" pitchFamily="18" charset="0"/>
              </a:rPr>
              <a:t>M + nH</a:t>
            </a:r>
            <a:r>
              <a:rPr lang="en-US" altLang="zh-CN" sz="2800" b="1" baseline="30000">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 </a:t>
            </a:r>
          </a:p>
          <a:p>
            <a:pPr>
              <a:spcBef>
                <a:spcPts val="600"/>
              </a:spcBef>
              <a:buFontTx/>
              <a:buNone/>
            </a:pP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弱酸性阳离子交换树脂对</a:t>
            </a:r>
            <a:r>
              <a:rPr lang="en-US" altLang="zh-CN" sz="2800" b="1">
                <a:latin typeface="Times New Roman" panose="02020603050405020304" pitchFamily="18" charset="0"/>
                <a:cs typeface="Times New Roman" panose="02020603050405020304" pitchFamily="18" charset="0"/>
              </a:rPr>
              <a:t>H</a:t>
            </a:r>
            <a:r>
              <a:rPr lang="en-US" altLang="zh-CN" sz="2800" b="1" baseline="30000">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离子的亲合能力强</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不适用于强酸溶液，但同时易用酸洗脱</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选择性高</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适用于强度不同的有机碱</a:t>
            </a:r>
          </a:p>
        </p:txBody>
      </p:sp>
      <p:sp>
        <p:nvSpPr>
          <p:cNvPr id="92168" name="TextBox 9"/>
          <p:cNvSpPr txBox="1">
            <a:spLocks noChangeArrowheads="1"/>
          </p:cNvSpPr>
          <p:nvPr/>
        </p:nvSpPr>
        <p:spPr bwMode="auto">
          <a:xfrm>
            <a:off x="304800" y="12192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0000FF"/>
                </a:solidFill>
              </a:rPr>
              <a:t>阳离子交换树脂</a:t>
            </a:r>
            <a:endParaRPr lang="zh-CN" altLang="en-US" sz="2800">
              <a:solidFill>
                <a:srgbClr val="0000FF"/>
              </a:solidFill>
            </a:endParaRPr>
          </a:p>
        </p:txBody>
      </p:sp>
      <p:sp>
        <p:nvSpPr>
          <p:cNvPr id="92169" name="Rectangle 3"/>
          <p:cNvSpPr txBox="1">
            <a:spLocks noChangeArrowheads="1"/>
          </p:cNvSpPr>
          <p:nvPr/>
        </p:nvSpPr>
        <p:spPr bwMode="auto">
          <a:xfrm>
            <a:off x="228600" y="5029200"/>
            <a:ext cx="8686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ts val="600"/>
              </a:spcBef>
            </a:pPr>
            <a:r>
              <a:rPr lang="en-US" altLang="zh-CN" sz="2800" b="1">
                <a:latin typeface="Times New Roman" panose="02020603050405020304" pitchFamily="18" charset="0"/>
                <a:cs typeface="Times New Roman" panose="02020603050405020304" pitchFamily="18" charset="0"/>
              </a:rPr>
              <a:t>R-N(CH</a:t>
            </a:r>
            <a:r>
              <a:rPr lang="en-US" altLang="zh-CN" sz="2800" b="1" baseline="-25000">
                <a:latin typeface="Times New Roman" panose="02020603050405020304" pitchFamily="18" charset="0"/>
                <a:cs typeface="Times New Roman" panose="02020603050405020304" pitchFamily="18" charset="0"/>
              </a:rPr>
              <a:t>3 </a:t>
            </a:r>
            <a:r>
              <a:rPr lang="en-US" altLang="zh-CN" sz="2800" b="1">
                <a:latin typeface="Times New Roman" panose="02020603050405020304" pitchFamily="18" charset="0"/>
                <a:cs typeface="Times New Roman" panose="02020603050405020304" pitchFamily="18" charset="0"/>
              </a:rPr>
              <a:t>)</a:t>
            </a:r>
            <a:r>
              <a:rPr lang="en-US" altLang="zh-CN" sz="2800" b="1" baseline="-25000">
                <a:latin typeface="Times New Roman" panose="02020603050405020304" pitchFamily="18" charset="0"/>
                <a:cs typeface="Times New Roman" panose="02020603050405020304" pitchFamily="18" charset="0"/>
              </a:rPr>
              <a:t> 3</a:t>
            </a:r>
            <a:r>
              <a:rPr lang="en-US" altLang="zh-CN" sz="2800" b="1" baseline="30000">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OH</a:t>
            </a:r>
            <a:r>
              <a:rPr lang="en-US" altLang="zh-CN" sz="2800" b="1" baseline="30000">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 + NO</a:t>
            </a:r>
            <a:r>
              <a:rPr lang="en-US" altLang="zh-CN" sz="2800" b="1" baseline="-25000">
                <a:latin typeface="Times New Roman" panose="02020603050405020304" pitchFamily="18" charset="0"/>
                <a:cs typeface="Times New Roman" panose="02020603050405020304" pitchFamily="18" charset="0"/>
              </a:rPr>
              <a:t>3</a:t>
            </a:r>
            <a:r>
              <a:rPr lang="en-US" altLang="zh-CN" sz="2800" b="1" baseline="30000">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 R-N(CH</a:t>
            </a:r>
            <a:r>
              <a:rPr lang="en-US" altLang="zh-CN" sz="2800" b="1" baseline="-25000">
                <a:latin typeface="Times New Roman" panose="02020603050405020304" pitchFamily="18" charset="0"/>
                <a:cs typeface="Times New Roman" panose="02020603050405020304" pitchFamily="18" charset="0"/>
              </a:rPr>
              <a:t>3 </a:t>
            </a:r>
            <a:r>
              <a:rPr lang="en-US" altLang="zh-CN" sz="2800" b="1">
                <a:latin typeface="Times New Roman" panose="02020603050405020304" pitchFamily="18" charset="0"/>
                <a:cs typeface="Times New Roman" panose="02020603050405020304" pitchFamily="18" charset="0"/>
              </a:rPr>
              <a:t>)</a:t>
            </a:r>
            <a:r>
              <a:rPr lang="en-US" altLang="zh-CN" sz="2800" b="1" baseline="-25000">
                <a:latin typeface="Times New Roman" panose="02020603050405020304" pitchFamily="18" charset="0"/>
                <a:cs typeface="Times New Roman" panose="02020603050405020304" pitchFamily="18" charset="0"/>
              </a:rPr>
              <a:t> 3</a:t>
            </a:r>
            <a:r>
              <a:rPr lang="en-US" altLang="zh-CN" sz="2800" b="1" baseline="30000">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NO</a:t>
            </a:r>
            <a:r>
              <a:rPr lang="en-US" altLang="zh-CN" sz="2800" b="1" baseline="-25000">
                <a:latin typeface="Times New Roman" panose="02020603050405020304" pitchFamily="18" charset="0"/>
                <a:cs typeface="Times New Roman" panose="02020603050405020304" pitchFamily="18" charset="0"/>
              </a:rPr>
              <a:t>3</a:t>
            </a:r>
            <a:r>
              <a:rPr lang="en-US" altLang="zh-CN" sz="2800" b="1" baseline="30000">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 OH </a:t>
            </a:r>
            <a:r>
              <a:rPr lang="en-US" altLang="zh-CN" sz="2800" b="1" baseline="30000">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 </a:t>
            </a:r>
            <a:endParaRPr lang="en-US" altLang="zh-CN" sz="2800" b="1" baseline="30000">
              <a:latin typeface="Times New Roman" panose="02020603050405020304" pitchFamily="18" charset="0"/>
              <a:cs typeface="Times New Roman" panose="02020603050405020304" pitchFamily="18" charset="0"/>
            </a:endParaRPr>
          </a:p>
          <a:p>
            <a:pPr>
              <a:spcBef>
                <a:spcPts val="600"/>
              </a:spcBef>
            </a:pPr>
            <a:r>
              <a:rPr lang="en-US" altLang="zh-CN" sz="2800" b="1">
                <a:latin typeface="Times New Roman" panose="02020603050405020304" pitchFamily="18" charset="0"/>
                <a:cs typeface="Times New Roman" panose="02020603050405020304" pitchFamily="18" charset="0"/>
              </a:rPr>
              <a:t>R-NH</a:t>
            </a:r>
            <a:r>
              <a:rPr lang="en-US" altLang="zh-CN" sz="2800" b="1" baseline="-25000">
                <a:latin typeface="Times New Roman" panose="02020603050405020304" pitchFamily="18" charset="0"/>
                <a:cs typeface="Times New Roman" panose="02020603050405020304" pitchFamily="18" charset="0"/>
              </a:rPr>
              <a:t>2 </a:t>
            </a:r>
            <a:r>
              <a:rPr lang="en-US" altLang="zh-CN" sz="2800" b="1">
                <a:latin typeface="Times New Roman" panose="02020603050405020304" pitchFamily="18" charset="0"/>
                <a:cs typeface="Times New Roman" panose="02020603050405020304" pitchFamily="18" charset="0"/>
              </a:rPr>
              <a:t>+ H</a:t>
            </a:r>
            <a:r>
              <a:rPr lang="en-US" altLang="zh-CN" sz="2800" b="1" baseline="-25000">
                <a:latin typeface="Times New Roman" panose="02020603050405020304" pitchFamily="18" charset="0"/>
                <a:cs typeface="Times New Roman" panose="02020603050405020304" pitchFamily="18" charset="0"/>
              </a:rPr>
              <a:t>2</a:t>
            </a:r>
            <a:r>
              <a:rPr lang="en-US" altLang="zh-CN" sz="2800" b="1">
                <a:latin typeface="Times New Roman" panose="02020603050405020304" pitchFamily="18" charset="0"/>
                <a:cs typeface="Times New Roman" panose="02020603050405020304" pitchFamily="18" charset="0"/>
              </a:rPr>
              <a:t>O </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 R-NH</a:t>
            </a:r>
            <a:r>
              <a:rPr lang="en-US" altLang="zh-CN" sz="2800" b="1" baseline="-25000">
                <a:latin typeface="Times New Roman" panose="02020603050405020304" pitchFamily="18" charset="0"/>
                <a:cs typeface="Times New Roman" panose="02020603050405020304" pitchFamily="18" charset="0"/>
              </a:rPr>
              <a:t>3</a:t>
            </a:r>
            <a:r>
              <a:rPr lang="en-US" altLang="zh-CN" sz="2800" b="1" baseline="30000">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OH</a:t>
            </a:r>
            <a:r>
              <a:rPr lang="en-US" altLang="zh-CN" sz="2800" b="1" baseline="30000">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 H </a:t>
            </a:r>
            <a:r>
              <a:rPr lang="en-US" altLang="zh-CN" sz="2800" b="1" baseline="30000">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 </a:t>
            </a:r>
            <a:endParaRPr lang="en-US" altLang="zh-CN" sz="2800" b="1" baseline="30000">
              <a:latin typeface="Times New Roman" panose="02020603050405020304" pitchFamily="18" charset="0"/>
              <a:cs typeface="Times New Roman" panose="02020603050405020304" pitchFamily="18" charset="0"/>
            </a:endParaRPr>
          </a:p>
          <a:p>
            <a:pPr>
              <a:spcBef>
                <a:spcPts val="600"/>
              </a:spcBef>
            </a:pPr>
            <a:r>
              <a:rPr lang="en-US" altLang="zh-CN" sz="2800" b="1">
                <a:latin typeface="Times New Roman" panose="02020603050405020304" pitchFamily="18" charset="0"/>
                <a:cs typeface="Times New Roman" panose="02020603050405020304" pitchFamily="18" charset="0"/>
              </a:rPr>
              <a:t> 2R-NH</a:t>
            </a:r>
            <a:r>
              <a:rPr lang="en-US" altLang="zh-CN" sz="2800" b="1" baseline="-25000">
                <a:latin typeface="Times New Roman" panose="02020603050405020304" pitchFamily="18" charset="0"/>
                <a:cs typeface="Times New Roman" panose="02020603050405020304" pitchFamily="18" charset="0"/>
              </a:rPr>
              <a:t>3</a:t>
            </a:r>
            <a:r>
              <a:rPr lang="en-US" altLang="zh-CN" sz="2800" b="1" baseline="30000">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OH</a:t>
            </a:r>
            <a:r>
              <a:rPr lang="en-US" altLang="zh-CN" sz="2800" b="1" baseline="30000">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 SO</a:t>
            </a:r>
            <a:r>
              <a:rPr lang="en-US" altLang="zh-CN" sz="2800" b="1" baseline="-25000">
                <a:latin typeface="Times New Roman" panose="02020603050405020304" pitchFamily="18" charset="0"/>
                <a:cs typeface="Times New Roman" panose="02020603050405020304" pitchFamily="18" charset="0"/>
              </a:rPr>
              <a:t>4</a:t>
            </a:r>
            <a:r>
              <a:rPr lang="en-US" altLang="zh-CN" sz="2800" b="1" baseline="30000">
                <a:latin typeface="Times New Roman" panose="02020603050405020304" pitchFamily="18" charset="0"/>
                <a:cs typeface="Times New Roman" panose="02020603050405020304" pitchFamily="18" charset="0"/>
              </a:rPr>
              <a:t>2- </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 (R-NH</a:t>
            </a:r>
            <a:r>
              <a:rPr lang="en-US" altLang="zh-CN" sz="2800" b="1" baseline="-25000">
                <a:latin typeface="Times New Roman" panose="02020603050405020304" pitchFamily="18" charset="0"/>
                <a:cs typeface="Times New Roman" panose="02020603050405020304" pitchFamily="18" charset="0"/>
              </a:rPr>
              <a:t>3</a:t>
            </a:r>
            <a:r>
              <a:rPr lang="en-US" altLang="zh-CN" sz="2800" b="1" baseline="30000">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a:t>
            </a:r>
            <a:r>
              <a:rPr lang="en-US" altLang="zh-CN" sz="2800" b="1" baseline="-25000">
                <a:latin typeface="Times New Roman" panose="02020603050405020304" pitchFamily="18" charset="0"/>
                <a:cs typeface="Times New Roman" panose="02020603050405020304" pitchFamily="18" charset="0"/>
              </a:rPr>
              <a:t> 2</a:t>
            </a:r>
            <a:r>
              <a:rPr lang="en-US" altLang="zh-CN" sz="2800" b="1">
                <a:latin typeface="Times New Roman" panose="02020603050405020304" pitchFamily="18" charset="0"/>
                <a:cs typeface="Times New Roman" panose="02020603050405020304" pitchFamily="18" charset="0"/>
              </a:rPr>
              <a:t>SO</a:t>
            </a:r>
            <a:r>
              <a:rPr lang="en-US" altLang="zh-CN" sz="2800" b="1" baseline="-25000">
                <a:latin typeface="Times New Roman" panose="02020603050405020304" pitchFamily="18" charset="0"/>
                <a:cs typeface="Times New Roman" panose="02020603050405020304" pitchFamily="18" charset="0"/>
              </a:rPr>
              <a:t>4</a:t>
            </a:r>
            <a:r>
              <a:rPr lang="en-US" altLang="zh-CN" sz="2800" b="1" baseline="30000">
                <a:latin typeface="Times New Roman" panose="02020603050405020304" pitchFamily="18" charset="0"/>
                <a:cs typeface="Times New Roman" panose="02020603050405020304" pitchFamily="18" charset="0"/>
              </a:rPr>
              <a:t>2-  </a:t>
            </a:r>
            <a:r>
              <a:rPr lang="en-US" altLang="zh-CN" sz="2800" b="1">
                <a:latin typeface="Times New Roman" panose="02020603050405020304" pitchFamily="18" charset="0"/>
                <a:cs typeface="Times New Roman" panose="02020603050405020304" pitchFamily="18" charset="0"/>
              </a:rPr>
              <a:t>+ OH </a:t>
            </a:r>
            <a:r>
              <a:rPr lang="en-US" altLang="zh-CN" sz="2800" b="1" baseline="30000">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121990605"/>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1882A1A-578D-4F39-AA22-F53B98D3BFE1}" type="slidenum">
              <a:rPr lang="en-US" altLang="zh-CN" sz="1400" smtClean="0"/>
              <a:pPr>
                <a:spcBef>
                  <a:spcPct val="0"/>
                </a:spcBef>
                <a:buFontTx/>
                <a:buNone/>
              </a:pPr>
              <a:t>84</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离子交换</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3838" y="1204913"/>
            <a:ext cx="8462962" cy="541337"/>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(5)</a:t>
            </a:r>
            <a:r>
              <a:rPr lang="zh-CN" altLang="en-US" sz="2800" b="1" dirty="0">
                <a:solidFill>
                  <a:srgbClr val="0000FF"/>
                </a:solidFill>
              </a:rPr>
              <a:t>离子交换树脂的</a:t>
            </a:r>
            <a:r>
              <a:rPr lang="zh-CN" altLang="en-US" sz="2800" b="1" dirty="0" smtClean="0">
                <a:solidFill>
                  <a:srgbClr val="0000FF"/>
                </a:solidFill>
              </a:rPr>
              <a:t>亲和能力</a:t>
            </a:r>
            <a:endParaRPr lang="zh-CN" altLang="en-US" sz="2800" b="1" dirty="0" smtClean="0">
              <a:solidFill>
                <a:srgbClr val="0000FF"/>
              </a:solidFill>
              <a:latin typeface="+mn-ea"/>
              <a:ea typeface="+mn-ea"/>
            </a:endParaRPr>
          </a:p>
        </p:txBody>
      </p:sp>
      <p:sp>
        <p:nvSpPr>
          <p:cNvPr id="93190" name="Rectangle 3"/>
          <p:cNvSpPr txBox="1">
            <a:spLocks noChangeArrowheads="1"/>
          </p:cNvSpPr>
          <p:nvPr/>
        </p:nvSpPr>
        <p:spPr bwMode="auto">
          <a:xfrm>
            <a:off x="685800" y="1981200"/>
            <a:ext cx="77724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2800" b="1"/>
              <a:t>总原则：亲和力与水合离子的</a:t>
            </a:r>
            <a:r>
              <a:rPr lang="zh-CN" altLang="en-US" sz="2800" b="1">
                <a:solidFill>
                  <a:srgbClr val="FF0000"/>
                </a:solidFill>
              </a:rPr>
              <a:t>半径</a:t>
            </a:r>
            <a:r>
              <a:rPr lang="zh-CN" altLang="en-US" sz="2800" b="1"/>
              <a:t>、</a:t>
            </a:r>
            <a:r>
              <a:rPr lang="zh-CN" altLang="en-US" sz="2800" b="1">
                <a:solidFill>
                  <a:srgbClr val="FF0000"/>
                </a:solidFill>
              </a:rPr>
              <a:t>电荷</a:t>
            </a:r>
            <a:r>
              <a:rPr lang="zh-CN" altLang="en-US" sz="2800" b="1"/>
              <a:t>及离子的极化程度有关。</a:t>
            </a:r>
          </a:p>
          <a:p>
            <a:r>
              <a:rPr lang="zh-CN" altLang="en-US" sz="2800" b="1"/>
              <a:t>水合离子的半径越小，电荷越高，离子的极化程度越大，其亲和力也越大。</a:t>
            </a:r>
          </a:p>
          <a:p>
            <a:r>
              <a:rPr lang="zh-CN" altLang="en-US" sz="2800" b="1"/>
              <a:t>示例：</a:t>
            </a:r>
            <a:r>
              <a:rPr lang="en-US" altLang="zh-CN" sz="2800" b="1"/>
              <a:t>Li</a:t>
            </a:r>
            <a:r>
              <a:rPr lang="en-US" altLang="zh-CN" sz="2800" b="1" baseline="30000"/>
              <a:t>+</a:t>
            </a:r>
            <a:r>
              <a:rPr lang="zh-CN" altLang="en-US" sz="2800" b="1"/>
              <a:t>，</a:t>
            </a:r>
            <a:r>
              <a:rPr lang="en-US" altLang="zh-CN" sz="2800" b="1"/>
              <a:t>Na</a:t>
            </a:r>
            <a:r>
              <a:rPr lang="en-US" altLang="zh-CN" sz="2800" b="1" baseline="30000"/>
              <a:t>+</a:t>
            </a:r>
            <a:r>
              <a:rPr lang="zh-CN" altLang="en-US" sz="2800" b="1"/>
              <a:t>，</a:t>
            </a:r>
            <a:r>
              <a:rPr lang="en-US" altLang="zh-CN" sz="2800" b="1"/>
              <a:t>K</a:t>
            </a:r>
            <a:r>
              <a:rPr lang="en-US" altLang="zh-CN" sz="2800" b="1" baseline="30000"/>
              <a:t>+</a:t>
            </a:r>
            <a:r>
              <a:rPr lang="zh-CN" altLang="en-US" sz="2800" b="1"/>
              <a:t>的水合离子的电荷数目相同，但它们水合离子半径依次减小，树脂对它们亲和力依次增强。</a:t>
            </a:r>
          </a:p>
        </p:txBody>
      </p:sp>
    </p:spTree>
    <p:extLst>
      <p:ext uri="{BB962C8B-B14F-4D97-AF65-F5344CB8AC3E}">
        <p14:creationId xmlns:p14="http://schemas.microsoft.com/office/powerpoint/2010/main" val="4076202990"/>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6D81EE6-7AE2-480C-805D-3E248D5EAC78}" type="slidenum">
              <a:rPr lang="en-US" altLang="zh-CN" sz="1400" smtClean="0"/>
              <a:pPr>
                <a:spcBef>
                  <a:spcPct val="0"/>
                </a:spcBef>
                <a:buFontTx/>
                <a:buNone/>
              </a:pPr>
              <a:t>85</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离子交换</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3838" y="1143000"/>
            <a:ext cx="8462962"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(5.1)</a:t>
            </a:r>
            <a:r>
              <a:rPr lang="zh-CN" altLang="en-US" sz="2800" b="1" dirty="0" smtClean="0">
                <a:solidFill>
                  <a:srgbClr val="FF0000"/>
                </a:solidFill>
              </a:rPr>
              <a:t>强酸</a:t>
            </a:r>
            <a:r>
              <a:rPr lang="zh-CN" altLang="en-US" sz="2800" b="1" dirty="0">
                <a:solidFill>
                  <a:srgbClr val="FF0000"/>
                </a:solidFill>
              </a:rPr>
              <a:t>型</a:t>
            </a:r>
            <a:r>
              <a:rPr lang="zh-CN" altLang="en-US" sz="2800" b="1" dirty="0">
                <a:solidFill>
                  <a:srgbClr val="0000FF"/>
                </a:solidFill>
              </a:rPr>
              <a:t>阳离子交换树脂的亲和力</a:t>
            </a:r>
            <a:endParaRPr lang="zh-CN" altLang="en-US" sz="2800" b="1" dirty="0" smtClean="0">
              <a:solidFill>
                <a:srgbClr val="0000FF"/>
              </a:solidFill>
              <a:latin typeface="+mn-ea"/>
              <a:ea typeface="+mn-ea"/>
            </a:endParaRPr>
          </a:p>
        </p:txBody>
      </p:sp>
      <p:sp>
        <p:nvSpPr>
          <p:cNvPr id="94214" name="Rectangle 4"/>
          <p:cNvSpPr txBox="1">
            <a:spLocks noChangeArrowheads="1"/>
          </p:cNvSpPr>
          <p:nvPr/>
        </p:nvSpPr>
        <p:spPr bwMode="auto">
          <a:xfrm>
            <a:off x="228600" y="1752600"/>
            <a:ext cx="8686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en-US" altLang="zh-CN" sz="2400" b="1">
                <a:latin typeface="Times New Roman" panose="02020603050405020304" pitchFamily="18" charset="0"/>
                <a:cs typeface="Times New Roman" panose="02020603050405020304" pitchFamily="18" charset="0"/>
              </a:rPr>
              <a:t>a. </a:t>
            </a:r>
            <a:r>
              <a:rPr lang="zh-CN" altLang="en-US" sz="2800" b="1">
                <a:latin typeface="Times New Roman" panose="02020603050405020304" pitchFamily="18" charset="0"/>
                <a:cs typeface="Times New Roman" panose="02020603050405020304" pitchFamily="18" charset="0"/>
              </a:rPr>
              <a:t>不同价态离子，电荷越高，亲和力越大</a:t>
            </a:r>
            <a:r>
              <a:rPr lang="zh-CN" altLang="en-US" sz="2400" b="1">
                <a:latin typeface="Times New Roman" panose="02020603050405020304" pitchFamily="18" charset="0"/>
                <a:cs typeface="Times New Roman" panose="02020603050405020304" pitchFamily="18" charset="0"/>
              </a:rPr>
              <a:t>。</a:t>
            </a:r>
          </a:p>
          <a:p>
            <a:pPr>
              <a:buFontTx/>
              <a:buNone/>
            </a:pPr>
            <a:r>
              <a:rPr lang="zh-CN" altLang="en-US" sz="2400" b="1">
                <a:latin typeface="Times New Roman" panose="02020603050405020304" pitchFamily="18" charset="0"/>
                <a:cs typeface="Times New Roman" panose="02020603050405020304" pitchFamily="18" charset="0"/>
              </a:rPr>
              <a:t>    例如：</a:t>
            </a:r>
            <a:r>
              <a:rPr lang="en-US" altLang="zh-CN" sz="2400" b="1">
                <a:latin typeface="Times New Roman" panose="02020603050405020304" pitchFamily="18" charset="0"/>
                <a:cs typeface="Times New Roman" panose="02020603050405020304" pitchFamily="18" charset="0"/>
              </a:rPr>
              <a:t>Na</a:t>
            </a:r>
            <a:r>
              <a:rPr lang="en-US" altLang="zh-CN" sz="2400" b="1" baseline="30000">
                <a:latin typeface="Times New Roman" panose="02020603050405020304" pitchFamily="18" charset="0"/>
                <a:cs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Ca</a:t>
            </a:r>
            <a:r>
              <a:rPr lang="en-US" altLang="zh-CN" sz="2400" b="1" baseline="30000">
                <a:latin typeface="Times New Roman" panose="02020603050405020304" pitchFamily="18" charset="0"/>
                <a:cs typeface="Times New Roman" panose="02020603050405020304" pitchFamily="18" charset="0"/>
              </a:rPr>
              <a:t>2+</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Al</a:t>
            </a:r>
            <a:r>
              <a:rPr lang="en-US" altLang="zh-CN" sz="2400" b="1" baseline="30000">
                <a:latin typeface="Times New Roman" panose="02020603050405020304" pitchFamily="18" charset="0"/>
                <a:cs typeface="Times New Roman" panose="02020603050405020304" pitchFamily="18" charset="0"/>
              </a:rPr>
              <a:t>3+</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Th</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IV</a:t>
            </a:r>
            <a:r>
              <a:rPr lang="zh-CN" altLang="en-US" sz="2400" b="1">
                <a:latin typeface="Times New Roman" panose="02020603050405020304" pitchFamily="18" charset="0"/>
                <a:cs typeface="Times New Roman" panose="02020603050405020304" pitchFamily="18" charset="0"/>
              </a:rPr>
              <a:t>）</a:t>
            </a:r>
          </a:p>
          <a:p>
            <a:pPr>
              <a:buFontTx/>
              <a:buNone/>
            </a:pPr>
            <a:r>
              <a:rPr lang="en-US" altLang="zh-CN" sz="2400" b="1">
                <a:latin typeface="Times New Roman" panose="02020603050405020304" pitchFamily="18" charset="0"/>
                <a:cs typeface="Times New Roman" panose="02020603050405020304" pitchFamily="18" charset="0"/>
              </a:rPr>
              <a:t>b. </a:t>
            </a:r>
            <a:r>
              <a:rPr lang="zh-CN" altLang="en-US" sz="2800" b="1">
                <a:latin typeface="Times New Roman" panose="02020603050405020304" pitchFamily="18" charset="0"/>
                <a:cs typeface="Times New Roman" panose="02020603050405020304" pitchFamily="18" charset="0"/>
              </a:rPr>
              <a:t>当离子价态相同时．亲和力随着水合离子半径减小而增大。</a:t>
            </a:r>
            <a:r>
              <a:rPr lang="zh-CN" altLang="en-US" sz="2400" b="1">
                <a:latin typeface="Times New Roman" panose="02020603050405020304" pitchFamily="18" charset="0"/>
                <a:cs typeface="Times New Roman" panose="02020603050405020304" pitchFamily="18" charset="0"/>
              </a:rPr>
              <a:t>    </a:t>
            </a:r>
          </a:p>
          <a:p>
            <a:pPr>
              <a:buFontTx/>
              <a:buNone/>
            </a:pPr>
            <a:r>
              <a:rPr lang="zh-CN" altLang="en-US" sz="2400" b="1">
                <a:latin typeface="Times New Roman" panose="02020603050405020304" pitchFamily="18" charset="0"/>
                <a:cs typeface="Times New Roman" panose="02020603050405020304" pitchFamily="18" charset="0"/>
              </a:rPr>
              <a:t>    例如；</a:t>
            </a:r>
            <a:r>
              <a:rPr lang="en-US" altLang="zh-CN" sz="2400" b="1">
                <a:latin typeface="Times New Roman" panose="02020603050405020304" pitchFamily="18" charset="0"/>
                <a:cs typeface="Times New Roman" panose="02020603050405020304" pitchFamily="18" charset="0"/>
              </a:rPr>
              <a:t>Li</a:t>
            </a:r>
            <a:r>
              <a:rPr lang="en-US" altLang="zh-CN" sz="2400" b="1" baseline="30000">
                <a:latin typeface="Times New Roman" panose="02020603050405020304" pitchFamily="18" charset="0"/>
                <a:cs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H</a:t>
            </a:r>
            <a:r>
              <a:rPr lang="en-US" altLang="zh-CN" sz="2400" b="1" baseline="30000">
                <a:latin typeface="Times New Roman" panose="02020603050405020304" pitchFamily="18" charset="0"/>
                <a:cs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Na</a:t>
            </a:r>
            <a:r>
              <a:rPr lang="en-US" altLang="zh-CN" sz="2400" b="1" baseline="30000">
                <a:latin typeface="Times New Roman" panose="02020603050405020304" pitchFamily="18" charset="0"/>
                <a:cs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NH</a:t>
            </a:r>
            <a:r>
              <a:rPr lang="en-US" altLang="zh-CN" sz="2400" b="1" baseline="-25000">
                <a:latin typeface="Times New Roman" panose="02020603050405020304" pitchFamily="18" charset="0"/>
                <a:cs typeface="Times New Roman" panose="02020603050405020304" pitchFamily="18" charset="0"/>
              </a:rPr>
              <a:t>4</a:t>
            </a:r>
            <a:r>
              <a:rPr lang="en-US" altLang="zh-CN" sz="2400" b="1" baseline="30000">
                <a:latin typeface="Times New Roman" panose="02020603050405020304" pitchFamily="18" charset="0"/>
                <a:cs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K</a:t>
            </a:r>
            <a:r>
              <a:rPr lang="en-US" altLang="zh-CN" sz="2400" b="1" baseline="30000">
                <a:latin typeface="Times New Roman" panose="02020603050405020304" pitchFamily="18" charset="0"/>
                <a:cs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Rb</a:t>
            </a:r>
            <a:r>
              <a:rPr lang="en-US" altLang="zh-CN" sz="2400" b="1" baseline="30000">
                <a:latin typeface="Times New Roman" panose="02020603050405020304" pitchFamily="18" charset="0"/>
                <a:cs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Cs</a:t>
            </a:r>
            <a:r>
              <a:rPr lang="en-US" altLang="zh-CN" sz="2400" b="1" baseline="30000">
                <a:latin typeface="Times New Roman" panose="02020603050405020304" pitchFamily="18" charset="0"/>
                <a:cs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Ag</a:t>
            </a:r>
            <a:r>
              <a:rPr lang="en-US" altLang="zh-CN" sz="2400" b="1" baseline="30000">
                <a:latin typeface="Times New Roman" panose="02020603050405020304" pitchFamily="18" charset="0"/>
                <a:cs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Tl</a:t>
            </a:r>
            <a:r>
              <a:rPr lang="en-US" altLang="zh-CN" sz="2400" b="1" baseline="30000">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   </a:t>
            </a:r>
          </a:p>
          <a:p>
            <a:pPr>
              <a:buFontTx/>
              <a:buNone/>
            </a:pPr>
            <a:r>
              <a:rPr lang="en-US" altLang="zh-CN" sz="2400" b="1">
                <a:latin typeface="Times New Roman" panose="02020603050405020304" pitchFamily="18" charset="0"/>
                <a:cs typeface="Times New Roman" panose="02020603050405020304" pitchFamily="18" charset="0"/>
              </a:rPr>
              <a:t>c. </a:t>
            </a:r>
            <a:r>
              <a:rPr lang="zh-CN" altLang="en-US" sz="2800" b="1">
                <a:latin typeface="Times New Roman" panose="02020603050405020304" pitchFamily="18" charset="0"/>
                <a:cs typeface="Times New Roman" panose="02020603050405020304" pitchFamily="18" charset="0"/>
              </a:rPr>
              <a:t>二价离子的亲和力顺序：</a:t>
            </a:r>
            <a:r>
              <a:rPr lang="en-US" altLang="zh-CN" sz="2400" b="1">
                <a:latin typeface="Times New Roman" panose="02020603050405020304" pitchFamily="18" charset="0"/>
                <a:cs typeface="Times New Roman" panose="02020603050405020304" pitchFamily="18" charset="0"/>
              </a:rPr>
              <a:t>UO</a:t>
            </a:r>
            <a:r>
              <a:rPr lang="en-US" altLang="zh-CN" sz="2400" b="1" baseline="-25000">
                <a:latin typeface="Times New Roman" panose="02020603050405020304" pitchFamily="18" charset="0"/>
                <a:cs typeface="Times New Roman" panose="02020603050405020304" pitchFamily="18" charset="0"/>
              </a:rPr>
              <a:t>2</a:t>
            </a:r>
            <a:r>
              <a:rPr lang="en-US" altLang="zh-CN" sz="2400" b="1" baseline="30000">
                <a:latin typeface="Times New Roman" panose="02020603050405020304" pitchFamily="18" charset="0"/>
                <a:cs typeface="Times New Roman" panose="02020603050405020304" pitchFamily="18" charset="0"/>
              </a:rPr>
              <a:t>2+</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Mg</a:t>
            </a:r>
            <a:r>
              <a:rPr lang="en-US" altLang="zh-CN" sz="2400" b="1" baseline="30000">
                <a:latin typeface="Times New Roman" panose="02020603050405020304" pitchFamily="18" charset="0"/>
                <a:cs typeface="Times New Roman" panose="02020603050405020304" pitchFamily="18" charset="0"/>
              </a:rPr>
              <a:t>2+</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Zn</a:t>
            </a:r>
            <a:r>
              <a:rPr lang="en-US" altLang="zh-CN" sz="2400" b="1" baseline="30000">
                <a:latin typeface="Times New Roman" panose="02020603050405020304" pitchFamily="18" charset="0"/>
                <a:cs typeface="Times New Roman" panose="02020603050405020304" pitchFamily="18" charset="0"/>
              </a:rPr>
              <a:t>2+</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Co</a:t>
            </a:r>
            <a:r>
              <a:rPr lang="en-US" altLang="zh-CN" sz="2400" b="1" baseline="30000">
                <a:latin typeface="Times New Roman" panose="02020603050405020304" pitchFamily="18" charset="0"/>
                <a:cs typeface="Times New Roman" panose="02020603050405020304" pitchFamily="18" charset="0"/>
              </a:rPr>
              <a:t>2+</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Cu</a:t>
            </a:r>
            <a:r>
              <a:rPr lang="en-US" altLang="zh-CN" sz="2400" b="1" baseline="30000">
                <a:latin typeface="Times New Roman" panose="02020603050405020304" pitchFamily="18" charset="0"/>
                <a:cs typeface="Times New Roman" panose="02020603050405020304" pitchFamily="18" charset="0"/>
              </a:rPr>
              <a:t>2+</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Cd</a:t>
            </a:r>
            <a:r>
              <a:rPr lang="en-US" altLang="zh-CN" sz="2400" b="1" baseline="30000">
                <a:latin typeface="Times New Roman" panose="02020603050405020304" pitchFamily="18" charset="0"/>
                <a:cs typeface="Times New Roman" panose="02020603050405020304" pitchFamily="18" charset="0"/>
              </a:rPr>
              <a:t>2+</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Ni</a:t>
            </a:r>
            <a:r>
              <a:rPr lang="en-US" altLang="zh-CN" sz="2400" b="1" baseline="30000">
                <a:latin typeface="Times New Roman" panose="02020603050405020304" pitchFamily="18" charset="0"/>
                <a:cs typeface="Times New Roman" panose="02020603050405020304" pitchFamily="18" charset="0"/>
              </a:rPr>
              <a:t>2+</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Ca</a:t>
            </a:r>
            <a:r>
              <a:rPr lang="en-US" altLang="zh-CN" sz="2400" b="1" baseline="30000">
                <a:latin typeface="Times New Roman" panose="02020603050405020304" pitchFamily="18" charset="0"/>
                <a:cs typeface="Times New Roman" panose="02020603050405020304" pitchFamily="18" charset="0"/>
              </a:rPr>
              <a:t>2+</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Sr</a:t>
            </a:r>
            <a:r>
              <a:rPr lang="en-US" altLang="zh-CN" sz="2400" b="1" baseline="30000">
                <a:latin typeface="Times New Roman" panose="02020603050405020304" pitchFamily="18" charset="0"/>
                <a:cs typeface="Times New Roman" panose="02020603050405020304" pitchFamily="18" charset="0"/>
              </a:rPr>
              <a:t>2+</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Pb</a:t>
            </a:r>
            <a:r>
              <a:rPr lang="en-US" altLang="zh-CN" sz="2400" b="1" baseline="30000">
                <a:latin typeface="Times New Roman" panose="02020603050405020304" pitchFamily="18" charset="0"/>
                <a:cs typeface="Times New Roman" panose="02020603050405020304" pitchFamily="18" charset="0"/>
              </a:rPr>
              <a:t>2+</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Ba</a:t>
            </a:r>
            <a:r>
              <a:rPr lang="en-US" altLang="zh-CN" sz="2400" b="1" baseline="30000">
                <a:latin typeface="Times New Roman" panose="02020603050405020304" pitchFamily="18" charset="0"/>
                <a:cs typeface="Times New Roman" panose="02020603050405020304" pitchFamily="18" charset="0"/>
              </a:rPr>
              <a:t>2+</a:t>
            </a:r>
            <a:r>
              <a:rPr lang="en-US" altLang="zh-CN" sz="2400" b="1">
                <a:latin typeface="Times New Roman" panose="02020603050405020304" pitchFamily="18" charset="0"/>
                <a:cs typeface="Times New Roman" panose="02020603050405020304" pitchFamily="18" charset="0"/>
              </a:rPr>
              <a:t>   </a:t>
            </a:r>
          </a:p>
          <a:p>
            <a:pPr>
              <a:buFontTx/>
              <a:buNone/>
            </a:pPr>
            <a:r>
              <a:rPr lang="en-US" altLang="zh-CN" sz="2400" b="1">
                <a:latin typeface="Times New Roman" panose="02020603050405020304" pitchFamily="18" charset="0"/>
                <a:cs typeface="Times New Roman" panose="02020603050405020304" pitchFamily="18" charset="0"/>
              </a:rPr>
              <a:t>d</a:t>
            </a:r>
            <a:r>
              <a:rPr lang="zh-CN" altLang="en-US" sz="24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稀土元素的亲和力随原子序数增大而减小。</a:t>
            </a:r>
          </a:p>
          <a:p>
            <a:pPr>
              <a:buFontTx/>
              <a:buNone/>
            </a:pPr>
            <a:r>
              <a:rPr lang="zh-CN" altLang="en-US" sz="2800" b="1">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La</a:t>
            </a:r>
            <a:r>
              <a:rPr lang="en-US" altLang="zh-CN" sz="2400" b="1" baseline="30000">
                <a:latin typeface="Times New Roman" panose="02020603050405020304" pitchFamily="18" charset="0"/>
                <a:cs typeface="Times New Roman" panose="02020603050405020304" pitchFamily="18" charset="0"/>
              </a:rPr>
              <a:t>3+</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Ce</a:t>
            </a:r>
            <a:r>
              <a:rPr lang="en-US" altLang="zh-CN" sz="2400" b="1" baseline="30000">
                <a:latin typeface="Times New Roman" panose="02020603050405020304" pitchFamily="18" charset="0"/>
                <a:cs typeface="Times New Roman" panose="02020603050405020304" pitchFamily="18" charset="0"/>
              </a:rPr>
              <a:t>3+</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Pr</a:t>
            </a:r>
            <a:r>
              <a:rPr lang="en-US" altLang="zh-CN" sz="2400" b="1" baseline="30000">
                <a:latin typeface="Times New Roman" panose="02020603050405020304" pitchFamily="18" charset="0"/>
                <a:cs typeface="Times New Roman" panose="02020603050405020304" pitchFamily="18" charset="0"/>
              </a:rPr>
              <a:t>3+</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Nd</a:t>
            </a:r>
            <a:r>
              <a:rPr lang="en-US" altLang="zh-CN" sz="2400" b="1" baseline="30000">
                <a:latin typeface="Times New Roman" panose="02020603050405020304" pitchFamily="18" charset="0"/>
                <a:cs typeface="Times New Roman" panose="02020603050405020304" pitchFamily="18" charset="0"/>
              </a:rPr>
              <a:t>3+</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Sm</a:t>
            </a:r>
            <a:r>
              <a:rPr lang="en-US" altLang="zh-CN" sz="2400" b="1" baseline="30000">
                <a:latin typeface="Times New Roman" panose="02020603050405020304" pitchFamily="18" charset="0"/>
                <a:cs typeface="Times New Roman" panose="02020603050405020304" pitchFamily="18" charset="0"/>
              </a:rPr>
              <a:t>3+</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Eu</a:t>
            </a:r>
            <a:r>
              <a:rPr lang="en-US" altLang="zh-CN" sz="2400" b="1" baseline="30000">
                <a:latin typeface="Times New Roman" panose="02020603050405020304" pitchFamily="18" charset="0"/>
                <a:cs typeface="Times New Roman" panose="02020603050405020304" pitchFamily="18" charset="0"/>
              </a:rPr>
              <a:t>3+</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Gd</a:t>
            </a:r>
            <a:r>
              <a:rPr lang="en-US" altLang="zh-CN" sz="2400" b="1" baseline="30000">
                <a:latin typeface="Times New Roman" panose="02020603050405020304" pitchFamily="18" charset="0"/>
                <a:cs typeface="Times New Roman" panose="02020603050405020304" pitchFamily="18" charset="0"/>
              </a:rPr>
              <a:t>3+</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Tb</a:t>
            </a:r>
            <a:r>
              <a:rPr lang="en-US" altLang="zh-CN" sz="2400" b="1" baseline="30000">
                <a:latin typeface="Times New Roman" panose="02020603050405020304" pitchFamily="18" charset="0"/>
                <a:cs typeface="Times New Roman" panose="02020603050405020304" pitchFamily="18" charset="0"/>
              </a:rPr>
              <a:t>3+</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Dy</a:t>
            </a:r>
            <a:r>
              <a:rPr lang="en-US" altLang="zh-CN" sz="2400" b="1" baseline="30000">
                <a:latin typeface="Times New Roman" panose="02020603050405020304" pitchFamily="18" charset="0"/>
                <a:cs typeface="Times New Roman" panose="02020603050405020304" pitchFamily="18" charset="0"/>
              </a:rPr>
              <a:t>3+</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Y</a:t>
            </a:r>
            <a:r>
              <a:rPr lang="en-US" altLang="zh-CN" sz="2400" b="1" baseline="30000">
                <a:latin typeface="Times New Roman" panose="02020603050405020304" pitchFamily="18" charset="0"/>
                <a:cs typeface="Times New Roman" panose="02020603050405020304" pitchFamily="18" charset="0"/>
              </a:rPr>
              <a:t>3+</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Ho</a:t>
            </a:r>
            <a:r>
              <a:rPr lang="en-US" altLang="zh-CN" sz="2400" b="1" baseline="30000">
                <a:latin typeface="Times New Roman" panose="02020603050405020304" pitchFamily="18" charset="0"/>
                <a:cs typeface="Times New Roman" panose="02020603050405020304" pitchFamily="18" charset="0"/>
              </a:rPr>
              <a:t>3+</a:t>
            </a:r>
            <a:r>
              <a:rPr lang="en-US" altLang="zh-CN" sz="2400" b="1">
                <a:latin typeface="Times New Roman" panose="02020603050405020304" pitchFamily="18" charset="0"/>
                <a:cs typeface="Times New Roman" panose="02020603050405020304" pitchFamily="18" charset="0"/>
              </a:rPr>
              <a:t> </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Er</a:t>
            </a:r>
            <a:r>
              <a:rPr lang="en-US" altLang="zh-CN" sz="2400" b="1" baseline="30000">
                <a:latin typeface="Times New Roman" panose="02020603050405020304" pitchFamily="18" charset="0"/>
                <a:cs typeface="Times New Roman" panose="02020603050405020304" pitchFamily="18" charset="0"/>
              </a:rPr>
              <a:t>3+</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Tm</a:t>
            </a:r>
            <a:r>
              <a:rPr lang="en-US" altLang="zh-CN" sz="2400" b="1" baseline="30000">
                <a:latin typeface="Times New Roman" panose="02020603050405020304" pitchFamily="18" charset="0"/>
                <a:cs typeface="Times New Roman" panose="02020603050405020304" pitchFamily="18" charset="0"/>
              </a:rPr>
              <a:t>3+</a:t>
            </a:r>
            <a:r>
              <a:rPr lang="en-US" altLang="zh-CN" sz="2400" b="1">
                <a:latin typeface="Times New Roman" panose="02020603050405020304" pitchFamily="18" charset="0"/>
                <a:cs typeface="Times New Roman" panose="02020603050405020304" pitchFamily="18" charset="0"/>
              </a:rPr>
              <a:t> </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Yb</a:t>
            </a:r>
            <a:r>
              <a:rPr lang="en-US" altLang="zh-CN" sz="2400" b="1" baseline="30000">
                <a:latin typeface="Times New Roman" panose="02020603050405020304" pitchFamily="18" charset="0"/>
                <a:cs typeface="Times New Roman" panose="02020603050405020304" pitchFamily="18" charset="0"/>
              </a:rPr>
              <a:t>3+</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Lu</a:t>
            </a:r>
            <a:r>
              <a:rPr lang="en-US" altLang="zh-CN" sz="2400" b="1" baseline="30000">
                <a:latin typeface="Times New Roman" panose="02020603050405020304" pitchFamily="18" charset="0"/>
                <a:cs typeface="Times New Roman" panose="02020603050405020304" pitchFamily="18" charset="0"/>
              </a:rPr>
              <a:t>3+</a:t>
            </a: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Sc</a:t>
            </a:r>
            <a:r>
              <a:rPr lang="en-US" altLang="zh-CN" sz="2400" b="1" baseline="30000">
                <a:latin typeface="Times New Roman" panose="02020603050405020304" pitchFamily="18" charset="0"/>
                <a:cs typeface="Times New Roman" panose="02020603050405020304" pitchFamily="18" charset="0"/>
              </a:rPr>
              <a:t>3+</a:t>
            </a:r>
            <a:endParaRPr lang="zh-CN" altLang="en-US" sz="2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185917"/>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496E23C-AE9D-4097-B126-41796775B5FB}" type="slidenum">
              <a:rPr lang="en-US" altLang="zh-CN" sz="1400" smtClean="0"/>
              <a:pPr>
                <a:spcBef>
                  <a:spcPct val="0"/>
                </a:spcBef>
                <a:buFontTx/>
                <a:buNone/>
              </a:pPr>
              <a:t>86</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离子交换</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3838" y="2514600"/>
            <a:ext cx="8462962"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  (5.3)</a:t>
            </a:r>
            <a:r>
              <a:rPr lang="zh-CN" altLang="en-US" sz="2800" b="1" dirty="0" smtClean="0">
                <a:solidFill>
                  <a:srgbClr val="FF0000"/>
                </a:solidFill>
              </a:rPr>
              <a:t>强碱型</a:t>
            </a:r>
            <a:r>
              <a:rPr lang="zh-CN" altLang="en-US" sz="2800" b="1" dirty="0" smtClean="0">
                <a:solidFill>
                  <a:srgbClr val="0000FF"/>
                </a:solidFill>
              </a:rPr>
              <a:t>阳离子交换树脂</a:t>
            </a:r>
            <a:r>
              <a:rPr lang="zh-CN" altLang="en-US" sz="2800" b="1" dirty="0">
                <a:solidFill>
                  <a:srgbClr val="0000FF"/>
                </a:solidFill>
              </a:rPr>
              <a:t>的亲和力</a:t>
            </a:r>
            <a:endParaRPr lang="zh-CN" altLang="en-US" sz="2800" b="1" dirty="0" smtClean="0">
              <a:solidFill>
                <a:srgbClr val="0000FF"/>
              </a:solidFill>
              <a:latin typeface="+mn-ea"/>
              <a:ea typeface="+mn-ea"/>
            </a:endParaRPr>
          </a:p>
        </p:txBody>
      </p:sp>
      <p:sp>
        <p:nvSpPr>
          <p:cNvPr id="95238" name="Rectangle 4"/>
          <p:cNvSpPr txBox="1">
            <a:spLocks noChangeArrowheads="1"/>
          </p:cNvSpPr>
          <p:nvPr/>
        </p:nvSpPr>
        <p:spPr bwMode="auto">
          <a:xfrm>
            <a:off x="228600" y="175260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2800" b="1"/>
              <a:t>H</a:t>
            </a:r>
            <a:r>
              <a:rPr lang="en-US" altLang="zh-CN" sz="2800" b="1" baseline="30000"/>
              <a:t>+</a:t>
            </a:r>
            <a:r>
              <a:rPr lang="zh-CN" altLang="en-US" sz="2800" b="1"/>
              <a:t>的亲和力比其它阳离子大，其它同强酸型。</a:t>
            </a:r>
          </a:p>
        </p:txBody>
      </p:sp>
      <p:sp>
        <p:nvSpPr>
          <p:cNvPr id="8" name="TextBox 2"/>
          <p:cNvSpPr txBox="1">
            <a:spLocks noChangeArrowheads="1"/>
          </p:cNvSpPr>
          <p:nvPr/>
        </p:nvSpPr>
        <p:spPr bwMode="auto">
          <a:xfrm>
            <a:off x="223838" y="4724400"/>
            <a:ext cx="8462962"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(5.4)</a:t>
            </a:r>
            <a:r>
              <a:rPr lang="zh-CN" altLang="en-US" sz="2800" b="1" dirty="0" smtClean="0">
                <a:solidFill>
                  <a:srgbClr val="FF0000"/>
                </a:solidFill>
                <a:latin typeface="华文楷体" panose="02010600040101010101" pitchFamily="2" charset="-122"/>
                <a:ea typeface="华文楷体" panose="02010600040101010101" pitchFamily="2" charset="-122"/>
              </a:rPr>
              <a:t>弱碱型</a:t>
            </a:r>
            <a:r>
              <a:rPr lang="zh-CN" altLang="en-US" sz="2800" b="1" dirty="0">
                <a:solidFill>
                  <a:srgbClr val="0000FF"/>
                </a:solidFill>
              </a:rPr>
              <a:t>阳离子交换树脂的亲和力</a:t>
            </a:r>
            <a:endParaRPr lang="zh-CN" altLang="en-US" sz="2800" b="1" dirty="0" smtClean="0">
              <a:solidFill>
                <a:srgbClr val="0000FF"/>
              </a:solidFill>
              <a:latin typeface="+mn-ea"/>
              <a:ea typeface="+mn-ea"/>
            </a:endParaRPr>
          </a:p>
        </p:txBody>
      </p:sp>
      <p:sp>
        <p:nvSpPr>
          <p:cNvPr id="10" name="TextBox 2"/>
          <p:cNvSpPr txBox="1">
            <a:spLocks noChangeArrowheads="1"/>
          </p:cNvSpPr>
          <p:nvPr/>
        </p:nvSpPr>
        <p:spPr bwMode="auto">
          <a:xfrm>
            <a:off x="223838" y="1143000"/>
            <a:ext cx="8462962"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(5.2)</a:t>
            </a:r>
            <a:r>
              <a:rPr lang="zh-CN" altLang="en-US" sz="2800" b="1" dirty="0" smtClean="0">
                <a:solidFill>
                  <a:srgbClr val="FF0000"/>
                </a:solidFill>
                <a:latin typeface="华文楷体" panose="02010600040101010101" pitchFamily="2" charset="-122"/>
                <a:ea typeface="华文楷体" panose="02010600040101010101" pitchFamily="2" charset="-122"/>
              </a:rPr>
              <a:t>弱酸</a:t>
            </a:r>
            <a:r>
              <a:rPr lang="zh-CN" altLang="en-US" sz="2800" b="1" dirty="0">
                <a:solidFill>
                  <a:srgbClr val="FF0000"/>
                </a:solidFill>
                <a:latin typeface="华文楷体" panose="02010600040101010101" pitchFamily="2" charset="-122"/>
                <a:ea typeface="华文楷体" panose="02010600040101010101" pitchFamily="2" charset="-122"/>
              </a:rPr>
              <a:t>型</a:t>
            </a:r>
            <a:r>
              <a:rPr lang="zh-CN" altLang="en-US" sz="2800" b="1" dirty="0">
                <a:solidFill>
                  <a:srgbClr val="0000FF"/>
                </a:solidFill>
              </a:rPr>
              <a:t>阳离子交换树脂的亲和力</a:t>
            </a:r>
            <a:endParaRPr lang="zh-CN" altLang="en-US" sz="2800" b="1" dirty="0" smtClean="0">
              <a:solidFill>
                <a:srgbClr val="0000FF"/>
              </a:solidFill>
              <a:latin typeface="+mn-ea"/>
              <a:ea typeface="+mn-ea"/>
            </a:endParaRPr>
          </a:p>
        </p:txBody>
      </p:sp>
      <p:sp>
        <p:nvSpPr>
          <p:cNvPr id="95241" name="TextBox 2"/>
          <p:cNvSpPr txBox="1">
            <a:spLocks noChangeArrowheads="1"/>
          </p:cNvSpPr>
          <p:nvPr/>
        </p:nvSpPr>
        <p:spPr bwMode="auto">
          <a:xfrm>
            <a:off x="304800" y="3124200"/>
            <a:ext cx="8610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latin typeface="Times New Roman" panose="02020603050405020304" pitchFamily="18" charset="0"/>
                <a:cs typeface="Times New Roman" panose="02020603050405020304" pitchFamily="18" charset="0"/>
              </a:rPr>
              <a:t>F</a:t>
            </a:r>
            <a:r>
              <a:rPr lang="en-US" altLang="zh-CN" sz="2800" b="1" baseline="30000">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OH</a:t>
            </a:r>
            <a:r>
              <a:rPr lang="en-US" altLang="zh-CN" sz="2800" b="1" baseline="30000">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CH</a:t>
            </a:r>
            <a:r>
              <a:rPr lang="en-US" altLang="zh-CN" sz="2800" b="1" baseline="-25000">
                <a:latin typeface="Times New Roman" panose="02020603050405020304" pitchFamily="18" charset="0"/>
                <a:cs typeface="Times New Roman" panose="02020603050405020304" pitchFamily="18" charset="0"/>
              </a:rPr>
              <a:t>3</a:t>
            </a:r>
            <a:r>
              <a:rPr lang="en-US" altLang="zh-CN" sz="2800" b="1">
                <a:latin typeface="Times New Roman" panose="02020603050405020304" pitchFamily="18" charset="0"/>
                <a:cs typeface="Times New Roman" panose="02020603050405020304" pitchFamily="18" charset="0"/>
              </a:rPr>
              <a:t>COO</a:t>
            </a:r>
            <a:r>
              <a:rPr lang="en-US" altLang="zh-CN" sz="2800" b="1" baseline="30000">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HCOO</a:t>
            </a:r>
            <a:r>
              <a:rPr lang="en-US" altLang="zh-CN" sz="2800" b="1" baseline="30000">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C1</a:t>
            </a:r>
            <a:r>
              <a:rPr lang="en-US" altLang="zh-CN" sz="2800" b="1" baseline="30000">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NO</a:t>
            </a:r>
            <a:r>
              <a:rPr lang="en-US" altLang="zh-CN" sz="2800" b="1" baseline="-25000">
                <a:latin typeface="Times New Roman" panose="02020603050405020304" pitchFamily="18" charset="0"/>
                <a:cs typeface="Times New Roman" panose="02020603050405020304" pitchFamily="18" charset="0"/>
              </a:rPr>
              <a:t>2</a:t>
            </a:r>
            <a:r>
              <a:rPr lang="en-US" altLang="zh-CN" sz="2800" b="1" baseline="30000">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CN</a:t>
            </a:r>
            <a:r>
              <a:rPr lang="en-US" altLang="zh-CN" sz="2800" b="1" baseline="30000">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Br</a:t>
            </a:r>
            <a:r>
              <a:rPr lang="en-US" altLang="zh-CN" sz="2800" b="1" baseline="30000">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C</a:t>
            </a:r>
            <a:r>
              <a:rPr lang="en-US" altLang="zh-CN" sz="2800" b="1" baseline="-25000">
                <a:latin typeface="Times New Roman" panose="02020603050405020304" pitchFamily="18" charset="0"/>
                <a:cs typeface="Times New Roman" panose="02020603050405020304" pitchFamily="18" charset="0"/>
              </a:rPr>
              <a:t>2</a:t>
            </a:r>
            <a:r>
              <a:rPr lang="en-US" altLang="zh-CN" sz="2800" b="1">
                <a:latin typeface="Times New Roman" panose="02020603050405020304" pitchFamily="18" charset="0"/>
                <a:cs typeface="Times New Roman" panose="02020603050405020304" pitchFamily="18" charset="0"/>
              </a:rPr>
              <a:t>O</a:t>
            </a:r>
            <a:r>
              <a:rPr lang="en-US" altLang="zh-CN" sz="2800" b="1" baseline="-25000">
                <a:latin typeface="Times New Roman" panose="02020603050405020304" pitchFamily="18" charset="0"/>
                <a:cs typeface="Times New Roman" panose="02020603050405020304" pitchFamily="18" charset="0"/>
              </a:rPr>
              <a:t>4</a:t>
            </a:r>
            <a:r>
              <a:rPr lang="en-US" altLang="zh-CN" sz="2800" b="1" baseline="30000">
                <a:latin typeface="Times New Roman" panose="02020603050405020304" pitchFamily="18" charset="0"/>
                <a:cs typeface="Times New Roman" panose="02020603050405020304" pitchFamily="18" charset="0"/>
              </a:rPr>
              <a:t>2-</a:t>
            </a:r>
            <a:r>
              <a:rPr lang="zh-CN" altLang="en-US" sz="2800" b="1">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NO</a:t>
            </a:r>
            <a:r>
              <a:rPr lang="en-US" altLang="zh-CN" sz="2800" b="1" baseline="-25000">
                <a:latin typeface="Times New Roman" panose="02020603050405020304" pitchFamily="18" charset="0"/>
                <a:cs typeface="Times New Roman" panose="02020603050405020304" pitchFamily="18" charset="0"/>
              </a:rPr>
              <a:t>3</a:t>
            </a:r>
            <a:r>
              <a:rPr lang="en-US" altLang="zh-CN" sz="2800" b="1" baseline="30000">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HSO</a:t>
            </a:r>
            <a:r>
              <a:rPr lang="en-US" altLang="zh-CN" sz="2800" b="1" baseline="-25000">
                <a:latin typeface="Times New Roman" panose="02020603050405020304" pitchFamily="18" charset="0"/>
                <a:cs typeface="Times New Roman" panose="02020603050405020304" pitchFamily="18" charset="0"/>
              </a:rPr>
              <a:t>4</a:t>
            </a:r>
            <a:r>
              <a:rPr lang="en-US" altLang="zh-CN" sz="2800" b="1" baseline="30000">
                <a:latin typeface="Times New Roman" panose="02020603050405020304" pitchFamily="18" charset="0"/>
                <a:cs typeface="Times New Roman" panose="02020603050405020304" pitchFamily="18" charset="0"/>
              </a:rPr>
              <a:t>2-</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I</a:t>
            </a:r>
            <a:r>
              <a:rPr lang="en-US" altLang="zh-CN" sz="2800" b="1" baseline="30000">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CrO</a:t>
            </a:r>
            <a:r>
              <a:rPr lang="en-US" altLang="zh-CN" sz="2800" b="1" baseline="-25000">
                <a:latin typeface="Times New Roman" panose="02020603050405020304" pitchFamily="18" charset="0"/>
                <a:cs typeface="Times New Roman" panose="02020603050405020304" pitchFamily="18" charset="0"/>
              </a:rPr>
              <a:t>4</a:t>
            </a:r>
            <a:r>
              <a:rPr lang="en-US" altLang="zh-CN" sz="2800" b="1" baseline="30000">
                <a:latin typeface="Times New Roman" panose="02020603050405020304" pitchFamily="18" charset="0"/>
                <a:cs typeface="Times New Roman" panose="02020603050405020304" pitchFamily="18" charset="0"/>
              </a:rPr>
              <a:t>2-</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SO</a:t>
            </a:r>
            <a:r>
              <a:rPr lang="en-US" altLang="zh-CN" sz="2800" b="1" baseline="-25000">
                <a:latin typeface="Times New Roman" panose="02020603050405020304" pitchFamily="18" charset="0"/>
                <a:cs typeface="Times New Roman" panose="02020603050405020304" pitchFamily="18" charset="0"/>
              </a:rPr>
              <a:t>4</a:t>
            </a:r>
            <a:r>
              <a:rPr lang="en-US" altLang="zh-CN" sz="2800" b="1" baseline="30000">
                <a:latin typeface="Times New Roman" panose="02020603050405020304" pitchFamily="18" charset="0"/>
                <a:cs typeface="Times New Roman" panose="02020603050405020304" pitchFamily="18" charset="0"/>
              </a:rPr>
              <a:t>2-</a:t>
            </a:r>
            <a:r>
              <a:rPr lang="zh-CN" altLang="en-US" sz="2800" b="1">
                <a:latin typeface="Times New Roman" panose="02020603050405020304" pitchFamily="18" charset="0"/>
                <a:cs typeface="Times New Roman" panose="02020603050405020304" pitchFamily="18" charset="0"/>
              </a:rPr>
              <a:t>＜柠檬酸根离子</a:t>
            </a:r>
            <a:endParaRPr lang="zh-CN" altLang="en-US" sz="2800">
              <a:latin typeface="Times New Roman" panose="02020603050405020304" pitchFamily="18" charset="0"/>
              <a:cs typeface="Times New Roman" panose="02020603050405020304" pitchFamily="18" charset="0"/>
            </a:endParaRPr>
          </a:p>
        </p:txBody>
      </p:sp>
      <p:sp>
        <p:nvSpPr>
          <p:cNvPr id="95242" name="TextBox 3"/>
          <p:cNvSpPr txBox="1">
            <a:spLocks noChangeArrowheads="1"/>
          </p:cNvSpPr>
          <p:nvPr/>
        </p:nvSpPr>
        <p:spPr bwMode="auto">
          <a:xfrm>
            <a:off x="304800" y="5334000"/>
            <a:ext cx="8534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latin typeface="Times New Roman" panose="02020603050405020304" pitchFamily="18" charset="0"/>
                <a:cs typeface="Times New Roman" panose="02020603050405020304" pitchFamily="18" charset="0"/>
              </a:rPr>
              <a:t>F</a:t>
            </a:r>
            <a:r>
              <a:rPr lang="en-US" altLang="zh-CN" sz="2800" b="1" baseline="30000">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C1</a:t>
            </a:r>
            <a:r>
              <a:rPr lang="en-US" altLang="zh-CN" sz="2800" b="1" baseline="30000">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Br</a:t>
            </a:r>
            <a:r>
              <a:rPr lang="en-US" altLang="zh-CN" sz="2800" b="1" baseline="30000">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I</a:t>
            </a:r>
            <a:r>
              <a:rPr lang="en-US" altLang="zh-CN" sz="2800" b="1" baseline="30000">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CH</a:t>
            </a:r>
            <a:r>
              <a:rPr lang="en-US" altLang="zh-CN" sz="2800" b="1" baseline="-25000">
                <a:latin typeface="Times New Roman" panose="02020603050405020304" pitchFamily="18" charset="0"/>
                <a:cs typeface="Times New Roman" panose="02020603050405020304" pitchFamily="18" charset="0"/>
              </a:rPr>
              <a:t>3</a:t>
            </a:r>
            <a:r>
              <a:rPr lang="en-US" altLang="zh-CN" sz="2800" b="1">
                <a:latin typeface="Times New Roman" panose="02020603050405020304" pitchFamily="18" charset="0"/>
                <a:cs typeface="Times New Roman" panose="02020603050405020304" pitchFamily="18" charset="0"/>
              </a:rPr>
              <a:t>COO</a:t>
            </a:r>
            <a:r>
              <a:rPr lang="en-US" altLang="zh-CN" sz="2800" b="1" baseline="30000">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Mo0</a:t>
            </a:r>
            <a:r>
              <a:rPr lang="en-US" altLang="zh-CN" sz="2800" b="1" baseline="-25000">
                <a:latin typeface="Times New Roman" panose="02020603050405020304" pitchFamily="18" charset="0"/>
                <a:cs typeface="Times New Roman" panose="02020603050405020304" pitchFamily="18" charset="0"/>
              </a:rPr>
              <a:t>5</a:t>
            </a:r>
            <a:r>
              <a:rPr lang="en-US" altLang="zh-CN" sz="2800" b="1" baseline="30000">
                <a:latin typeface="Times New Roman" panose="02020603050405020304" pitchFamily="18" charset="0"/>
                <a:cs typeface="Times New Roman" panose="02020603050405020304" pitchFamily="18" charset="0"/>
              </a:rPr>
              <a:t>2-</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P0</a:t>
            </a:r>
            <a:r>
              <a:rPr lang="en-US" altLang="zh-CN" sz="2800" b="1" baseline="-25000">
                <a:latin typeface="Times New Roman" panose="02020603050405020304" pitchFamily="18" charset="0"/>
                <a:cs typeface="Times New Roman" panose="02020603050405020304" pitchFamily="18" charset="0"/>
              </a:rPr>
              <a:t>4</a:t>
            </a:r>
            <a:r>
              <a:rPr lang="en-US" altLang="zh-CN" sz="2800" b="1" baseline="30000">
                <a:latin typeface="Times New Roman" panose="02020603050405020304" pitchFamily="18" charset="0"/>
                <a:cs typeface="Times New Roman" panose="02020603050405020304" pitchFamily="18" charset="0"/>
              </a:rPr>
              <a:t>3-</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AsO</a:t>
            </a:r>
            <a:r>
              <a:rPr lang="en-US" altLang="zh-CN" sz="2800" b="1" baseline="-25000">
                <a:latin typeface="Times New Roman" panose="02020603050405020304" pitchFamily="18" charset="0"/>
                <a:cs typeface="Times New Roman" panose="02020603050405020304" pitchFamily="18" charset="0"/>
              </a:rPr>
              <a:t>4</a:t>
            </a:r>
            <a:r>
              <a:rPr lang="en-US" altLang="zh-CN" sz="2800" b="1" baseline="30000">
                <a:latin typeface="Times New Roman" panose="02020603050405020304" pitchFamily="18" charset="0"/>
                <a:cs typeface="Times New Roman" panose="02020603050405020304" pitchFamily="18" charset="0"/>
              </a:rPr>
              <a:t>3-</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NO</a:t>
            </a:r>
            <a:r>
              <a:rPr lang="en-US" altLang="zh-CN" sz="2800" b="1" baseline="-25000">
                <a:latin typeface="Times New Roman" panose="02020603050405020304" pitchFamily="18" charset="0"/>
                <a:cs typeface="Times New Roman" panose="02020603050405020304" pitchFamily="18" charset="0"/>
              </a:rPr>
              <a:t>3</a:t>
            </a:r>
            <a:r>
              <a:rPr lang="en-US" altLang="zh-CN" sz="2800" b="1" baseline="30000">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＜酒石酸根离子</a:t>
            </a:r>
            <a:r>
              <a:rPr lang="en-US" altLang="zh-CN" sz="2800" b="1">
                <a:latin typeface="Times New Roman" panose="02020603050405020304" pitchFamily="18" charset="0"/>
                <a:cs typeface="Times New Roman" panose="02020603050405020304" pitchFamily="18" charset="0"/>
              </a:rPr>
              <a:t>&lt;CrO</a:t>
            </a:r>
            <a:r>
              <a:rPr lang="en-US" altLang="zh-CN" sz="2800" b="1" baseline="-25000">
                <a:latin typeface="Times New Roman" panose="02020603050405020304" pitchFamily="18" charset="0"/>
                <a:cs typeface="Times New Roman" panose="02020603050405020304" pitchFamily="18" charset="0"/>
              </a:rPr>
              <a:t>4</a:t>
            </a:r>
            <a:r>
              <a:rPr lang="en-US" altLang="zh-CN" sz="2800" b="1" baseline="30000">
                <a:latin typeface="Times New Roman" panose="02020603050405020304" pitchFamily="18" charset="0"/>
                <a:cs typeface="Times New Roman" panose="02020603050405020304" pitchFamily="18" charset="0"/>
              </a:rPr>
              <a:t>2-</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SO</a:t>
            </a:r>
            <a:r>
              <a:rPr lang="en-US" altLang="zh-CN" sz="2800" b="1" baseline="-25000">
                <a:latin typeface="Times New Roman" panose="02020603050405020304" pitchFamily="18" charset="0"/>
                <a:cs typeface="Times New Roman" panose="02020603050405020304" pitchFamily="18" charset="0"/>
              </a:rPr>
              <a:t>4</a:t>
            </a:r>
            <a:r>
              <a:rPr lang="en-US" altLang="zh-CN" sz="2800" b="1" baseline="30000">
                <a:latin typeface="Times New Roman" panose="02020603050405020304" pitchFamily="18" charset="0"/>
                <a:cs typeface="Times New Roman" panose="02020603050405020304" pitchFamily="18" charset="0"/>
              </a:rPr>
              <a:t>2-</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OH</a:t>
            </a:r>
            <a:r>
              <a:rPr lang="en-US" altLang="zh-CN" sz="2800" b="1" baseline="300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99505225"/>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F58BF7F-13F4-4BBB-97A8-BF45423CE44E}" type="slidenum">
              <a:rPr lang="en-US" altLang="zh-CN" sz="1400" smtClean="0"/>
              <a:pPr>
                <a:spcBef>
                  <a:spcPct val="0"/>
                </a:spcBef>
                <a:buFontTx/>
                <a:buNone/>
              </a:pPr>
              <a:t>87</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离子交换</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3838" y="1204913"/>
            <a:ext cx="8462962" cy="541337"/>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(6)</a:t>
            </a:r>
            <a:r>
              <a:rPr lang="zh-CN" altLang="en-US" sz="2800" b="1" dirty="0">
                <a:solidFill>
                  <a:srgbClr val="0000FF"/>
                </a:solidFill>
              </a:rPr>
              <a:t>离子交换分离操作</a:t>
            </a:r>
            <a:endParaRPr lang="zh-CN" altLang="en-US" sz="2800" b="1" dirty="0" smtClean="0">
              <a:solidFill>
                <a:srgbClr val="0000FF"/>
              </a:solidFill>
              <a:latin typeface="+mn-ea"/>
              <a:ea typeface="+mn-ea"/>
            </a:endParaRPr>
          </a:p>
        </p:txBody>
      </p:sp>
      <p:sp>
        <p:nvSpPr>
          <p:cNvPr id="10" name="Rectangle 3"/>
          <p:cNvSpPr txBox="1">
            <a:spLocks noChangeArrowheads="1"/>
          </p:cNvSpPr>
          <p:nvPr/>
        </p:nvSpPr>
        <p:spPr>
          <a:xfrm>
            <a:off x="685800" y="1981200"/>
            <a:ext cx="7772400" cy="4114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zh-CN" altLang="en-US" b="1" dirty="0" smtClean="0"/>
              <a:t>静态法</a:t>
            </a:r>
          </a:p>
          <a:p>
            <a:pPr>
              <a:defRPr/>
            </a:pPr>
            <a:r>
              <a:rPr lang="zh-CN" altLang="en-US" b="1" dirty="0" smtClean="0"/>
              <a:t>柱上操作法</a:t>
            </a:r>
          </a:p>
          <a:p>
            <a:pPr marL="514350" indent="-514350">
              <a:buFont typeface="+mj-ea"/>
              <a:buAutoNum type="circleNumDbPlain"/>
              <a:defRPr/>
            </a:pPr>
            <a:r>
              <a:rPr lang="zh-CN" altLang="en-US" sz="2800" b="1" dirty="0" smtClean="0">
                <a:hlinkClick r:id="rId2" action="ppaction://hlinksldjump"/>
              </a:rPr>
              <a:t>树脂的选择、预处理和装柱</a:t>
            </a:r>
            <a:endParaRPr lang="zh-CN" altLang="en-US" sz="2800" b="1" dirty="0" smtClean="0"/>
          </a:p>
          <a:p>
            <a:pPr marL="514350" indent="-514350">
              <a:buFont typeface="+mj-ea"/>
              <a:buAutoNum type="circleNumDbPlain"/>
              <a:defRPr/>
            </a:pPr>
            <a:r>
              <a:rPr lang="zh-CN" altLang="en-US" sz="2800" b="1" dirty="0" smtClean="0">
                <a:hlinkClick r:id="rId3" action="ppaction://hlinksldjump"/>
              </a:rPr>
              <a:t>交换过程</a:t>
            </a:r>
            <a:endParaRPr lang="zh-CN" altLang="en-US" sz="2800" b="1" dirty="0" smtClean="0"/>
          </a:p>
          <a:p>
            <a:pPr marL="514350" indent="-514350">
              <a:buFont typeface="+mj-ea"/>
              <a:buAutoNum type="circleNumDbPlain"/>
              <a:defRPr/>
            </a:pPr>
            <a:r>
              <a:rPr lang="zh-CN" altLang="en-US" sz="2800" b="1" dirty="0" smtClean="0">
                <a:hlinkClick r:id="rId4" action="ppaction://hlinksldjump"/>
              </a:rPr>
              <a:t>洗涤过程</a:t>
            </a:r>
            <a:endParaRPr lang="zh-CN" altLang="en-US" sz="2800" b="1" dirty="0" smtClean="0"/>
          </a:p>
          <a:p>
            <a:pPr marL="514350" indent="-514350">
              <a:buFont typeface="+mj-ea"/>
              <a:buAutoNum type="circleNumDbPlain"/>
              <a:defRPr/>
            </a:pPr>
            <a:r>
              <a:rPr lang="zh-CN" altLang="en-US" sz="2800" b="1" dirty="0" smtClean="0">
                <a:hlinkClick r:id="rId5" action="ppaction://hlinksldjump"/>
              </a:rPr>
              <a:t>洗脱过程</a:t>
            </a:r>
            <a:endParaRPr lang="zh-CN" altLang="en-US" sz="2800" b="1" dirty="0" smtClean="0"/>
          </a:p>
          <a:p>
            <a:pPr marL="514350" indent="-514350">
              <a:buFont typeface="+mj-ea"/>
              <a:buAutoNum type="circleNumDbPlain"/>
              <a:defRPr/>
            </a:pPr>
            <a:r>
              <a:rPr lang="zh-CN" altLang="en-US" sz="2800" b="1" dirty="0" smtClean="0">
                <a:hlinkClick r:id="rId6" action="ppaction://hlinksldjump"/>
              </a:rPr>
              <a:t>树脂再生</a:t>
            </a:r>
            <a:endParaRPr lang="zh-CN" altLang="en-US" sz="2800" b="1" dirty="0"/>
          </a:p>
        </p:txBody>
      </p:sp>
    </p:spTree>
    <p:extLst>
      <p:ext uri="{BB962C8B-B14F-4D97-AF65-F5344CB8AC3E}">
        <p14:creationId xmlns:p14="http://schemas.microsoft.com/office/powerpoint/2010/main" val="1295263064"/>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8E65C61-62FB-4656-A3D7-0053B2ECBF67}" type="slidenum">
              <a:rPr lang="en-US" altLang="zh-CN" sz="1400" smtClean="0"/>
              <a:pPr>
                <a:spcBef>
                  <a:spcPct val="0"/>
                </a:spcBef>
                <a:buFontTx/>
                <a:buNone/>
              </a:pPr>
              <a:t>88</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离子交换</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3838" y="1204913"/>
            <a:ext cx="8462962" cy="541337"/>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(6)</a:t>
            </a:r>
            <a:r>
              <a:rPr lang="zh-CN" altLang="en-US" sz="2800" b="1" dirty="0">
                <a:solidFill>
                  <a:srgbClr val="0000FF"/>
                </a:solidFill>
              </a:rPr>
              <a:t>离子交换分离操作</a:t>
            </a:r>
            <a:endParaRPr lang="zh-CN" altLang="en-US" sz="2800" b="1" dirty="0" smtClean="0">
              <a:solidFill>
                <a:srgbClr val="0000FF"/>
              </a:solidFill>
              <a:latin typeface="+mn-ea"/>
              <a:ea typeface="+mn-ea"/>
            </a:endParaRPr>
          </a:p>
        </p:txBody>
      </p:sp>
      <p:sp>
        <p:nvSpPr>
          <p:cNvPr id="97286" name="Rectangle 3"/>
          <p:cNvSpPr txBox="1">
            <a:spLocks noChangeArrowheads="1"/>
          </p:cNvSpPr>
          <p:nvPr/>
        </p:nvSpPr>
        <p:spPr bwMode="auto">
          <a:xfrm>
            <a:off x="304800" y="1752600"/>
            <a:ext cx="8534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ts val="600"/>
              </a:spcBef>
              <a:buFontTx/>
              <a:buNone/>
            </a:pPr>
            <a:r>
              <a:rPr lang="zh-CN" altLang="en-US" sz="2800" b="1">
                <a:latin typeface="Times New Roman" panose="02020603050405020304" pitchFamily="18" charset="0"/>
                <a:cs typeface="Times New Roman" panose="02020603050405020304" pitchFamily="18" charset="0"/>
              </a:rPr>
              <a:t>①</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树脂的选择：</a:t>
            </a:r>
          </a:p>
          <a:p>
            <a:pPr algn="just">
              <a:spcBef>
                <a:spcPts val="600"/>
              </a:spcBef>
              <a:buFontTx/>
              <a:buNone/>
            </a:pPr>
            <a:r>
              <a:rPr lang="zh-CN" altLang="en-US" sz="2800" b="1">
                <a:latin typeface="Times New Roman" panose="02020603050405020304" pitchFamily="18" charset="0"/>
                <a:cs typeface="Times New Roman" panose="02020603050405020304" pitchFamily="18" charset="0"/>
              </a:rPr>
              <a:t>    树脂的种类、粒度（</a:t>
            </a:r>
            <a:r>
              <a:rPr lang="en-US" altLang="zh-CN" sz="2800" b="1">
                <a:latin typeface="Times New Roman" panose="02020603050405020304" pitchFamily="18" charset="0"/>
                <a:cs typeface="Times New Roman" panose="02020603050405020304" pitchFamily="18" charset="0"/>
              </a:rPr>
              <a:t>80 </a:t>
            </a:r>
            <a:r>
              <a:rPr lang="zh-CN" altLang="en-US" sz="2800" b="1">
                <a:latin typeface="宋体" panose="02010600030101010101" pitchFamily="2" charset="-122"/>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100</a:t>
            </a:r>
            <a:r>
              <a:rPr lang="zh-CN" altLang="en-US" sz="2800" b="1">
                <a:latin typeface="Times New Roman" panose="02020603050405020304" pitchFamily="18" charset="0"/>
                <a:cs typeface="Times New Roman" panose="02020603050405020304" pitchFamily="18" charset="0"/>
              </a:rPr>
              <a:t>目）</a:t>
            </a:r>
          </a:p>
          <a:p>
            <a:pPr algn="just">
              <a:spcBef>
                <a:spcPts val="600"/>
              </a:spcBef>
              <a:buFontTx/>
              <a:buNone/>
            </a:pPr>
            <a:r>
              <a:rPr lang="zh-CN" altLang="en-US" sz="2800" b="1">
                <a:latin typeface="Times New Roman" panose="02020603050405020304" pitchFamily="18" charset="0"/>
                <a:cs typeface="Times New Roman" panose="02020603050405020304" pitchFamily="18" charset="0"/>
              </a:rPr>
              <a:t>②</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树脂的预处理</a:t>
            </a:r>
          </a:p>
          <a:p>
            <a:pPr algn="just">
              <a:spcBef>
                <a:spcPts val="600"/>
              </a:spcBef>
              <a:buFontTx/>
              <a:buNone/>
            </a:pPr>
            <a:r>
              <a:rPr lang="zh-CN" altLang="en-US" sz="2800" b="1">
                <a:latin typeface="Times New Roman" panose="02020603050405020304" pitchFamily="18" charset="0"/>
                <a:cs typeface="Times New Roman" panose="02020603050405020304" pitchFamily="18" charset="0"/>
              </a:rPr>
              <a:t>        </a:t>
            </a:r>
            <a:r>
              <a:rPr lang="zh-CN" altLang="en-US" sz="2800" b="1">
                <a:solidFill>
                  <a:srgbClr val="FF0000"/>
                </a:solidFill>
                <a:latin typeface="Times New Roman" panose="02020603050405020304" pitchFamily="18" charset="0"/>
                <a:cs typeface="Times New Roman" panose="02020603050405020304" pitchFamily="18" charset="0"/>
              </a:rPr>
              <a:t>阳离子</a:t>
            </a:r>
            <a:r>
              <a:rPr lang="zh-CN" altLang="en-US" sz="2800" b="1">
                <a:latin typeface="Times New Roman" panose="02020603050405020304" pitchFamily="18" charset="0"/>
                <a:cs typeface="Times New Roman" panose="02020603050405020304" pitchFamily="18" charset="0"/>
              </a:rPr>
              <a:t>树脂  </a:t>
            </a:r>
            <a:r>
              <a:rPr lang="zh-CN" altLang="en-US" sz="2800" b="1">
                <a:latin typeface="宋体" panose="02010600030101010101" pitchFamily="2" charset="-122"/>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水浸泡（</a:t>
            </a:r>
            <a:r>
              <a:rPr lang="en-US" altLang="zh-CN" sz="2800" b="1">
                <a:latin typeface="Times New Roman" panose="02020603050405020304" pitchFamily="18" charset="0"/>
                <a:cs typeface="Times New Roman" panose="02020603050405020304" pitchFamily="18" charset="0"/>
              </a:rPr>
              <a:t>1</a:t>
            </a:r>
            <a:r>
              <a:rPr lang="zh-CN" altLang="en-US" sz="2800" b="1">
                <a:latin typeface="宋体" panose="02010600030101010101" pitchFamily="2" charset="-122"/>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2d</a:t>
            </a:r>
            <a:r>
              <a:rPr lang="zh-CN" altLang="en-US" sz="2800" b="1">
                <a:latin typeface="Times New Roman" panose="02020603050405020304" pitchFamily="18" charset="0"/>
                <a:cs typeface="Times New Roman" panose="02020603050405020304" pitchFamily="18" charset="0"/>
              </a:rPr>
              <a:t>）</a:t>
            </a:r>
            <a:r>
              <a:rPr lang="zh-CN" altLang="en-US" sz="2800" b="1">
                <a:latin typeface="宋体" panose="02010600030101010101" pitchFamily="2" charset="-122"/>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 2</a:t>
            </a:r>
            <a:r>
              <a:rPr lang="zh-CN" altLang="en-US" sz="2800" b="1">
                <a:latin typeface="宋体" panose="02010600030101010101" pitchFamily="2" charset="-122"/>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3</a:t>
            </a:r>
            <a:r>
              <a:rPr lang="zh-CN" altLang="en-US" sz="2800" b="1">
                <a:latin typeface="Times New Roman" panose="02020603050405020304" pitchFamily="18" charset="0"/>
                <a:cs typeface="Times New Roman" panose="02020603050405020304" pitchFamily="18" charset="0"/>
              </a:rPr>
              <a:t>倍 </a:t>
            </a:r>
            <a:r>
              <a:rPr lang="en-US" altLang="zh-CN" sz="2800" b="1">
                <a:latin typeface="Times New Roman" panose="02020603050405020304" pitchFamily="18" charset="0"/>
                <a:cs typeface="Times New Roman" panose="02020603050405020304" pitchFamily="18" charset="0"/>
              </a:rPr>
              <a:t>2mol/L </a:t>
            </a:r>
            <a:r>
              <a:rPr lang="en-US" altLang="zh-CN" sz="2800" b="1">
                <a:solidFill>
                  <a:srgbClr val="FF0000"/>
                </a:solidFill>
                <a:latin typeface="Times New Roman" panose="02020603050405020304" pitchFamily="18" charset="0"/>
                <a:cs typeface="Times New Roman" panose="02020603050405020304" pitchFamily="18" charset="0"/>
              </a:rPr>
              <a:t>HCl</a:t>
            </a:r>
            <a:r>
              <a:rPr lang="zh-CN" altLang="en-US" sz="2800" b="1">
                <a:solidFill>
                  <a:srgbClr val="FF0000"/>
                </a:solidFill>
                <a:latin typeface="Times New Roman" panose="02020603050405020304" pitchFamily="18" charset="0"/>
                <a:cs typeface="Times New Roman" panose="02020603050405020304" pitchFamily="18" charset="0"/>
              </a:rPr>
              <a:t>浸泡</a:t>
            </a:r>
            <a:r>
              <a:rPr lang="zh-CN" altLang="en-US" sz="2800" b="1">
                <a:latin typeface="Times New Roman" panose="02020603050405020304" pitchFamily="18" charset="0"/>
                <a:cs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1</a:t>
            </a:r>
            <a:r>
              <a:rPr lang="zh-CN" altLang="en-US" sz="2800" b="1">
                <a:latin typeface="宋体" panose="02010600030101010101" pitchFamily="2" charset="-122"/>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2d</a:t>
            </a:r>
            <a:r>
              <a:rPr lang="zh-CN" altLang="en-US" sz="2800" b="1">
                <a:latin typeface="Times New Roman" panose="02020603050405020304" pitchFamily="18" charset="0"/>
                <a:cs typeface="Times New Roman" panose="02020603050405020304" pitchFamily="18" charset="0"/>
              </a:rPr>
              <a:t>）</a:t>
            </a:r>
            <a:r>
              <a:rPr lang="zh-CN" altLang="en-US" sz="2800" b="1">
                <a:latin typeface="宋体" panose="02010600030101010101" pitchFamily="2" charset="-122"/>
                <a:cs typeface="Times New Roman" panose="02020603050405020304" pitchFamily="18" charset="0"/>
              </a:rPr>
              <a:t> → </a:t>
            </a:r>
            <a:r>
              <a:rPr lang="zh-CN" altLang="en-US" sz="2800" b="1">
                <a:latin typeface="Times New Roman" panose="02020603050405020304" pitchFamily="18" charset="0"/>
                <a:cs typeface="Times New Roman" panose="02020603050405020304" pitchFamily="18" charset="0"/>
              </a:rPr>
              <a:t>水洗至中性 </a:t>
            </a:r>
            <a:r>
              <a:rPr lang="zh-CN" altLang="en-US" sz="2800" b="1">
                <a:latin typeface="宋体" panose="02010600030101010101" pitchFamily="2" charset="-122"/>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得</a:t>
            </a:r>
            <a:r>
              <a:rPr lang="en-US" altLang="zh-CN" sz="2800" b="1">
                <a:latin typeface="Times New Roman" panose="02020603050405020304" pitchFamily="18" charset="0"/>
                <a:cs typeface="Times New Roman" panose="02020603050405020304" pitchFamily="18" charset="0"/>
              </a:rPr>
              <a:t>H</a:t>
            </a:r>
            <a:r>
              <a:rPr lang="en-US" altLang="zh-CN" sz="2800" b="1" baseline="30000">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阳离子交换树脂</a:t>
            </a:r>
            <a:endParaRPr lang="en-US" altLang="zh-CN" sz="2800" b="1">
              <a:latin typeface="Times New Roman" panose="02020603050405020304" pitchFamily="18" charset="0"/>
              <a:cs typeface="Times New Roman" panose="02020603050405020304" pitchFamily="18" charset="0"/>
            </a:endParaRPr>
          </a:p>
          <a:p>
            <a:pPr algn="just">
              <a:spcBef>
                <a:spcPts val="600"/>
              </a:spcBef>
              <a:buFontTx/>
              <a:buNone/>
            </a:pPr>
            <a:r>
              <a:rPr lang="zh-CN" altLang="en-US" sz="2800" b="1">
                <a:solidFill>
                  <a:srgbClr val="FF0000"/>
                </a:solidFill>
                <a:latin typeface="Times New Roman" panose="02020603050405020304" pitchFamily="18" charset="0"/>
                <a:cs typeface="Times New Roman" panose="02020603050405020304" pitchFamily="18" charset="0"/>
              </a:rPr>
              <a:t>        </a:t>
            </a:r>
            <a:r>
              <a:rPr lang="zh-CN" altLang="en-US" sz="2800" b="1">
                <a:solidFill>
                  <a:srgbClr val="0000FF"/>
                </a:solidFill>
                <a:latin typeface="Times New Roman" panose="02020603050405020304" pitchFamily="18" charset="0"/>
                <a:cs typeface="Times New Roman" panose="02020603050405020304" pitchFamily="18" charset="0"/>
              </a:rPr>
              <a:t>阴离子</a:t>
            </a:r>
            <a:r>
              <a:rPr lang="zh-CN" altLang="en-US" sz="2800" b="1">
                <a:latin typeface="Times New Roman" panose="02020603050405020304" pitchFamily="18" charset="0"/>
                <a:cs typeface="Times New Roman" panose="02020603050405020304" pitchFamily="18" charset="0"/>
              </a:rPr>
              <a:t>树脂 ？</a:t>
            </a:r>
          </a:p>
          <a:p>
            <a:pPr algn="just">
              <a:spcBef>
                <a:spcPts val="600"/>
              </a:spcBef>
              <a:buFontTx/>
              <a:buNone/>
            </a:pPr>
            <a:r>
              <a:rPr lang="zh-CN" altLang="en-US" sz="2800" b="1">
                <a:latin typeface="Times New Roman" panose="02020603050405020304" pitchFamily="18" charset="0"/>
                <a:cs typeface="Times New Roman" panose="02020603050405020304" pitchFamily="18" charset="0"/>
              </a:rPr>
              <a:t>③</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hlinkClick r:id="rId2" action="ppaction://hlinksldjump"/>
              </a:rPr>
              <a:t>装柱</a:t>
            </a:r>
            <a:endParaRPr lang="zh-CN" altLang="en-US" sz="2800" b="1">
              <a:latin typeface="Times New Roman" panose="02020603050405020304" pitchFamily="18" charset="0"/>
              <a:cs typeface="Times New Roman" panose="02020603050405020304" pitchFamily="18" charset="0"/>
            </a:endParaRPr>
          </a:p>
          <a:p>
            <a:pPr algn="just">
              <a:spcBef>
                <a:spcPts val="600"/>
              </a:spcBef>
              <a:buFontTx/>
              <a:buNone/>
            </a:pPr>
            <a:r>
              <a:rPr lang="zh-CN" altLang="en-US" sz="2800" b="1">
                <a:latin typeface="Times New Roman" panose="02020603050405020304" pitchFamily="18" charset="0"/>
                <a:cs typeface="Times New Roman" panose="02020603050405020304" pitchFamily="18" charset="0"/>
              </a:rPr>
              <a:t>       长度：</a:t>
            </a:r>
            <a:r>
              <a:rPr lang="en-US" altLang="zh-CN" sz="2800" b="1">
                <a:latin typeface="Times New Roman" panose="02020603050405020304" pitchFamily="18" charset="0"/>
                <a:cs typeface="Times New Roman" panose="02020603050405020304" pitchFamily="18" charset="0"/>
              </a:rPr>
              <a:t>10</a:t>
            </a:r>
            <a:r>
              <a:rPr lang="zh-CN" altLang="en-US" sz="2800" b="1">
                <a:latin typeface="宋体" panose="02010600030101010101" pitchFamily="2" charset="-122"/>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30cm</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i.d</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1cm  </a:t>
            </a:r>
            <a:r>
              <a:rPr lang="zh-CN" altLang="en-US" sz="2800" b="1">
                <a:latin typeface="Times New Roman" panose="02020603050405020304" pitchFamily="18" charset="0"/>
                <a:cs typeface="Times New Roman" panose="02020603050405020304" pitchFamily="18" charset="0"/>
              </a:rPr>
              <a:t>细长的柱子比粗短的柱子分离效果好</a:t>
            </a:r>
          </a:p>
        </p:txBody>
      </p:sp>
      <p:sp>
        <p:nvSpPr>
          <p:cNvPr id="3" name="TextBox 2"/>
          <p:cNvSpPr txBox="1"/>
          <p:nvPr/>
        </p:nvSpPr>
        <p:spPr>
          <a:xfrm>
            <a:off x="4800600" y="1285875"/>
            <a:ext cx="4038600" cy="522288"/>
          </a:xfrm>
          <a:prstGeom prst="rect">
            <a:avLst/>
          </a:prstGeom>
          <a:noFill/>
        </p:spPr>
        <p:txBody>
          <a:bodyPr>
            <a:spAutoFit/>
          </a:bodyPr>
          <a:lstStyle/>
          <a:p>
            <a:pPr eaLnBrk="1" hangingPunct="1">
              <a:defRPr/>
            </a:pPr>
            <a:r>
              <a:rPr lang="en-US" altLang="zh-CN" sz="2800" b="1" dirty="0">
                <a:solidFill>
                  <a:srgbClr val="FF0000"/>
                </a:solidFill>
                <a:latin typeface="+mn-ea"/>
                <a:ea typeface="+mn-ea"/>
              </a:rPr>
              <a:t>(6.1)</a:t>
            </a:r>
            <a:r>
              <a:rPr lang="zh-CN" altLang="en-US" sz="2800" b="1" dirty="0">
                <a:solidFill>
                  <a:srgbClr val="FF0000"/>
                </a:solidFill>
                <a:latin typeface="+mn-ea"/>
                <a:ea typeface="+mn-ea"/>
              </a:rPr>
              <a:t>预处理和装柱</a:t>
            </a:r>
          </a:p>
        </p:txBody>
      </p:sp>
    </p:spTree>
    <p:extLst>
      <p:ext uri="{BB962C8B-B14F-4D97-AF65-F5344CB8AC3E}">
        <p14:creationId xmlns:p14="http://schemas.microsoft.com/office/powerpoint/2010/main" val="3751903709"/>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4E5E9E3-1D89-429E-9396-F99750969831}" type="slidenum">
              <a:rPr lang="en-US" altLang="zh-CN" sz="1400" smtClean="0"/>
              <a:pPr>
                <a:spcBef>
                  <a:spcPct val="0"/>
                </a:spcBef>
                <a:buFontTx/>
                <a:buNone/>
              </a:pPr>
              <a:t>89</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离子交换</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3838" y="1204913"/>
            <a:ext cx="8462962" cy="541337"/>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(6)</a:t>
            </a:r>
            <a:r>
              <a:rPr lang="zh-CN" altLang="en-US" sz="2800" b="1" dirty="0">
                <a:solidFill>
                  <a:srgbClr val="0000FF"/>
                </a:solidFill>
              </a:rPr>
              <a:t>离子交换分离操作</a:t>
            </a:r>
            <a:endParaRPr lang="zh-CN" altLang="en-US" sz="2800" b="1" dirty="0" smtClean="0">
              <a:solidFill>
                <a:srgbClr val="0000FF"/>
              </a:solidFill>
              <a:latin typeface="+mn-ea"/>
              <a:ea typeface="+mn-ea"/>
            </a:endParaRPr>
          </a:p>
        </p:txBody>
      </p:sp>
      <p:sp>
        <p:nvSpPr>
          <p:cNvPr id="8" name="TextBox 7"/>
          <p:cNvSpPr txBox="1"/>
          <p:nvPr/>
        </p:nvSpPr>
        <p:spPr>
          <a:xfrm>
            <a:off x="4419600" y="1219200"/>
            <a:ext cx="4038600" cy="523875"/>
          </a:xfrm>
          <a:prstGeom prst="rect">
            <a:avLst/>
          </a:prstGeom>
          <a:noFill/>
        </p:spPr>
        <p:txBody>
          <a:bodyPr>
            <a:spAutoFit/>
          </a:bodyPr>
          <a:lstStyle/>
          <a:p>
            <a:pPr eaLnBrk="1" hangingPunct="1">
              <a:defRPr/>
            </a:pPr>
            <a:r>
              <a:rPr lang="en-US" altLang="zh-CN" sz="2800" b="1" dirty="0">
                <a:solidFill>
                  <a:srgbClr val="FF0000"/>
                </a:solidFill>
                <a:latin typeface="+mn-ea"/>
                <a:ea typeface="+mn-ea"/>
              </a:rPr>
              <a:t>(6.2)</a:t>
            </a:r>
            <a:r>
              <a:rPr lang="zh-CN" altLang="en-US" sz="2800" b="1" dirty="0">
                <a:solidFill>
                  <a:srgbClr val="FF0000"/>
                </a:solidFill>
                <a:latin typeface="Arial" charset="0"/>
              </a:rPr>
              <a:t>交换过程</a:t>
            </a:r>
            <a:endParaRPr lang="zh-CN" altLang="en-US" sz="2800" b="1" dirty="0">
              <a:solidFill>
                <a:srgbClr val="FF0000"/>
              </a:solidFill>
              <a:latin typeface="+mn-ea"/>
              <a:ea typeface="+mn-ea"/>
            </a:endParaRPr>
          </a:p>
        </p:txBody>
      </p:sp>
      <p:sp>
        <p:nvSpPr>
          <p:cNvPr id="98311" name="Rectangle 3"/>
          <p:cNvSpPr txBox="1">
            <a:spLocks noChangeArrowheads="1"/>
          </p:cNvSpPr>
          <p:nvPr/>
        </p:nvSpPr>
        <p:spPr bwMode="auto">
          <a:xfrm>
            <a:off x="152400" y="1828800"/>
            <a:ext cx="8767763"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r>
              <a:rPr lang="zh-CN" altLang="en-US" sz="2800" b="1">
                <a:latin typeface="Times New Roman" panose="02020603050405020304" pitchFamily="18" charset="0"/>
                <a:cs typeface="Times New Roman" panose="02020603050405020304" pitchFamily="18" charset="0"/>
              </a:rPr>
              <a:t>将欲分离的试液缓慢注入交换柱内，并以一定的流速由上向下流经柱子进行交换。</a:t>
            </a:r>
          </a:p>
          <a:p>
            <a:pPr algn="just"/>
            <a:r>
              <a:rPr lang="zh-CN" altLang="en-US" sz="2800" b="1">
                <a:latin typeface="Times New Roman" panose="02020603050405020304" pitchFamily="18" charset="0"/>
                <a:cs typeface="Times New Roman" panose="02020603050405020304" pitchFamily="18" charset="0"/>
              </a:rPr>
              <a:t>始漏量：随着试液不断地流经柱子，交换了的树脂层越来越厚，继续加试液于交换柱中，则流出液中开始出现末被交换的离子。此时交换过程达到了“始漏点”，被交换到柱上的离子的量</a:t>
            </a:r>
            <a:r>
              <a:rPr lang="en-US" altLang="zh-CN" sz="2800" b="1">
                <a:latin typeface="Times New Roman" panose="02020603050405020304" pitchFamily="18" charset="0"/>
                <a:cs typeface="Times New Roman" panose="02020603050405020304" pitchFamily="18" charset="0"/>
              </a:rPr>
              <a:t>(mmol)</a:t>
            </a:r>
            <a:r>
              <a:rPr lang="zh-CN" altLang="en-US" sz="2800" b="1">
                <a:latin typeface="Times New Roman" panose="02020603050405020304" pitchFamily="18" charset="0"/>
                <a:cs typeface="Times New Roman" panose="02020603050405020304" pitchFamily="18" charset="0"/>
              </a:rPr>
              <a:t>称为该交换柱在此条件下的“始漏量”。</a:t>
            </a:r>
          </a:p>
          <a:p>
            <a:pPr algn="just"/>
            <a:r>
              <a:rPr lang="zh-CN" altLang="en-US" sz="2800" b="1">
                <a:latin typeface="Times New Roman" panose="02020603050405020304" pitchFamily="18" charset="0"/>
                <a:cs typeface="Times New Roman" panose="02020603050405020304" pitchFamily="18" charset="0"/>
              </a:rPr>
              <a:t>交换容量与始漏量：交换柱的总交换容量大于始漏量。（由于达到始漏点时，柱上还有未交换的树脂）。    </a:t>
            </a:r>
          </a:p>
        </p:txBody>
      </p:sp>
    </p:spTree>
    <p:extLst>
      <p:ext uri="{BB962C8B-B14F-4D97-AF65-F5344CB8AC3E}">
        <p14:creationId xmlns:p14="http://schemas.microsoft.com/office/powerpoint/2010/main" val="101471260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3DD7625-DC9D-4F2E-9E78-5D0F0E6B92AE}" type="slidenum">
              <a:rPr lang="en-US" altLang="zh-CN" sz="1400" smtClean="0"/>
              <a:pPr>
                <a:spcBef>
                  <a:spcPct val="0"/>
                </a:spcBef>
                <a:buFontTx/>
                <a:buNone/>
              </a:pPr>
              <a:t>9</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沉淀</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8600" y="1219200"/>
            <a:ext cx="8686800" cy="6096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(1)</a:t>
            </a:r>
            <a:r>
              <a:rPr lang="zh-CN" altLang="en-US" sz="2800" b="1" dirty="0" smtClean="0">
                <a:solidFill>
                  <a:srgbClr val="0000FF"/>
                </a:solidFill>
                <a:latin typeface="+mn-ea"/>
                <a:ea typeface="+mn-ea"/>
              </a:rPr>
              <a:t>氢氧化物沉淀法</a:t>
            </a:r>
          </a:p>
        </p:txBody>
      </p:sp>
      <p:graphicFrame>
        <p:nvGraphicFramePr>
          <p:cNvPr id="28678" name="对象 2"/>
          <p:cNvGraphicFramePr>
            <a:graphicFrameLocks noChangeAspect="1"/>
          </p:cNvGraphicFramePr>
          <p:nvPr/>
        </p:nvGraphicFramePr>
        <p:xfrm>
          <a:off x="5187950" y="2743200"/>
          <a:ext cx="3732213" cy="581025"/>
        </p:xfrm>
        <a:graphic>
          <a:graphicData uri="http://schemas.openxmlformats.org/presentationml/2006/ole">
            <mc:AlternateContent xmlns:mc="http://schemas.openxmlformats.org/markup-compatibility/2006">
              <mc:Choice xmlns:v="urn:schemas-microsoft-com:vml" Requires="v">
                <p:oleObj spid="_x0000_s31762" name="Equation" r:id="rId3" imgW="1524000" imgH="241300" progId="Equation.DSMT4">
                  <p:embed/>
                </p:oleObj>
              </mc:Choice>
              <mc:Fallback>
                <p:oleObj name="Equation" r:id="rId3" imgW="1524000" imgH="241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7950" y="2743200"/>
                        <a:ext cx="37322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9" name="对象 3"/>
          <p:cNvGraphicFramePr>
            <a:graphicFrameLocks noChangeAspect="1"/>
          </p:cNvGraphicFramePr>
          <p:nvPr/>
        </p:nvGraphicFramePr>
        <p:xfrm>
          <a:off x="385763" y="2743200"/>
          <a:ext cx="4043362" cy="581025"/>
        </p:xfrm>
        <a:graphic>
          <a:graphicData uri="http://schemas.openxmlformats.org/presentationml/2006/ole">
            <mc:AlternateContent xmlns:mc="http://schemas.openxmlformats.org/markup-compatibility/2006">
              <mc:Choice xmlns:v="urn:schemas-microsoft-com:vml" Requires="v">
                <p:oleObj spid="_x0000_s31763" name="Equation" r:id="rId5" imgW="1651000" imgH="241300" progId="Equation.DSMT4">
                  <p:embed/>
                </p:oleObj>
              </mc:Choice>
              <mc:Fallback>
                <p:oleObj name="Equation" r:id="rId5" imgW="1651000" imgH="241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763" y="2743200"/>
                        <a:ext cx="40433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80" name="对象 5"/>
          <p:cNvGraphicFramePr>
            <a:graphicFrameLocks noChangeAspect="1"/>
          </p:cNvGraphicFramePr>
          <p:nvPr/>
        </p:nvGraphicFramePr>
        <p:xfrm>
          <a:off x="5524500" y="3352800"/>
          <a:ext cx="2959100" cy="588963"/>
        </p:xfrm>
        <a:graphic>
          <a:graphicData uri="http://schemas.openxmlformats.org/presentationml/2006/ole">
            <mc:AlternateContent xmlns:mc="http://schemas.openxmlformats.org/markup-compatibility/2006">
              <mc:Choice xmlns:v="urn:schemas-microsoft-com:vml" Requires="v">
                <p:oleObj spid="_x0000_s31764" name="Equation" r:id="rId7" imgW="1091726" imgH="215806" progId="Equation.DSMT4">
                  <p:embed/>
                </p:oleObj>
              </mc:Choice>
              <mc:Fallback>
                <p:oleObj name="Equation" r:id="rId7" imgW="1091726" imgH="215806"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24500" y="3352800"/>
                        <a:ext cx="29591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81" name="TextBox 7"/>
          <p:cNvSpPr txBox="1">
            <a:spLocks noChangeArrowheads="1"/>
          </p:cNvSpPr>
          <p:nvPr/>
        </p:nvSpPr>
        <p:spPr bwMode="auto">
          <a:xfrm>
            <a:off x="152400" y="1752600"/>
            <a:ext cx="8839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latin typeface="Times New Roman" panose="02020603050405020304" pitchFamily="18" charset="0"/>
                <a:cs typeface="Times New Roman" panose="02020603050405020304" pitchFamily="18" charset="0"/>
              </a:rPr>
              <a:t>    溶液含</a:t>
            </a:r>
            <a:r>
              <a:rPr lang="en-US" altLang="zh-CN" sz="2800" b="1">
                <a:latin typeface="Times New Roman" panose="02020603050405020304" pitchFamily="18" charset="0"/>
                <a:cs typeface="Times New Roman" panose="02020603050405020304" pitchFamily="18" charset="0"/>
              </a:rPr>
              <a:t>M</a:t>
            </a:r>
            <a:r>
              <a:rPr lang="en-US" altLang="zh-CN" sz="2800" b="1" baseline="30000">
                <a:latin typeface="Times New Roman" panose="02020603050405020304" pitchFamily="18" charset="0"/>
                <a:cs typeface="Times New Roman" panose="02020603050405020304" pitchFamily="18" charset="0"/>
              </a:rPr>
              <a:t>m+</a:t>
            </a:r>
            <a:r>
              <a:rPr lang="zh-CN" altLang="en-US" sz="2800" b="1">
                <a:latin typeface="Times New Roman" panose="02020603050405020304" pitchFamily="18" charset="0"/>
                <a:cs typeface="Times New Roman" panose="02020603050405020304" pitchFamily="18" charset="0"/>
              </a:rPr>
              <a:t>和</a:t>
            </a:r>
            <a:r>
              <a:rPr lang="en-US" altLang="zh-CN" sz="2800" b="1">
                <a:latin typeface="Times New Roman" panose="02020603050405020304" pitchFamily="18" charset="0"/>
                <a:cs typeface="Times New Roman" panose="02020603050405020304" pitchFamily="18" charset="0"/>
              </a:rPr>
              <a:t>N</a:t>
            </a:r>
            <a:r>
              <a:rPr lang="en-US" altLang="zh-CN" sz="2800" b="1" baseline="30000">
                <a:latin typeface="Times New Roman" panose="02020603050405020304" pitchFamily="18" charset="0"/>
                <a:cs typeface="Times New Roman" panose="02020603050405020304" pitchFamily="18" charset="0"/>
              </a:rPr>
              <a:t>n+</a:t>
            </a:r>
            <a:r>
              <a:rPr lang="en-US" altLang="zh-CN" sz="2800" b="1">
                <a:latin typeface="Times New Roman" panose="02020603050405020304" pitchFamily="18" charset="0"/>
                <a:cs typeface="Times New Roman" panose="02020603050405020304" pitchFamily="18" charset="0"/>
              </a:rPr>
              <a:t>, </a:t>
            </a:r>
          </a:p>
          <a:p>
            <a:pPr eaLnBrk="1" hangingPunct="1">
              <a:spcBef>
                <a:spcPct val="0"/>
              </a:spcBef>
              <a:buFontTx/>
              <a:buNone/>
            </a:pPr>
            <a:r>
              <a:rPr lang="en-US" altLang="zh-CN" sz="2800" b="1">
                <a:latin typeface="Times New Roman" panose="02020603050405020304" pitchFamily="18" charset="0"/>
                <a:cs typeface="Times New Roman" panose="02020603050405020304" pitchFamily="18" charset="0"/>
              </a:rPr>
              <a:t>        S</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M(OH)</a:t>
            </a:r>
            <a:r>
              <a:rPr lang="en-US" altLang="zh-CN" sz="2800" b="1" baseline="-25000">
                <a:latin typeface="Times New Roman" panose="02020603050405020304" pitchFamily="18" charset="0"/>
                <a:cs typeface="Times New Roman" panose="02020603050405020304" pitchFamily="18" charset="0"/>
              </a:rPr>
              <a:t>m</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 S</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N(OH)</a:t>
            </a:r>
            <a:r>
              <a:rPr lang="en-US" altLang="zh-CN" sz="2800" b="1" baseline="-25000">
                <a:latin typeface="Times New Roman" panose="02020603050405020304" pitchFamily="18" charset="0"/>
                <a:cs typeface="Times New Roman" panose="02020603050405020304" pitchFamily="18" charset="0"/>
              </a:rPr>
              <a:t>n</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 N(OH)</a:t>
            </a:r>
            <a:r>
              <a:rPr lang="en-US" altLang="zh-CN" sz="2800" b="1" baseline="-25000">
                <a:latin typeface="Times New Roman" panose="02020603050405020304" pitchFamily="18" charset="0"/>
                <a:cs typeface="Times New Roman" panose="02020603050405020304" pitchFamily="18" charset="0"/>
              </a:rPr>
              <a:t>n</a:t>
            </a:r>
            <a:r>
              <a:rPr lang="zh-CN" altLang="en-US" sz="2800" b="1">
                <a:latin typeface="Times New Roman" panose="02020603050405020304" pitchFamily="18" charset="0"/>
                <a:cs typeface="Times New Roman" panose="02020603050405020304" pitchFamily="18" charset="0"/>
              </a:rPr>
              <a:t>先沉淀</a:t>
            </a:r>
          </a:p>
        </p:txBody>
      </p:sp>
      <p:graphicFrame>
        <p:nvGraphicFramePr>
          <p:cNvPr id="28682" name="对象 10"/>
          <p:cNvGraphicFramePr>
            <a:graphicFrameLocks noChangeAspect="1"/>
          </p:cNvGraphicFramePr>
          <p:nvPr/>
        </p:nvGraphicFramePr>
        <p:xfrm>
          <a:off x="614363" y="3352800"/>
          <a:ext cx="3165475" cy="588963"/>
        </p:xfrm>
        <a:graphic>
          <a:graphicData uri="http://schemas.openxmlformats.org/presentationml/2006/ole">
            <mc:AlternateContent xmlns:mc="http://schemas.openxmlformats.org/markup-compatibility/2006">
              <mc:Choice xmlns:v="urn:schemas-microsoft-com:vml" Requires="v">
                <p:oleObj spid="_x0000_s31765" name="Equation" r:id="rId9" imgW="1167893" imgH="215806" progId="Equation.DSMT4">
                  <p:embed/>
                </p:oleObj>
              </mc:Choice>
              <mc:Fallback>
                <p:oleObj name="Equation" r:id="rId9" imgW="1167893" imgH="215806"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363" y="3352800"/>
                        <a:ext cx="3165475"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Text Box 7"/>
          <p:cNvSpPr txBox="1">
            <a:spLocks noChangeArrowheads="1"/>
          </p:cNvSpPr>
          <p:nvPr/>
        </p:nvSpPr>
        <p:spPr bwMode="auto">
          <a:xfrm>
            <a:off x="304800" y="4189413"/>
            <a:ext cx="8763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latin typeface="Times New Roman" panose="02020603050405020304" pitchFamily="18" charset="0"/>
              </a:rPr>
              <a:t>例 </a:t>
            </a:r>
            <a:r>
              <a:rPr lang="zh-CN" altLang="en-US" sz="2800" b="1">
                <a:latin typeface="Times New Roman" panose="02020603050405020304" pitchFamily="18" charset="0"/>
              </a:rPr>
              <a:t>     溶液中 </a:t>
            </a:r>
            <a:r>
              <a:rPr lang="en-US" altLang="zh-CN" sz="2800" b="1">
                <a:latin typeface="Times New Roman" panose="02020603050405020304" pitchFamily="18" charset="0"/>
              </a:rPr>
              <a:t>Fe </a:t>
            </a:r>
            <a:r>
              <a:rPr lang="en-US" altLang="zh-CN" sz="2800" b="1" baseline="30000">
                <a:latin typeface="Times New Roman" panose="02020603050405020304" pitchFamily="18" charset="0"/>
              </a:rPr>
              <a:t>3+ </a:t>
            </a:r>
            <a:r>
              <a:rPr lang="zh-CN" altLang="en-US" sz="2800" b="1">
                <a:latin typeface="Times New Roman" panose="02020603050405020304" pitchFamily="18" charset="0"/>
              </a:rPr>
              <a:t>和 </a:t>
            </a:r>
            <a:r>
              <a:rPr lang="en-US" altLang="zh-CN" sz="2800" b="1">
                <a:latin typeface="Times New Roman" panose="02020603050405020304" pitchFamily="18" charset="0"/>
              </a:rPr>
              <a:t>Mg </a:t>
            </a:r>
            <a:r>
              <a:rPr lang="en-US" altLang="zh-CN" sz="2800" b="1" baseline="30000">
                <a:latin typeface="Times New Roman" panose="02020603050405020304" pitchFamily="18" charset="0"/>
              </a:rPr>
              <a:t>2+ </a:t>
            </a:r>
            <a:r>
              <a:rPr lang="zh-CN" altLang="en-US" sz="2800" b="1">
                <a:latin typeface="Times New Roman" panose="02020603050405020304" pitchFamily="18" charset="0"/>
              </a:rPr>
              <a:t>的浓度都是 </a:t>
            </a:r>
            <a:r>
              <a:rPr lang="en-US" altLang="zh-CN" sz="2800" b="1">
                <a:latin typeface="Times New Roman" panose="02020603050405020304" pitchFamily="18" charset="0"/>
              </a:rPr>
              <a:t>0.010 mol·L</a:t>
            </a:r>
            <a:r>
              <a:rPr lang="en-US" altLang="zh-CN" sz="2800" b="1" baseline="30000">
                <a:latin typeface="Times New Roman" panose="02020603050405020304" pitchFamily="18" charset="0"/>
              </a:rPr>
              <a:t>-1</a:t>
            </a:r>
            <a:r>
              <a:rPr lang="zh-CN" altLang="en-US" sz="2800" b="1">
                <a:latin typeface="Times New Roman" panose="02020603050405020304" pitchFamily="18" charset="0"/>
              </a:rPr>
              <a:t>，</a:t>
            </a:r>
          </a:p>
          <a:p>
            <a:pPr eaLnBrk="1" hangingPunct="1">
              <a:spcBef>
                <a:spcPct val="0"/>
              </a:spcBef>
              <a:buFontTx/>
              <a:buNone/>
            </a:pPr>
            <a:r>
              <a:rPr lang="zh-CN" altLang="en-US" sz="2800" b="1">
                <a:latin typeface="Times New Roman" panose="02020603050405020304" pitchFamily="18" charset="0"/>
              </a:rPr>
              <a:t>如何控制溶液的 </a:t>
            </a:r>
            <a:r>
              <a:rPr lang="en-US" altLang="zh-CN" sz="2800" b="1">
                <a:latin typeface="Times New Roman" panose="02020603050405020304" pitchFamily="18" charset="0"/>
              </a:rPr>
              <a:t>pH </a:t>
            </a:r>
            <a:r>
              <a:rPr lang="zh-CN" altLang="en-US" sz="2800" b="1">
                <a:latin typeface="Times New Roman" panose="02020603050405020304" pitchFamily="18" charset="0"/>
              </a:rPr>
              <a:t>使 </a:t>
            </a:r>
            <a:r>
              <a:rPr lang="en-US" altLang="zh-CN" sz="2800" b="1">
                <a:latin typeface="Times New Roman" panose="02020603050405020304" pitchFamily="18" charset="0"/>
              </a:rPr>
              <a:t>Fe </a:t>
            </a:r>
            <a:r>
              <a:rPr lang="en-US" altLang="zh-CN" sz="2800" b="1" baseline="30000">
                <a:latin typeface="Times New Roman" panose="02020603050405020304" pitchFamily="18" charset="0"/>
              </a:rPr>
              <a:t>3+</a:t>
            </a:r>
            <a:r>
              <a:rPr lang="en-US" altLang="zh-CN" sz="2800" b="1">
                <a:latin typeface="Times New Roman" panose="02020603050405020304" pitchFamily="18" charset="0"/>
              </a:rPr>
              <a:t> </a:t>
            </a:r>
            <a:r>
              <a:rPr lang="zh-CN" altLang="en-US" sz="2800" b="1">
                <a:latin typeface="Times New Roman" panose="02020603050405020304" pitchFamily="18" charset="0"/>
              </a:rPr>
              <a:t>定量形成氢氧化物沉淀，而与 </a:t>
            </a:r>
            <a:r>
              <a:rPr lang="en-US" altLang="zh-CN" sz="2800" b="1">
                <a:latin typeface="Times New Roman" panose="02020603050405020304" pitchFamily="18" charset="0"/>
              </a:rPr>
              <a:t>Mg </a:t>
            </a:r>
            <a:r>
              <a:rPr lang="en-US" altLang="zh-CN" sz="2800" b="1" baseline="30000">
                <a:latin typeface="Times New Roman" panose="02020603050405020304" pitchFamily="18" charset="0"/>
              </a:rPr>
              <a:t>2+</a:t>
            </a:r>
            <a:r>
              <a:rPr lang="en-US" altLang="zh-CN" sz="2800" b="1">
                <a:latin typeface="Times New Roman" panose="02020603050405020304" pitchFamily="18" charset="0"/>
              </a:rPr>
              <a:t> </a:t>
            </a:r>
            <a:r>
              <a:rPr lang="zh-CN" altLang="en-US" sz="2800" b="1">
                <a:latin typeface="Times New Roman" panose="02020603050405020304" pitchFamily="18" charset="0"/>
              </a:rPr>
              <a:t>加以分离？</a:t>
            </a:r>
          </a:p>
        </p:txBody>
      </p:sp>
      <p:sp>
        <p:nvSpPr>
          <p:cNvPr id="25" name="Text Box 8"/>
          <p:cNvSpPr txBox="1">
            <a:spLocks noChangeArrowheads="1"/>
          </p:cNvSpPr>
          <p:nvPr/>
        </p:nvSpPr>
        <p:spPr bwMode="auto">
          <a:xfrm>
            <a:off x="381000" y="5562600"/>
            <a:ext cx="449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1">
                <a:latin typeface="Times New Roman" panose="02020603050405020304" pitchFamily="18" charset="0"/>
              </a:rPr>
              <a:t>K</a:t>
            </a:r>
            <a:r>
              <a:rPr lang="en-US" altLang="zh-CN" sz="2800" b="1" baseline="-25000">
                <a:latin typeface="Times New Roman" panose="02020603050405020304" pitchFamily="18" charset="0"/>
              </a:rPr>
              <a:t>sp</a:t>
            </a:r>
            <a:r>
              <a:rPr lang="en-US" altLang="zh-CN" sz="2800" b="1">
                <a:latin typeface="Times New Roman" panose="02020603050405020304" pitchFamily="18" charset="0"/>
              </a:rPr>
              <a:t>,Fe(OH)</a:t>
            </a:r>
            <a:r>
              <a:rPr lang="en-US" altLang="zh-CN" sz="2800" b="1" baseline="-25000">
                <a:latin typeface="Times New Roman" panose="02020603050405020304" pitchFamily="18" charset="0"/>
              </a:rPr>
              <a:t>3</a:t>
            </a:r>
            <a:r>
              <a:rPr lang="en-US" altLang="zh-CN" sz="2800" b="1">
                <a:latin typeface="Times New Roman" panose="02020603050405020304" pitchFamily="18" charset="0"/>
              </a:rPr>
              <a:t> = 2.79×10</a:t>
            </a:r>
            <a:r>
              <a:rPr lang="en-US" altLang="zh-CN" sz="2800" b="1" baseline="30000">
                <a:latin typeface="Times New Roman" panose="02020603050405020304" pitchFamily="18" charset="0"/>
              </a:rPr>
              <a:t>-39</a:t>
            </a:r>
          </a:p>
        </p:txBody>
      </p:sp>
      <p:sp>
        <p:nvSpPr>
          <p:cNvPr id="26" name="Text Box 9"/>
          <p:cNvSpPr txBox="1">
            <a:spLocks noChangeArrowheads="1"/>
          </p:cNvSpPr>
          <p:nvPr/>
        </p:nvSpPr>
        <p:spPr bwMode="auto">
          <a:xfrm>
            <a:off x="4724400" y="5562600"/>
            <a:ext cx="434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i="1">
                <a:latin typeface="Times New Roman" panose="02020603050405020304" pitchFamily="18" charset="0"/>
              </a:rPr>
              <a:t>K</a:t>
            </a:r>
            <a:r>
              <a:rPr lang="en-US" altLang="zh-CN" sz="2800" b="1" baseline="-25000">
                <a:latin typeface="Times New Roman" panose="02020603050405020304" pitchFamily="18" charset="0"/>
              </a:rPr>
              <a:t>sp</a:t>
            </a:r>
            <a:r>
              <a:rPr lang="en-US" altLang="zh-CN" sz="2800" b="1">
                <a:latin typeface="Times New Roman" panose="02020603050405020304" pitchFamily="18" charset="0"/>
              </a:rPr>
              <a:t>,Mg(OH)</a:t>
            </a:r>
            <a:r>
              <a:rPr lang="en-US" altLang="zh-CN" sz="2800" b="1" baseline="-25000">
                <a:latin typeface="Times New Roman" panose="02020603050405020304" pitchFamily="18" charset="0"/>
              </a:rPr>
              <a:t>2</a:t>
            </a:r>
            <a:r>
              <a:rPr lang="en-US" altLang="zh-CN" sz="2800" b="1">
                <a:latin typeface="Times New Roman" panose="02020603050405020304" pitchFamily="18" charset="0"/>
              </a:rPr>
              <a:t> = 5.65×10</a:t>
            </a:r>
            <a:r>
              <a:rPr lang="en-US" altLang="zh-CN" sz="2800" b="1" baseline="30000">
                <a:latin typeface="Times New Roman" panose="02020603050405020304" pitchFamily="18" charset="0"/>
              </a:rPr>
              <a:t>-12</a:t>
            </a:r>
          </a:p>
        </p:txBody>
      </p:sp>
    </p:spTree>
    <p:extLst>
      <p:ext uri="{BB962C8B-B14F-4D97-AF65-F5344CB8AC3E}">
        <p14:creationId xmlns:p14="http://schemas.microsoft.com/office/powerpoint/2010/main" val="7904906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lide(fromBottom)">
                                      <p:cBhvr>
                                        <p:cTn id="7" dur="10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slide(fromBottom)">
                                      <p:cBhvr>
                                        <p:cTn id="12" dur="1000"/>
                                        <p:tgtEl>
                                          <p:spTgt spid="25"/>
                                        </p:tgtEl>
                                      </p:cBhvr>
                                    </p:animEffect>
                                  </p:childTnLst>
                                </p:cTn>
                              </p:par>
                            </p:childTnLst>
                          </p:cTn>
                        </p:par>
                        <p:par>
                          <p:cTn id="13" fill="hold" nodeType="afterGroup">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slide(fromBottom)">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FA41A39-C5E2-4E4F-AFA6-440825083398}" type="slidenum">
              <a:rPr lang="en-US" altLang="zh-CN" sz="1400" smtClean="0"/>
              <a:pPr>
                <a:spcBef>
                  <a:spcPct val="0"/>
                </a:spcBef>
                <a:buFontTx/>
                <a:buNone/>
              </a:pPr>
              <a:t>90</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离子交换</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3838" y="1204913"/>
            <a:ext cx="8462962" cy="541337"/>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(6)</a:t>
            </a:r>
            <a:r>
              <a:rPr lang="zh-CN" altLang="en-US" sz="2800" b="1" dirty="0">
                <a:solidFill>
                  <a:srgbClr val="0000FF"/>
                </a:solidFill>
              </a:rPr>
              <a:t>离子交换分离操作</a:t>
            </a:r>
            <a:endParaRPr lang="zh-CN" altLang="en-US" sz="2800" b="1" dirty="0" smtClean="0">
              <a:solidFill>
                <a:srgbClr val="0000FF"/>
              </a:solidFill>
              <a:latin typeface="+mn-ea"/>
              <a:ea typeface="+mn-ea"/>
            </a:endParaRPr>
          </a:p>
        </p:txBody>
      </p:sp>
      <p:sp>
        <p:nvSpPr>
          <p:cNvPr id="8" name="TextBox 7"/>
          <p:cNvSpPr txBox="1"/>
          <p:nvPr/>
        </p:nvSpPr>
        <p:spPr>
          <a:xfrm>
            <a:off x="354013" y="1828800"/>
            <a:ext cx="4038600" cy="523875"/>
          </a:xfrm>
          <a:prstGeom prst="rect">
            <a:avLst/>
          </a:prstGeom>
          <a:noFill/>
        </p:spPr>
        <p:txBody>
          <a:bodyPr>
            <a:spAutoFit/>
          </a:bodyPr>
          <a:lstStyle/>
          <a:p>
            <a:pPr eaLnBrk="1" hangingPunct="1">
              <a:defRPr/>
            </a:pPr>
            <a:r>
              <a:rPr lang="en-US" altLang="zh-CN" sz="2800" b="1" dirty="0">
                <a:solidFill>
                  <a:srgbClr val="FF0000"/>
                </a:solidFill>
                <a:latin typeface="+mn-ea"/>
                <a:ea typeface="+mn-ea"/>
              </a:rPr>
              <a:t>(6.3)</a:t>
            </a:r>
            <a:r>
              <a:rPr lang="zh-CN" altLang="en-US" sz="2800" b="1" dirty="0">
                <a:solidFill>
                  <a:srgbClr val="FF0000"/>
                </a:solidFill>
                <a:latin typeface="Arial" charset="0"/>
              </a:rPr>
              <a:t>洗涤过程</a:t>
            </a:r>
            <a:endParaRPr lang="zh-CN" altLang="en-US" sz="2800" b="1" dirty="0">
              <a:solidFill>
                <a:srgbClr val="FF0000"/>
              </a:solidFill>
              <a:latin typeface="+mn-ea"/>
              <a:ea typeface="+mn-ea"/>
            </a:endParaRPr>
          </a:p>
        </p:txBody>
      </p:sp>
      <p:sp>
        <p:nvSpPr>
          <p:cNvPr id="99335" name="Rectangle 3"/>
          <p:cNvSpPr txBox="1">
            <a:spLocks noChangeArrowheads="1"/>
          </p:cNvSpPr>
          <p:nvPr/>
        </p:nvSpPr>
        <p:spPr bwMode="auto">
          <a:xfrm>
            <a:off x="428625" y="2514600"/>
            <a:ext cx="8305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r>
              <a:rPr lang="zh-CN" altLang="en-US" sz="2800" b="1"/>
              <a:t>洗涤过程：</a:t>
            </a:r>
          </a:p>
          <a:p>
            <a:pPr algn="just">
              <a:buFontTx/>
              <a:buNone/>
            </a:pPr>
            <a:r>
              <a:rPr lang="zh-CN" altLang="en-US" sz="2800" b="1"/>
              <a:t>    将离子交换树脂柱上的残留试液（包括未与树脂发生交换作用的物质）及被树脂交换出的离子洗去的过程。</a:t>
            </a:r>
          </a:p>
          <a:p>
            <a:pPr algn="just"/>
            <a:r>
              <a:rPr lang="zh-CN" altLang="en-US" sz="2800" b="1"/>
              <a:t>洗涤剂：不含试样的、其它成分及酸度与试样溶液相同的“空白”试液或水。</a:t>
            </a:r>
          </a:p>
        </p:txBody>
      </p:sp>
    </p:spTree>
    <p:extLst>
      <p:ext uri="{BB962C8B-B14F-4D97-AF65-F5344CB8AC3E}">
        <p14:creationId xmlns:p14="http://schemas.microsoft.com/office/powerpoint/2010/main" val="4266586163"/>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29AF3D4-FA8E-4E86-A111-4B4D8F9A4F41}" type="slidenum">
              <a:rPr lang="en-US" altLang="zh-CN" sz="1400" smtClean="0"/>
              <a:pPr>
                <a:spcBef>
                  <a:spcPct val="0"/>
                </a:spcBef>
                <a:buFontTx/>
                <a:buNone/>
              </a:pPr>
              <a:t>91</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离子交换</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3838" y="1204913"/>
            <a:ext cx="8462962" cy="541337"/>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(6)</a:t>
            </a:r>
            <a:r>
              <a:rPr lang="zh-CN" altLang="en-US" sz="2800" b="1" dirty="0">
                <a:solidFill>
                  <a:srgbClr val="0000FF"/>
                </a:solidFill>
              </a:rPr>
              <a:t>离子交换分离操作</a:t>
            </a:r>
            <a:endParaRPr lang="zh-CN" altLang="en-US" sz="2800" b="1" dirty="0" smtClean="0">
              <a:solidFill>
                <a:srgbClr val="0000FF"/>
              </a:solidFill>
              <a:latin typeface="+mn-ea"/>
              <a:ea typeface="+mn-ea"/>
            </a:endParaRPr>
          </a:p>
        </p:txBody>
      </p:sp>
      <p:sp>
        <p:nvSpPr>
          <p:cNvPr id="8" name="TextBox 7"/>
          <p:cNvSpPr txBox="1"/>
          <p:nvPr/>
        </p:nvSpPr>
        <p:spPr>
          <a:xfrm>
            <a:off x="4419600" y="1219200"/>
            <a:ext cx="4038600" cy="523875"/>
          </a:xfrm>
          <a:prstGeom prst="rect">
            <a:avLst/>
          </a:prstGeom>
          <a:noFill/>
        </p:spPr>
        <p:txBody>
          <a:bodyPr>
            <a:spAutoFit/>
          </a:bodyPr>
          <a:lstStyle/>
          <a:p>
            <a:pPr eaLnBrk="1" hangingPunct="1">
              <a:defRPr/>
            </a:pPr>
            <a:r>
              <a:rPr lang="en-US" altLang="zh-CN" sz="2800" b="1" dirty="0">
                <a:solidFill>
                  <a:srgbClr val="FF0000"/>
                </a:solidFill>
                <a:latin typeface="+mn-ea"/>
                <a:ea typeface="+mn-ea"/>
              </a:rPr>
              <a:t>(6.4)</a:t>
            </a:r>
            <a:r>
              <a:rPr lang="zh-CN" altLang="en-US" sz="2800" b="1" dirty="0">
                <a:solidFill>
                  <a:srgbClr val="FF0000"/>
                </a:solidFill>
                <a:latin typeface="Arial" charset="0"/>
              </a:rPr>
              <a:t>洗脱过程</a:t>
            </a:r>
            <a:endParaRPr lang="zh-CN" altLang="en-US" sz="2800" b="1" dirty="0">
              <a:solidFill>
                <a:srgbClr val="FF0000"/>
              </a:solidFill>
              <a:latin typeface="+mn-ea"/>
              <a:ea typeface="+mn-ea"/>
            </a:endParaRPr>
          </a:p>
        </p:txBody>
      </p:sp>
      <p:sp>
        <p:nvSpPr>
          <p:cNvPr id="10" name="Rectangle 3"/>
          <p:cNvSpPr txBox="1">
            <a:spLocks noChangeArrowheads="1"/>
          </p:cNvSpPr>
          <p:nvPr/>
        </p:nvSpPr>
        <p:spPr>
          <a:xfrm>
            <a:off x="304800" y="1828800"/>
            <a:ext cx="8534400" cy="4648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defRPr/>
            </a:pPr>
            <a:r>
              <a:rPr lang="zh-CN" altLang="en-US" sz="2800" b="1" dirty="0" smtClean="0">
                <a:latin typeface="Times New Roman" panose="02020603050405020304" pitchFamily="18" charset="0"/>
                <a:cs typeface="Times New Roman" panose="02020603050405020304" pitchFamily="18" charset="0"/>
              </a:rPr>
              <a:t>洗脱过程：</a:t>
            </a:r>
          </a:p>
          <a:p>
            <a:pPr algn="just">
              <a:buFontTx/>
              <a:buNone/>
              <a:defRPr/>
            </a:pPr>
            <a:r>
              <a:rPr lang="zh-CN" altLang="en-US" sz="2800" b="1" dirty="0" smtClean="0">
                <a:latin typeface="Times New Roman" panose="02020603050405020304" pitchFamily="18" charset="0"/>
                <a:cs typeface="Times New Roman" panose="02020603050405020304" pitchFamily="18" charset="0"/>
              </a:rPr>
              <a:t>   将交换到树脂上的离子，用洗脱剂</a:t>
            </a:r>
            <a:r>
              <a:rPr lang="en-US" altLang="zh-CN" sz="2800" b="1" dirty="0" smtClean="0">
                <a:latin typeface="Times New Roman" panose="02020603050405020304" pitchFamily="18" charset="0"/>
                <a:cs typeface="Times New Roman" panose="02020603050405020304" pitchFamily="18" charset="0"/>
              </a:rPr>
              <a:t>(</a:t>
            </a:r>
            <a:r>
              <a:rPr lang="zh-CN" altLang="en-US" sz="2800" b="1" dirty="0" smtClean="0">
                <a:latin typeface="Times New Roman" panose="02020603050405020304" pitchFamily="18" charset="0"/>
                <a:cs typeface="Times New Roman" panose="02020603050405020304" pitchFamily="18" charset="0"/>
              </a:rPr>
              <a:t>或淋洗剂</a:t>
            </a:r>
            <a:r>
              <a:rPr lang="en-US" altLang="zh-CN" sz="2800" b="1" dirty="0" smtClean="0">
                <a:latin typeface="Times New Roman" panose="02020603050405020304" pitchFamily="18" charset="0"/>
                <a:cs typeface="Times New Roman" panose="02020603050405020304" pitchFamily="18" charset="0"/>
              </a:rPr>
              <a:t>)</a:t>
            </a:r>
            <a:r>
              <a:rPr lang="zh-CN" altLang="en-US" sz="2800" b="1" dirty="0" smtClean="0">
                <a:latin typeface="Times New Roman" panose="02020603050405020304" pitchFamily="18" charset="0"/>
                <a:cs typeface="Times New Roman" panose="02020603050405020304" pitchFamily="18" charset="0"/>
              </a:rPr>
              <a:t>置换下来的过程，是交换过程的逆过程。</a:t>
            </a:r>
          </a:p>
          <a:p>
            <a:pPr algn="just">
              <a:defRPr/>
            </a:pPr>
            <a:r>
              <a:rPr lang="zh-CN" altLang="en-US" sz="2800" b="1" dirty="0" smtClean="0">
                <a:latin typeface="Times New Roman" panose="02020603050405020304" pitchFamily="18" charset="0"/>
                <a:cs typeface="Times New Roman" panose="02020603050405020304" pitchFamily="18" charset="0"/>
              </a:rPr>
              <a:t>洗脱曲线：</a:t>
            </a:r>
          </a:p>
          <a:p>
            <a:pPr algn="just">
              <a:buFontTx/>
              <a:buNone/>
              <a:defRPr/>
            </a:pPr>
            <a:r>
              <a:rPr lang="zh-CN" altLang="en-US" sz="2800" b="1" dirty="0" smtClean="0">
                <a:latin typeface="Times New Roman" panose="02020603050405020304" pitchFamily="18" charset="0"/>
                <a:cs typeface="Times New Roman" panose="02020603050405020304" pitchFamily="18" charset="0"/>
              </a:rPr>
              <a:t>   以流出液中该离子浓度为纵坐标，洗脱液体积为横坐标作图，可得到洗脱曲线。</a:t>
            </a:r>
          </a:p>
          <a:p>
            <a:pPr algn="just">
              <a:defRPr/>
            </a:pPr>
            <a:r>
              <a:rPr lang="zh-CN" altLang="en-US" sz="2800" b="1" dirty="0" smtClean="0">
                <a:latin typeface="Times New Roman" panose="02020603050405020304" pitchFamily="18" charset="0"/>
                <a:cs typeface="Times New Roman" panose="02020603050405020304" pitchFamily="18" charset="0"/>
              </a:rPr>
              <a:t>几种离子同时被交换在柱上，洗脱过程也就是分离过程：</a:t>
            </a:r>
            <a:endParaRPr lang="en-US" altLang="zh-CN" sz="2800" b="1" dirty="0" smtClean="0">
              <a:latin typeface="Times New Roman" panose="02020603050405020304" pitchFamily="18" charset="0"/>
              <a:cs typeface="Times New Roman" panose="02020603050405020304" pitchFamily="18" charset="0"/>
            </a:endParaRPr>
          </a:p>
          <a:p>
            <a:pPr marL="0" indent="0" algn="just">
              <a:buFontTx/>
              <a:buNone/>
              <a:defRPr/>
            </a:pPr>
            <a:r>
              <a:rPr lang="en-US" altLang="zh-CN" sz="2800" b="1" dirty="0">
                <a:latin typeface="Times New Roman" panose="02020603050405020304" pitchFamily="18" charset="0"/>
                <a:cs typeface="Times New Roman" panose="02020603050405020304" pitchFamily="18" charset="0"/>
              </a:rPr>
              <a:t> </a:t>
            </a:r>
            <a:r>
              <a:rPr lang="en-US" altLang="zh-CN" sz="2800" b="1" dirty="0" smtClean="0">
                <a:latin typeface="Times New Roman" panose="02020603050405020304" pitchFamily="18" charset="0"/>
                <a:cs typeface="Times New Roman" panose="02020603050405020304" pitchFamily="18" charset="0"/>
              </a:rPr>
              <a:t>       </a:t>
            </a:r>
            <a:r>
              <a:rPr lang="zh-CN" altLang="en-US" sz="2800" b="1" dirty="0" smtClean="0">
                <a:solidFill>
                  <a:srgbClr val="FF0000"/>
                </a:solidFill>
                <a:latin typeface="Times New Roman" panose="02020603050405020304" pitchFamily="18" charset="0"/>
                <a:cs typeface="Times New Roman" panose="02020603050405020304" pitchFamily="18" charset="0"/>
              </a:rPr>
              <a:t>亲和力</a:t>
            </a:r>
            <a:r>
              <a:rPr lang="zh-CN" altLang="en-US" sz="2800" b="1" dirty="0">
                <a:solidFill>
                  <a:srgbClr val="FF0000"/>
                </a:solidFill>
                <a:latin typeface="Times New Roman" panose="02020603050405020304" pitchFamily="18" charset="0"/>
                <a:cs typeface="Times New Roman" panose="02020603050405020304" pitchFamily="18" charset="0"/>
              </a:rPr>
              <a:t>小</a:t>
            </a:r>
            <a:r>
              <a:rPr lang="zh-CN" altLang="en-US" sz="2800" b="1" dirty="0" smtClean="0">
                <a:solidFill>
                  <a:srgbClr val="FF0000"/>
                </a:solidFill>
                <a:latin typeface="Times New Roman" panose="02020603050405020304" pitchFamily="18" charset="0"/>
                <a:cs typeface="Times New Roman" panose="02020603050405020304" pitchFamily="18" charset="0"/>
              </a:rPr>
              <a:t>的离子先出，亲和力大的离子后出。</a:t>
            </a:r>
          </a:p>
        </p:txBody>
      </p:sp>
    </p:spTree>
    <p:extLst>
      <p:ext uri="{BB962C8B-B14F-4D97-AF65-F5344CB8AC3E}">
        <p14:creationId xmlns:p14="http://schemas.microsoft.com/office/powerpoint/2010/main" val="2586374072"/>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3549660-A176-4987-A589-47A21C176F3A}" type="slidenum">
              <a:rPr lang="en-US" altLang="zh-CN" sz="1400" smtClean="0"/>
              <a:pPr>
                <a:spcBef>
                  <a:spcPct val="0"/>
                </a:spcBef>
                <a:buFontTx/>
                <a:buNone/>
              </a:pPr>
              <a:t>92</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离子交换</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3838" y="1204913"/>
            <a:ext cx="8462962" cy="541337"/>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(6)</a:t>
            </a:r>
            <a:r>
              <a:rPr lang="zh-CN" altLang="en-US" sz="2800" b="1" dirty="0">
                <a:solidFill>
                  <a:srgbClr val="0000FF"/>
                </a:solidFill>
              </a:rPr>
              <a:t>离子交换分离操作</a:t>
            </a:r>
            <a:endParaRPr lang="zh-CN" altLang="en-US" sz="2800" b="1" dirty="0" smtClean="0">
              <a:solidFill>
                <a:srgbClr val="0000FF"/>
              </a:solidFill>
              <a:latin typeface="+mn-ea"/>
              <a:ea typeface="+mn-ea"/>
            </a:endParaRPr>
          </a:p>
        </p:txBody>
      </p:sp>
      <p:sp>
        <p:nvSpPr>
          <p:cNvPr id="8" name="TextBox 7"/>
          <p:cNvSpPr txBox="1"/>
          <p:nvPr/>
        </p:nvSpPr>
        <p:spPr>
          <a:xfrm>
            <a:off x="371475" y="1828800"/>
            <a:ext cx="4038600" cy="523875"/>
          </a:xfrm>
          <a:prstGeom prst="rect">
            <a:avLst/>
          </a:prstGeom>
          <a:noFill/>
        </p:spPr>
        <p:txBody>
          <a:bodyPr>
            <a:spAutoFit/>
          </a:bodyPr>
          <a:lstStyle/>
          <a:p>
            <a:pPr eaLnBrk="1" hangingPunct="1">
              <a:defRPr/>
            </a:pPr>
            <a:r>
              <a:rPr lang="en-US" altLang="zh-CN" sz="2800" b="1" dirty="0">
                <a:solidFill>
                  <a:srgbClr val="FF0000"/>
                </a:solidFill>
                <a:latin typeface="+mn-ea"/>
                <a:ea typeface="+mn-ea"/>
              </a:rPr>
              <a:t>(6.5)</a:t>
            </a:r>
            <a:r>
              <a:rPr lang="zh-CN" altLang="en-US" sz="2800" b="1" dirty="0">
                <a:solidFill>
                  <a:srgbClr val="FF0000"/>
                </a:solidFill>
                <a:latin typeface="Arial" charset="0"/>
              </a:rPr>
              <a:t>树脂再生</a:t>
            </a:r>
            <a:endParaRPr lang="zh-CN" altLang="en-US" sz="2800" b="1" dirty="0">
              <a:solidFill>
                <a:srgbClr val="FF0000"/>
              </a:solidFill>
              <a:latin typeface="+mn-ea"/>
              <a:ea typeface="+mn-ea"/>
            </a:endParaRPr>
          </a:p>
        </p:txBody>
      </p:sp>
      <p:sp>
        <p:nvSpPr>
          <p:cNvPr id="101383" name="Rectangle 3"/>
          <p:cNvSpPr txBox="1">
            <a:spLocks noChangeArrowheads="1"/>
          </p:cNvSpPr>
          <p:nvPr/>
        </p:nvSpPr>
        <p:spPr bwMode="auto">
          <a:xfrm>
            <a:off x="381000" y="2438400"/>
            <a:ext cx="8458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30000"/>
              </a:lnSpc>
              <a:spcBef>
                <a:spcPts val="600"/>
              </a:spcBef>
            </a:pPr>
            <a:r>
              <a:rPr lang="zh-CN" altLang="en-US" sz="2800" b="1">
                <a:latin typeface="Times New Roman" panose="02020603050405020304" pitchFamily="18" charset="0"/>
                <a:cs typeface="Times New Roman" panose="02020603050405020304" pitchFamily="18" charset="0"/>
              </a:rPr>
              <a:t>树脂再生：将树脂恢复到交换前的形式．这个过程称为树脂再生。有时洗脱过程就是再生过程。</a:t>
            </a:r>
          </a:p>
          <a:p>
            <a:pPr algn="just">
              <a:lnSpc>
                <a:spcPct val="130000"/>
              </a:lnSpc>
              <a:spcBef>
                <a:spcPts val="600"/>
              </a:spcBef>
            </a:pPr>
            <a:r>
              <a:rPr lang="zh-CN" altLang="en-US" sz="2800" b="1">
                <a:latin typeface="Times New Roman" panose="02020603050405020304" pitchFamily="18" charset="0"/>
                <a:cs typeface="Times New Roman" panose="02020603050405020304" pitchFamily="18" charset="0"/>
              </a:rPr>
              <a:t>阳离子交换树脂可用</a:t>
            </a:r>
            <a:r>
              <a:rPr lang="en-US" altLang="zh-CN" sz="2800" b="1">
                <a:latin typeface="Times New Roman" panose="02020603050405020304" pitchFamily="18" charset="0"/>
                <a:cs typeface="Times New Roman" panose="02020603050405020304" pitchFamily="18" charset="0"/>
              </a:rPr>
              <a:t>3mol/L</a:t>
            </a:r>
            <a:r>
              <a:rPr lang="zh-CN" altLang="en-US" sz="2800" b="1">
                <a:latin typeface="Times New Roman" panose="02020603050405020304" pitchFamily="18" charset="0"/>
                <a:cs typeface="Times New Roman" panose="02020603050405020304" pitchFamily="18" charset="0"/>
              </a:rPr>
              <a:t>盐酸处理，将其转化为</a:t>
            </a:r>
            <a:r>
              <a:rPr lang="en-US" altLang="zh-CN" sz="2800" b="1">
                <a:latin typeface="Times New Roman" panose="02020603050405020304" pitchFamily="18" charset="0"/>
                <a:cs typeface="Times New Roman" panose="02020603050405020304" pitchFamily="18" charset="0"/>
              </a:rPr>
              <a:t>H</a:t>
            </a:r>
            <a:r>
              <a:rPr lang="en-US" altLang="zh-CN" sz="2800" b="1" baseline="30000">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型；</a:t>
            </a:r>
          </a:p>
          <a:p>
            <a:pPr algn="just">
              <a:lnSpc>
                <a:spcPct val="130000"/>
              </a:lnSpc>
              <a:spcBef>
                <a:spcPts val="600"/>
              </a:spcBef>
            </a:pPr>
            <a:r>
              <a:rPr lang="zh-CN" altLang="en-US" sz="2800" b="1">
                <a:latin typeface="Times New Roman" panose="02020603050405020304" pitchFamily="18" charset="0"/>
                <a:cs typeface="Times New Roman" panose="02020603050405020304" pitchFamily="18" charset="0"/>
              </a:rPr>
              <a:t>阴离于交换树脂可用</a:t>
            </a:r>
            <a:r>
              <a:rPr lang="en-US" altLang="zh-CN" sz="2800" b="1">
                <a:latin typeface="Times New Roman" panose="02020603050405020304" pitchFamily="18" charset="0"/>
                <a:cs typeface="Times New Roman" panose="02020603050405020304" pitchFamily="18" charset="0"/>
              </a:rPr>
              <a:t>l mol/L</a:t>
            </a:r>
            <a:r>
              <a:rPr lang="zh-CN" altLang="en-US" sz="2800" b="1">
                <a:latin typeface="Times New Roman" panose="02020603050405020304" pitchFamily="18" charset="0"/>
                <a:cs typeface="Times New Roman" panose="02020603050405020304" pitchFamily="18" charset="0"/>
              </a:rPr>
              <a:t>氢氧化钠处理，将其转化成</a:t>
            </a:r>
            <a:r>
              <a:rPr lang="en-US" altLang="zh-CN" sz="2800" b="1">
                <a:latin typeface="Times New Roman" panose="02020603050405020304" pitchFamily="18" charset="0"/>
                <a:cs typeface="Times New Roman" panose="02020603050405020304" pitchFamily="18" charset="0"/>
              </a:rPr>
              <a:t>OH</a:t>
            </a:r>
            <a:r>
              <a:rPr lang="en-US" altLang="zh-CN" sz="2800" b="1" baseline="30000">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型备用。</a:t>
            </a:r>
          </a:p>
        </p:txBody>
      </p:sp>
    </p:spTree>
    <p:extLst>
      <p:ext uri="{BB962C8B-B14F-4D97-AF65-F5344CB8AC3E}">
        <p14:creationId xmlns:p14="http://schemas.microsoft.com/office/powerpoint/2010/main" val="301849706"/>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C9F7ABB-9300-42E0-ACCE-426A0F5515B8}" type="slidenum">
              <a:rPr lang="en-US" altLang="zh-CN" sz="1400" smtClean="0"/>
              <a:pPr>
                <a:spcBef>
                  <a:spcPct val="0"/>
                </a:spcBef>
                <a:buFontTx/>
                <a:buNone/>
              </a:pPr>
              <a:t>93</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离子交换</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3838" y="1204913"/>
            <a:ext cx="8462962" cy="541337"/>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(7)</a:t>
            </a:r>
            <a:r>
              <a:rPr lang="zh-CN" altLang="en-US" sz="2800" b="1" dirty="0">
                <a:solidFill>
                  <a:srgbClr val="0000FF"/>
                </a:solidFill>
              </a:rPr>
              <a:t>离子交换分离法的应用</a:t>
            </a:r>
            <a:endParaRPr lang="zh-CN" altLang="en-US" sz="2800" b="1" dirty="0" smtClean="0">
              <a:solidFill>
                <a:srgbClr val="0000FF"/>
              </a:solidFill>
              <a:latin typeface="+mn-ea"/>
              <a:ea typeface="+mn-ea"/>
            </a:endParaRPr>
          </a:p>
        </p:txBody>
      </p:sp>
      <p:sp>
        <p:nvSpPr>
          <p:cNvPr id="3" name="TextBox 2"/>
          <p:cNvSpPr txBox="1"/>
          <p:nvPr/>
        </p:nvSpPr>
        <p:spPr>
          <a:xfrm>
            <a:off x="304800" y="1828800"/>
            <a:ext cx="8610600" cy="3492500"/>
          </a:xfrm>
          <a:prstGeom prst="rect">
            <a:avLst/>
          </a:prstGeom>
          <a:noFill/>
        </p:spPr>
        <p:txBody>
          <a:bodyPr>
            <a:spAutoFit/>
          </a:bodyPr>
          <a:lstStyle/>
          <a:p>
            <a:pPr eaLnBrk="1" hangingPunct="1">
              <a:spcBef>
                <a:spcPts val="600"/>
              </a:spcBef>
              <a:defRPr/>
            </a:pPr>
            <a:r>
              <a:rPr lang="en-US" altLang="zh-CN" sz="2800" b="1" dirty="0">
                <a:solidFill>
                  <a:srgbClr val="FF0000"/>
                </a:solidFill>
                <a:latin typeface="+mn-ea"/>
                <a:ea typeface="+mn-ea"/>
                <a:cs typeface="Times New Roman" panose="02020603050405020304" pitchFamily="18" charset="0"/>
              </a:rPr>
              <a:t>(7.1) </a:t>
            </a:r>
            <a:r>
              <a:rPr lang="zh-CN" altLang="en-US" sz="2800" b="1" dirty="0">
                <a:solidFill>
                  <a:srgbClr val="FF0000"/>
                </a:solidFill>
                <a:latin typeface="+mn-ea"/>
                <a:ea typeface="+mn-ea"/>
                <a:cs typeface="Times New Roman" panose="02020603050405020304" pitchFamily="18" charset="0"/>
              </a:rPr>
              <a:t>电解质与非电解质的分离</a:t>
            </a:r>
            <a:r>
              <a:rPr lang="zh-CN" altLang="en-US" sz="2800" b="1" dirty="0">
                <a:latin typeface="+mn-ea"/>
                <a:ea typeface="+mn-ea"/>
                <a:cs typeface="Times New Roman" panose="02020603050405020304" pitchFamily="18" charset="0"/>
              </a:rPr>
              <a:t>：</a:t>
            </a:r>
            <a:endParaRPr lang="en-US" altLang="zh-CN" sz="2800" b="1" dirty="0">
              <a:latin typeface="+mn-ea"/>
              <a:ea typeface="+mn-ea"/>
              <a:cs typeface="Times New Roman" panose="02020603050405020304" pitchFamily="18" charset="0"/>
            </a:endParaRPr>
          </a:p>
          <a:p>
            <a:pPr eaLnBrk="1" hangingPunct="1">
              <a:spcBef>
                <a:spcPts val="600"/>
              </a:spcBef>
              <a:defRPr/>
            </a:pPr>
            <a:r>
              <a:rPr lang="zh-CN" altLang="en-US" sz="2800" b="1" dirty="0">
                <a:latin typeface="+mn-ea"/>
                <a:ea typeface="+mn-ea"/>
                <a:cs typeface="Times New Roman" panose="02020603050405020304" pitchFamily="18" charset="0"/>
              </a:rPr>
              <a:t>      牛奶中重金属离子的分离富集。</a:t>
            </a:r>
          </a:p>
          <a:p>
            <a:pPr eaLnBrk="1" hangingPunct="1">
              <a:spcBef>
                <a:spcPts val="600"/>
              </a:spcBef>
              <a:defRPr/>
            </a:pPr>
            <a:r>
              <a:rPr lang="en-US" altLang="zh-CN" sz="2800" b="1" dirty="0">
                <a:solidFill>
                  <a:srgbClr val="FF0000"/>
                </a:solidFill>
                <a:latin typeface="+mn-ea"/>
                <a:ea typeface="+mn-ea"/>
                <a:cs typeface="Times New Roman" panose="02020603050405020304" pitchFamily="18" charset="0"/>
              </a:rPr>
              <a:t>(7.2) </a:t>
            </a:r>
            <a:r>
              <a:rPr lang="zh-CN" altLang="en-US" sz="2800" b="1" dirty="0">
                <a:solidFill>
                  <a:srgbClr val="FF0000"/>
                </a:solidFill>
                <a:latin typeface="Times New Roman" panose="02020603050405020304" pitchFamily="18" charset="0"/>
                <a:cs typeface="Times New Roman" panose="02020603050405020304" pitchFamily="18" charset="0"/>
              </a:rPr>
              <a:t>水的净化：去离子水的制备</a:t>
            </a:r>
          </a:p>
          <a:p>
            <a:pPr eaLnBrk="1" hangingPunct="1">
              <a:spcBef>
                <a:spcPts val="600"/>
              </a:spcBef>
              <a:defRPr/>
            </a:pPr>
            <a:r>
              <a:rPr lang="zh-CN" altLang="en-US" sz="2800" b="1" dirty="0">
                <a:latin typeface="Times New Roman" panose="02020603050405020304" pitchFamily="18" charset="0"/>
                <a:cs typeface="Times New Roman" panose="02020603050405020304" pitchFamily="18" charset="0"/>
              </a:rPr>
              <a:t>      阴离子交换柱 → 阳离子交换柱 →</a:t>
            </a:r>
            <a:r>
              <a:rPr lang="en-US" altLang="zh-CN" sz="2800"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混合柱（阴阳离子交换容量 </a:t>
            </a:r>
            <a:r>
              <a:rPr lang="en-US" altLang="zh-CN" sz="2800" b="1" dirty="0">
                <a:latin typeface="Times New Roman" panose="02020603050405020304" pitchFamily="18" charset="0"/>
                <a:cs typeface="Times New Roman" panose="02020603050405020304" pitchFamily="18" charset="0"/>
              </a:rPr>
              <a:t>1:2 </a:t>
            </a:r>
            <a:r>
              <a:rPr lang="zh-CN" altLang="en-US" sz="2800" b="1" dirty="0">
                <a:latin typeface="Times New Roman" panose="02020603050405020304" pitchFamily="18" charset="0"/>
                <a:cs typeface="Times New Roman" panose="02020603050405020304" pitchFamily="18" charset="0"/>
              </a:rPr>
              <a:t>装柱，分别再生）</a:t>
            </a:r>
            <a:endParaRPr lang="en-US" altLang="zh-CN" sz="2800" b="1" dirty="0">
              <a:latin typeface="Times New Roman" panose="02020603050405020304" pitchFamily="18" charset="0"/>
              <a:cs typeface="Times New Roman" panose="02020603050405020304" pitchFamily="18" charset="0"/>
            </a:endParaRPr>
          </a:p>
          <a:p>
            <a:pPr eaLnBrk="1" hangingPunct="1">
              <a:spcBef>
                <a:spcPts val="600"/>
              </a:spcBef>
              <a:defRPr/>
            </a:pPr>
            <a:r>
              <a:rPr lang="en-US" altLang="zh-CN" sz="2800" b="1" dirty="0">
                <a:solidFill>
                  <a:srgbClr val="FF0000"/>
                </a:solidFill>
                <a:latin typeface="+mn-ea"/>
                <a:cs typeface="Times New Roman" panose="02020603050405020304" pitchFamily="18" charset="0"/>
              </a:rPr>
              <a:t>(7.3)</a:t>
            </a:r>
            <a:r>
              <a:rPr lang="zh-CN" altLang="en-US" sz="2800" b="1" dirty="0">
                <a:solidFill>
                  <a:srgbClr val="FF0000"/>
                </a:solidFill>
                <a:latin typeface="Arial" charset="0"/>
              </a:rPr>
              <a:t>微量组分的分离富集</a:t>
            </a:r>
            <a:endParaRPr lang="zh-CN" altLang="en-US" sz="2800" b="1" dirty="0">
              <a:solidFill>
                <a:srgbClr val="FF0000"/>
              </a:solidFill>
              <a:latin typeface="Times New Roman" panose="02020603050405020304" pitchFamily="18" charset="0"/>
              <a:cs typeface="Times New Roman" panose="02020603050405020304" pitchFamily="18" charset="0"/>
            </a:endParaRPr>
          </a:p>
          <a:p>
            <a:pPr eaLnBrk="1" hangingPunct="1">
              <a:spcBef>
                <a:spcPts val="600"/>
              </a:spcBef>
              <a:defRPr/>
            </a:pPr>
            <a:r>
              <a:rPr lang="zh-CN" altLang="en-US" sz="2800" b="1" dirty="0">
                <a:latin typeface="Arial" charset="0"/>
              </a:rPr>
              <a:t>      痕量铂、钯的测定</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1603942"/>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872121A-9E1A-406E-8D0D-4D7CB736CBFC}" type="slidenum">
              <a:rPr lang="en-US" altLang="zh-CN" sz="1400" smtClean="0"/>
              <a:pPr>
                <a:spcBef>
                  <a:spcPct val="0"/>
                </a:spcBef>
                <a:buFontTx/>
                <a:buNone/>
              </a:pPr>
              <a:t>94</a:t>
            </a:fld>
            <a:endParaRPr lang="en-US" altLang="zh-CN" sz="1400" smtClean="0"/>
          </a:p>
        </p:txBody>
      </p:sp>
      <p:sp>
        <p:nvSpPr>
          <p:cNvPr id="2" name="TextBox 1"/>
          <p:cNvSpPr txBox="1"/>
          <p:nvPr/>
        </p:nvSpPr>
        <p:spPr>
          <a:xfrm>
            <a:off x="228600" y="609600"/>
            <a:ext cx="5715000" cy="584200"/>
          </a:xfrm>
          <a:prstGeom prst="rect">
            <a:avLst/>
          </a:prstGeom>
          <a:noFill/>
        </p:spPr>
        <p:txBody>
          <a:bodyPr>
            <a:spAutoFit/>
          </a:bodyPr>
          <a:lstStyle/>
          <a:p>
            <a:pPr eaLnBrk="1" hangingPunct="1">
              <a:defRPr/>
            </a:pPr>
            <a:r>
              <a:rPr lang="zh-CN" altLang="en-US" sz="3200" b="1" dirty="0" smtClean="0">
                <a:solidFill>
                  <a:srgbClr val="FF0000"/>
                </a:solidFill>
              </a:rPr>
              <a:t>离子交换</a:t>
            </a:r>
            <a:r>
              <a:rPr lang="zh-CN" altLang="en-US" sz="3200" b="1" dirty="0">
                <a:solidFill>
                  <a:srgbClr val="FF0000"/>
                </a:solidFill>
              </a:rPr>
              <a:t>分离法</a:t>
            </a:r>
            <a:endParaRPr lang="zh-CN" altLang="en-US" sz="3200" b="1" dirty="0">
              <a:solidFill>
                <a:srgbClr val="FF0000"/>
              </a:solidFill>
              <a:latin typeface="+mn-ea"/>
              <a:ea typeface="+mn-ea"/>
            </a:endParaRPr>
          </a:p>
        </p:txBody>
      </p:sp>
      <p:sp>
        <p:nvSpPr>
          <p:cNvPr id="9" name="TextBox 2"/>
          <p:cNvSpPr txBox="1">
            <a:spLocks noChangeArrowheads="1"/>
          </p:cNvSpPr>
          <p:nvPr/>
        </p:nvSpPr>
        <p:spPr bwMode="auto">
          <a:xfrm>
            <a:off x="223838" y="1204913"/>
            <a:ext cx="8462962" cy="541337"/>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ts val="600"/>
              </a:spcBef>
              <a:defRPr/>
            </a:pPr>
            <a:r>
              <a:rPr lang="en-US" altLang="zh-CN" sz="2800" b="1" dirty="0" smtClean="0">
                <a:solidFill>
                  <a:srgbClr val="0000FF"/>
                </a:solidFill>
                <a:latin typeface="+mn-ea"/>
                <a:ea typeface="+mn-ea"/>
              </a:rPr>
              <a:t>(7)</a:t>
            </a:r>
            <a:r>
              <a:rPr lang="zh-CN" altLang="en-US" sz="2800" b="1" dirty="0">
                <a:solidFill>
                  <a:srgbClr val="0000FF"/>
                </a:solidFill>
              </a:rPr>
              <a:t>离子交换分离法的应用</a:t>
            </a:r>
            <a:endParaRPr lang="zh-CN" altLang="en-US" sz="2800" b="1" dirty="0" smtClean="0">
              <a:solidFill>
                <a:srgbClr val="0000FF"/>
              </a:solidFill>
              <a:latin typeface="+mn-ea"/>
              <a:ea typeface="+mn-ea"/>
            </a:endParaRPr>
          </a:p>
        </p:txBody>
      </p:sp>
      <p:sp>
        <p:nvSpPr>
          <p:cNvPr id="3" name="TextBox 2"/>
          <p:cNvSpPr txBox="1"/>
          <p:nvPr/>
        </p:nvSpPr>
        <p:spPr>
          <a:xfrm>
            <a:off x="304800" y="1752600"/>
            <a:ext cx="8610600" cy="4613275"/>
          </a:xfrm>
          <a:prstGeom prst="rect">
            <a:avLst/>
          </a:prstGeom>
          <a:noFill/>
        </p:spPr>
        <p:txBody>
          <a:bodyPr>
            <a:spAutoFit/>
          </a:bodyPr>
          <a:lstStyle/>
          <a:p>
            <a:pPr eaLnBrk="1" hangingPunct="1">
              <a:lnSpc>
                <a:spcPct val="120000"/>
              </a:lnSpc>
              <a:spcBef>
                <a:spcPts val="600"/>
              </a:spcBef>
              <a:defRPr/>
            </a:pPr>
            <a:r>
              <a:rPr lang="en-US" altLang="zh-CN" sz="2800" b="1" dirty="0">
                <a:solidFill>
                  <a:srgbClr val="FF0000"/>
                </a:solidFill>
                <a:latin typeface="+mn-ea"/>
                <a:cs typeface="Times New Roman" panose="02020603050405020304" pitchFamily="18" charset="0"/>
              </a:rPr>
              <a:t>(7.3)</a:t>
            </a:r>
            <a:r>
              <a:rPr lang="zh-CN" altLang="en-US" sz="2800" b="1" dirty="0">
                <a:solidFill>
                  <a:srgbClr val="FF0000"/>
                </a:solidFill>
                <a:latin typeface="Arial" charset="0"/>
              </a:rPr>
              <a:t>微量组分的分离富集</a:t>
            </a:r>
            <a:r>
              <a:rPr lang="en-US" altLang="zh-CN" sz="2800" b="1" dirty="0">
                <a:solidFill>
                  <a:srgbClr val="FF0000"/>
                </a:solidFill>
                <a:latin typeface="Arial" charset="0"/>
              </a:rPr>
              <a:t>:</a:t>
            </a:r>
            <a:r>
              <a:rPr lang="zh-CN" altLang="en-US" sz="2800" b="1" dirty="0">
                <a:latin typeface="Arial" charset="0"/>
              </a:rPr>
              <a:t>     </a:t>
            </a:r>
            <a:r>
              <a:rPr lang="zh-CN" altLang="en-US" sz="2800" b="1" dirty="0">
                <a:solidFill>
                  <a:srgbClr val="0000FF"/>
                </a:solidFill>
                <a:latin typeface="Arial" charset="0"/>
              </a:rPr>
              <a:t>痕量铂、钯的测定</a:t>
            </a:r>
            <a:endParaRPr lang="en-US" altLang="zh-CN" sz="2800" b="1" dirty="0">
              <a:solidFill>
                <a:srgbClr val="0000FF"/>
              </a:solidFill>
              <a:latin typeface="Times New Roman" panose="02020603050405020304" pitchFamily="18" charset="0"/>
              <a:cs typeface="Times New Roman" panose="02020603050405020304" pitchFamily="18" charset="0"/>
            </a:endParaRPr>
          </a:p>
          <a:p>
            <a:pPr marL="514350" indent="-514350" eaLnBrk="1" hangingPunct="1">
              <a:lnSpc>
                <a:spcPct val="120000"/>
              </a:lnSpc>
              <a:spcBef>
                <a:spcPts val="600"/>
              </a:spcBef>
              <a:buFont typeface="+mj-ea"/>
              <a:buAutoNum type="circleNumDbPlain"/>
              <a:defRPr/>
            </a:pPr>
            <a:r>
              <a:rPr lang="zh-CN" altLang="en-US" sz="2800" b="1" dirty="0">
                <a:latin typeface="Times New Roman" panose="02020603050405020304" pitchFamily="18" charset="0"/>
                <a:cs typeface="Times New Roman" panose="02020603050405020304" pitchFamily="18" charset="0"/>
              </a:rPr>
              <a:t>加入较浓的</a:t>
            </a:r>
            <a:r>
              <a:rPr lang="en-US" altLang="zh-CN" sz="2800" b="1" dirty="0">
                <a:latin typeface="Times New Roman" panose="02020603050405020304" pitchFamily="18" charset="0"/>
                <a:cs typeface="Times New Roman" panose="02020603050405020304" pitchFamily="18" charset="0"/>
              </a:rPr>
              <a:t>HCl</a:t>
            </a:r>
            <a:r>
              <a:rPr lang="zh-CN" altLang="en-US" sz="2800" b="1" dirty="0">
                <a:latin typeface="Times New Roman" panose="02020603050405020304" pitchFamily="18" charset="0"/>
                <a:cs typeface="Times New Roman" panose="02020603050405020304" pitchFamily="18" charset="0"/>
              </a:rPr>
              <a:t>，</a:t>
            </a:r>
            <a:r>
              <a:rPr lang="en-US" altLang="zh-CN" sz="2800" b="1" dirty="0" err="1">
                <a:latin typeface="Times New Roman" panose="02020603050405020304" pitchFamily="18" charset="0"/>
                <a:cs typeface="Times New Roman" panose="02020603050405020304" pitchFamily="18" charset="0"/>
              </a:rPr>
              <a:t>Pt</a:t>
            </a:r>
            <a:r>
              <a:rPr lang="en-US" altLang="zh-CN" sz="2800" b="1" dirty="0">
                <a:latin typeface="Times New Roman" panose="02020603050405020304" pitchFamily="18" charset="0"/>
                <a:cs typeface="Times New Roman" panose="02020603050405020304" pitchFamily="18" charset="0"/>
              </a:rPr>
              <a:t>(IV)</a:t>
            </a:r>
            <a:r>
              <a:rPr lang="zh-CN" altLang="en-US" sz="2800" b="1" dirty="0">
                <a:latin typeface="Times New Roman" panose="02020603050405020304" pitchFamily="18" charset="0"/>
                <a:cs typeface="Times New Roman" panose="02020603050405020304" pitchFamily="18" charset="0"/>
              </a:rPr>
              <a:t>，</a:t>
            </a:r>
            <a:r>
              <a:rPr lang="en-US" altLang="zh-CN" sz="2800" b="1" dirty="0" err="1">
                <a:latin typeface="Times New Roman" panose="02020603050405020304" pitchFamily="18" charset="0"/>
                <a:cs typeface="Times New Roman" panose="02020603050405020304" pitchFamily="18" charset="0"/>
              </a:rPr>
              <a:t>Pd</a:t>
            </a:r>
            <a:r>
              <a:rPr lang="en-US" altLang="zh-CN" sz="2800" b="1" dirty="0">
                <a:latin typeface="Times New Roman" panose="02020603050405020304" pitchFamily="18" charset="0"/>
                <a:cs typeface="Times New Roman" panose="02020603050405020304" pitchFamily="18" charset="0"/>
              </a:rPr>
              <a:t>(II)</a:t>
            </a:r>
            <a:r>
              <a:rPr lang="zh-CN" altLang="en-US" sz="2800" b="1" dirty="0">
                <a:latin typeface="Times New Roman" panose="02020603050405020304" pitchFamily="18" charset="0"/>
                <a:cs typeface="Times New Roman" panose="02020603050405020304" pitchFamily="18" charset="0"/>
              </a:rPr>
              <a:t>转化为</a:t>
            </a:r>
            <a:r>
              <a:rPr lang="en-US" altLang="zh-CN" sz="2800" b="1" dirty="0">
                <a:latin typeface="Times New Roman" panose="02020603050405020304" pitchFamily="18" charset="0"/>
                <a:cs typeface="Times New Roman" panose="02020603050405020304" pitchFamily="18" charset="0"/>
              </a:rPr>
              <a:t>PtCl</a:t>
            </a:r>
            <a:r>
              <a:rPr lang="en-US" altLang="zh-CN" sz="2800" b="1" baseline="-25000" dirty="0">
                <a:latin typeface="Times New Roman" panose="02020603050405020304" pitchFamily="18" charset="0"/>
                <a:cs typeface="Times New Roman" panose="02020603050405020304" pitchFamily="18" charset="0"/>
              </a:rPr>
              <a:t>6</a:t>
            </a:r>
            <a:r>
              <a:rPr lang="en-US" altLang="zh-CN" sz="2800" b="1" baseline="30000" dirty="0">
                <a:latin typeface="Times New Roman" panose="02020603050405020304" pitchFamily="18" charset="0"/>
                <a:cs typeface="Times New Roman" panose="02020603050405020304" pitchFamily="18" charset="0"/>
              </a:rPr>
              <a:t>2</a:t>
            </a:r>
            <a:r>
              <a:rPr lang="en-US" altLang="zh-CN" sz="2800" b="1" baseline="30000" dirty="0">
                <a:latin typeface="+mn-ea"/>
                <a:ea typeface="+mn-ea"/>
                <a:cs typeface="Times New Roman" panose="02020603050405020304" pitchFamily="18" charset="0"/>
              </a:rPr>
              <a:t>-</a:t>
            </a:r>
            <a:r>
              <a:rPr lang="en-US" altLang="zh-CN" sz="2800" b="1" baseline="30000"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或</a:t>
            </a:r>
            <a:r>
              <a:rPr lang="en-US" altLang="zh-CN" sz="2800" b="1" dirty="0">
                <a:latin typeface="Times New Roman" panose="02020603050405020304" pitchFamily="18" charset="0"/>
                <a:cs typeface="Times New Roman" panose="02020603050405020304" pitchFamily="18" charset="0"/>
              </a:rPr>
              <a:t>Pd Cl</a:t>
            </a:r>
            <a:r>
              <a:rPr lang="en-US" altLang="zh-CN" sz="2800" b="1" baseline="-25000" dirty="0">
                <a:latin typeface="Times New Roman" panose="02020603050405020304" pitchFamily="18" charset="0"/>
                <a:cs typeface="Times New Roman" panose="02020603050405020304" pitchFamily="18" charset="0"/>
              </a:rPr>
              <a:t>4</a:t>
            </a:r>
            <a:r>
              <a:rPr lang="en-US" altLang="zh-CN" sz="2800" b="1" baseline="30000" dirty="0">
                <a:latin typeface="Times New Roman" panose="02020603050405020304" pitchFamily="18" charset="0"/>
                <a:cs typeface="Times New Roman" panose="02020603050405020304" pitchFamily="18" charset="0"/>
              </a:rPr>
              <a:t>2</a:t>
            </a:r>
            <a:r>
              <a:rPr lang="en-US" altLang="zh-CN" sz="2800" b="1" baseline="30000" dirty="0">
                <a:latin typeface="+mn-ea"/>
                <a:ea typeface="+mn-ea"/>
                <a:cs typeface="Times New Roman" panose="02020603050405020304" pitchFamily="18" charset="0"/>
              </a:rPr>
              <a:t>-</a:t>
            </a:r>
            <a:r>
              <a:rPr lang="en-US" altLang="zh-CN" sz="2800" b="1" baseline="30000"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阴离子</a:t>
            </a:r>
          </a:p>
          <a:p>
            <a:pPr marL="514350" indent="-514350" eaLnBrk="1" hangingPunct="1">
              <a:lnSpc>
                <a:spcPct val="120000"/>
              </a:lnSpc>
              <a:spcBef>
                <a:spcPts val="600"/>
              </a:spcBef>
              <a:buFont typeface="+mj-ea"/>
              <a:buAutoNum type="circleNumDbPlain"/>
              <a:defRPr/>
            </a:pPr>
            <a:r>
              <a:rPr lang="zh-CN" altLang="en-US" sz="2800" b="1" dirty="0">
                <a:latin typeface="Times New Roman" panose="02020603050405020304" pitchFamily="18" charset="0"/>
                <a:cs typeface="Times New Roman" panose="02020603050405020304" pitchFamily="18" charset="0"/>
              </a:rPr>
              <a:t>试液通过装有</a:t>
            </a:r>
            <a:r>
              <a:rPr lang="en-US" altLang="zh-CN" sz="2800" b="1" dirty="0" err="1">
                <a:latin typeface="Times New Roman" panose="02020603050405020304" pitchFamily="18" charset="0"/>
                <a:cs typeface="Times New Roman" panose="02020603050405020304" pitchFamily="18" charset="0"/>
              </a:rPr>
              <a:t>Cl</a:t>
            </a:r>
            <a:r>
              <a:rPr lang="en-US" altLang="zh-CN" sz="2800" b="1" baseline="30000"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强碱性阴离子交换树脂微型交换柱</a:t>
            </a:r>
          </a:p>
          <a:p>
            <a:pPr marL="514350" indent="-514350" eaLnBrk="1" hangingPunct="1">
              <a:lnSpc>
                <a:spcPct val="120000"/>
              </a:lnSpc>
              <a:spcBef>
                <a:spcPts val="600"/>
              </a:spcBef>
              <a:buFont typeface="+mj-ea"/>
              <a:buAutoNum type="circleNumDbPlain"/>
              <a:defRPr/>
            </a:pPr>
            <a:r>
              <a:rPr lang="en-US" altLang="zh-CN" sz="2800" b="1" dirty="0">
                <a:latin typeface="Times New Roman" panose="02020603050405020304" pitchFamily="18" charset="0"/>
                <a:cs typeface="Times New Roman" panose="02020603050405020304" pitchFamily="18" charset="0"/>
              </a:rPr>
              <a:t>PtCl</a:t>
            </a:r>
            <a:r>
              <a:rPr lang="en-US" altLang="zh-CN" sz="2800" b="1" baseline="-25000" dirty="0">
                <a:latin typeface="Times New Roman" panose="02020603050405020304" pitchFamily="18" charset="0"/>
                <a:cs typeface="Times New Roman" panose="02020603050405020304" pitchFamily="18" charset="0"/>
              </a:rPr>
              <a:t>6</a:t>
            </a:r>
            <a:r>
              <a:rPr lang="en-US" altLang="zh-CN" sz="2800" b="1" baseline="30000" dirty="0">
                <a:latin typeface="Times New Roman" panose="02020603050405020304" pitchFamily="18" charset="0"/>
                <a:cs typeface="Times New Roman" panose="02020603050405020304" pitchFamily="18" charset="0"/>
              </a:rPr>
              <a:t>2</a:t>
            </a:r>
            <a:r>
              <a:rPr lang="en-US" altLang="zh-CN" sz="2800" b="1" baseline="30000" dirty="0">
                <a:latin typeface="+mn-ea"/>
                <a:ea typeface="+mn-ea"/>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或</a:t>
            </a:r>
            <a:r>
              <a:rPr lang="en-US" altLang="zh-CN" sz="2800" b="1" dirty="0" err="1">
                <a:latin typeface="Times New Roman" panose="02020603050405020304" pitchFamily="18" charset="0"/>
                <a:cs typeface="Times New Roman" panose="02020603050405020304" pitchFamily="18" charset="0"/>
              </a:rPr>
              <a:t>Pd</a:t>
            </a:r>
            <a:r>
              <a:rPr lang="en-US" altLang="zh-CN" sz="2800" b="1" dirty="0">
                <a:latin typeface="Times New Roman" panose="02020603050405020304" pitchFamily="18" charset="0"/>
                <a:cs typeface="Times New Roman" panose="02020603050405020304" pitchFamily="18" charset="0"/>
              </a:rPr>
              <a:t> Cl</a:t>
            </a:r>
            <a:r>
              <a:rPr lang="en-US" altLang="zh-CN" sz="2800" b="1" baseline="-25000" dirty="0">
                <a:latin typeface="Times New Roman" panose="02020603050405020304" pitchFamily="18" charset="0"/>
                <a:cs typeface="Times New Roman" panose="02020603050405020304" pitchFamily="18" charset="0"/>
              </a:rPr>
              <a:t>4</a:t>
            </a:r>
            <a:r>
              <a:rPr lang="en-US" altLang="zh-CN" sz="2800" b="1" baseline="30000" dirty="0">
                <a:latin typeface="Times New Roman" panose="02020603050405020304" pitchFamily="18" charset="0"/>
                <a:cs typeface="Times New Roman" panose="02020603050405020304" pitchFamily="18" charset="0"/>
              </a:rPr>
              <a:t>2</a:t>
            </a:r>
            <a:r>
              <a:rPr lang="en-US" altLang="zh-CN" sz="2800" b="1" baseline="30000" dirty="0">
                <a:latin typeface="+mn-ea"/>
                <a:ea typeface="+mn-ea"/>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被交换于树脂上</a:t>
            </a:r>
          </a:p>
          <a:p>
            <a:pPr marL="514350" indent="-514350" eaLnBrk="1" hangingPunct="1">
              <a:lnSpc>
                <a:spcPct val="120000"/>
              </a:lnSpc>
              <a:spcBef>
                <a:spcPts val="600"/>
              </a:spcBef>
              <a:buFont typeface="+mj-ea"/>
              <a:buAutoNum type="circleNumDbPlain"/>
              <a:defRPr/>
            </a:pPr>
            <a:r>
              <a:rPr lang="zh-CN" altLang="en-US" sz="2800" b="1" dirty="0">
                <a:latin typeface="Times New Roman" panose="02020603050405020304" pitchFamily="18" charset="0"/>
                <a:cs typeface="Times New Roman" panose="02020603050405020304" pitchFamily="18" charset="0"/>
              </a:rPr>
              <a:t>取出树脂 → 高温灰化 → 王水浸取残渣 → 定容 </a:t>
            </a:r>
          </a:p>
          <a:p>
            <a:pPr marL="514350" indent="-514350" eaLnBrk="1" hangingPunct="1">
              <a:lnSpc>
                <a:spcPct val="120000"/>
              </a:lnSpc>
              <a:spcBef>
                <a:spcPts val="600"/>
              </a:spcBef>
              <a:buFont typeface="+mj-ea"/>
              <a:buAutoNum type="circleNumDbPlain"/>
              <a:defRPr/>
            </a:pPr>
            <a:r>
              <a:rPr lang="zh-CN" altLang="en-US" sz="2800" b="1" dirty="0">
                <a:latin typeface="Times New Roman" panose="02020603050405020304" pitchFamily="18" charset="0"/>
                <a:cs typeface="Times New Roman" panose="02020603050405020304" pitchFamily="18" charset="0"/>
              </a:rPr>
              <a:t>分光光度法测定</a:t>
            </a:r>
            <a:r>
              <a:rPr lang="en-US" altLang="zh-CN" sz="2800" b="1" dirty="0" err="1">
                <a:latin typeface="Times New Roman" panose="02020603050405020304" pitchFamily="18" charset="0"/>
                <a:cs typeface="Times New Roman" panose="02020603050405020304" pitchFamily="18" charset="0"/>
              </a:rPr>
              <a:t>Pt</a:t>
            </a:r>
            <a:r>
              <a:rPr lang="en-US" altLang="zh-CN" sz="2800" b="1" dirty="0">
                <a:latin typeface="Times New Roman" panose="02020603050405020304" pitchFamily="18" charset="0"/>
                <a:cs typeface="Times New Roman" panose="02020603050405020304" pitchFamily="18" charset="0"/>
              </a:rPr>
              <a:t>(IV)</a:t>
            </a:r>
            <a:r>
              <a:rPr lang="zh-CN" altLang="en-US" sz="2800" b="1" dirty="0">
                <a:latin typeface="Times New Roman" panose="02020603050405020304" pitchFamily="18" charset="0"/>
                <a:cs typeface="Times New Roman" panose="02020603050405020304" pitchFamily="18" charset="0"/>
              </a:rPr>
              <a:t>，</a:t>
            </a:r>
            <a:r>
              <a:rPr lang="en-US" altLang="zh-CN" sz="2800" b="1" dirty="0" err="1">
                <a:latin typeface="Times New Roman" panose="02020603050405020304" pitchFamily="18" charset="0"/>
                <a:cs typeface="Times New Roman" panose="02020603050405020304" pitchFamily="18" charset="0"/>
              </a:rPr>
              <a:t>Pd</a:t>
            </a:r>
            <a:r>
              <a:rPr lang="en-US" altLang="zh-CN" sz="2800" b="1" dirty="0">
                <a:latin typeface="Times New Roman" panose="02020603050405020304" pitchFamily="18" charset="0"/>
                <a:cs typeface="Times New Roman" panose="02020603050405020304" pitchFamily="18" charset="0"/>
              </a:rPr>
              <a:t>(II)</a:t>
            </a:r>
            <a:r>
              <a:rPr lang="zh-CN" altLang="en-US" sz="28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89631929"/>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p:cNvSpPr>
            <a:spLocks noGrp="1" noChangeArrowheads="1"/>
          </p:cNvSpPr>
          <p:nvPr>
            <p:ph idx="1"/>
          </p:nvPr>
        </p:nvSpPr>
        <p:spPr>
          <a:xfrm>
            <a:off x="2267744" y="1988840"/>
            <a:ext cx="3888432" cy="4464496"/>
          </a:xfrm>
          <a:noFill/>
        </p:spPr>
        <p:txBody>
          <a:bodyPr>
            <a:noAutofit/>
          </a:bodyPr>
          <a:lstStyle/>
          <a:p>
            <a:pPr eaLnBrk="1" hangingPunct="1">
              <a:lnSpc>
                <a:spcPct val="150000"/>
              </a:lnSpc>
              <a:buClr>
                <a:srgbClr val="FF0000"/>
              </a:buClr>
              <a:buSzPct val="110000"/>
              <a:buFont typeface="Wingdings" panose="05000000000000000000" pitchFamily="2" charset="2"/>
              <a:buChar char="Ø"/>
            </a:pPr>
            <a:r>
              <a:rPr lang="zh-CN" altLang="en-US" b="1" dirty="0">
                <a:solidFill>
                  <a:srgbClr val="FF0000"/>
                </a:solidFill>
                <a:latin typeface="Times New Roman" pitchFamily="18" charset="0"/>
                <a:ea typeface="楷体_GB2312"/>
                <a:cs typeface="楷体_GB2312"/>
              </a:rPr>
              <a:t>  概述</a:t>
            </a:r>
          </a:p>
          <a:p>
            <a:pPr eaLnBrk="1" hangingPunct="1">
              <a:lnSpc>
                <a:spcPct val="150000"/>
              </a:lnSpc>
              <a:buClr>
                <a:srgbClr val="FF0000"/>
              </a:buClr>
              <a:buSzPct val="110000"/>
              <a:buFont typeface="Wingdings" panose="05000000000000000000" pitchFamily="2" charset="2"/>
              <a:buChar char="Ø"/>
            </a:pPr>
            <a:r>
              <a:rPr lang="zh-CN" altLang="en-US" b="1" dirty="0">
                <a:latin typeface="Times New Roman" pitchFamily="18" charset="0"/>
                <a:ea typeface="楷体_GB2312"/>
                <a:cs typeface="楷体_GB2312"/>
              </a:rPr>
              <a:t>  沉淀分离法</a:t>
            </a:r>
          </a:p>
          <a:p>
            <a:pPr eaLnBrk="1" hangingPunct="1">
              <a:lnSpc>
                <a:spcPct val="150000"/>
              </a:lnSpc>
              <a:buClr>
                <a:srgbClr val="FF0000"/>
              </a:buClr>
              <a:buSzPct val="110000"/>
              <a:buFont typeface="Wingdings" panose="05000000000000000000" pitchFamily="2" charset="2"/>
              <a:buChar char="Ø"/>
            </a:pPr>
            <a:r>
              <a:rPr lang="zh-CN" altLang="en-US" b="1" dirty="0">
                <a:latin typeface="Times New Roman" pitchFamily="18" charset="0"/>
                <a:ea typeface="楷体_GB2312"/>
                <a:cs typeface="楷体_GB2312"/>
              </a:rPr>
              <a:t>  溶剂萃取分离法</a:t>
            </a:r>
          </a:p>
          <a:p>
            <a:pPr eaLnBrk="1" hangingPunct="1">
              <a:lnSpc>
                <a:spcPct val="150000"/>
              </a:lnSpc>
              <a:buClr>
                <a:srgbClr val="FF0000"/>
              </a:buClr>
              <a:buSzPct val="110000"/>
              <a:buFont typeface="Wingdings" panose="05000000000000000000" pitchFamily="2" charset="2"/>
              <a:buChar char="Ø"/>
            </a:pPr>
            <a:r>
              <a:rPr lang="zh-CN" altLang="en-US" b="1" dirty="0">
                <a:latin typeface="Times New Roman" pitchFamily="18" charset="0"/>
                <a:ea typeface="楷体_GB2312"/>
                <a:cs typeface="楷体_GB2312"/>
              </a:rPr>
              <a:t>  离子交换法</a:t>
            </a:r>
          </a:p>
          <a:p>
            <a:pPr eaLnBrk="1" hangingPunct="1">
              <a:lnSpc>
                <a:spcPct val="150000"/>
              </a:lnSpc>
              <a:buClr>
                <a:srgbClr val="FF0000"/>
              </a:buClr>
              <a:buSzPct val="110000"/>
              <a:buFont typeface="Wingdings" panose="05000000000000000000" pitchFamily="2" charset="2"/>
              <a:buChar char="Ø"/>
            </a:pPr>
            <a:r>
              <a:rPr lang="zh-CN" altLang="en-US" b="1" dirty="0">
                <a:latin typeface="Times New Roman" pitchFamily="18" charset="0"/>
                <a:ea typeface="楷体_GB2312"/>
                <a:cs typeface="楷体_GB2312"/>
              </a:rPr>
              <a:t>  色谱分离法</a:t>
            </a:r>
          </a:p>
          <a:p>
            <a:pPr eaLnBrk="1" hangingPunct="1">
              <a:lnSpc>
                <a:spcPct val="150000"/>
              </a:lnSpc>
              <a:buClr>
                <a:srgbClr val="FF0000"/>
              </a:buClr>
              <a:buSzPct val="110000"/>
              <a:buFont typeface="Wingdings" panose="05000000000000000000" pitchFamily="2" charset="2"/>
              <a:buChar char="Ø"/>
            </a:pPr>
            <a:r>
              <a:rPr lang="zh-CN" altLang="en-US" b="1" dirty="0">
                <a:latin typeface="Times New Roman" pitchFamily="18" charset="0"/>
                <a:ea typeface="楷体_GB2312"/>
                <a:cs typeface="楷体_GB2312"/>
              </a:rPr>
              <a:t>  其他分离富集方法</a:t>
            </a:r>
          </a:p>
        </p:txBody>
      </p:sp>
      <p:sp>
        <p:nvSpPr>
          <p:cNvPr id="4" name="Text Box 2"/>
          <p:cNvSpPr txBox="1">
            <a:spLocks noChangeArrowheads="1"/>
          </p:cNvSpPr>
          <p:nvPr/>
        </p:nvSpPr>
        <p:spPr bwMode="auto">
          <a:xfrm>
            <a:off x="1819787" y="1270501"/>
            <a:ext cx="5347241" cy="646331"/>
          </a:xfrm>
          <a:prstGeom prst="rect">
            <a:avLst/>
          </a:prstGeom>
          <a:noFill/>
          <a:ln w="9525">
            <a:noFill/>
            <a:miter lim="800000"/>
            <a:headEnd/>
            <a:tailEnd/>
          </a:ln>
          <a:effectLst/>
        </p:spPr>
        <p:txBody>
          <a:bodyPr wrap="square">
            <a:spAutoFit/>
          </a:bodyPr>
          <a:lstStyle/>
          <a:p>
            <a:pPr algn="ctr">
              <a:spcBef>
                <a:spcPct val="5000"/>
              </a:spcBef>
              <a:defRPr/>
            </a:pPr>
            <a:r>
              <a:rPr kumimoji="1" lang="en-US" altLang="zh-CN" sz="3600" b="1" dirty="0">
                <a:solidFill>
                  <a:srgbClr val="0000FF"/>
                </a:solidFill>
                <a:latin typeface="Times New Roman" panose="02020603050405020304" pitchFamily="18" charset="0"/>
                <a:ea typeface="黑体" pitchFamily="49" charset="-122"/>
                <a:cs typeface="Times New Roman" panose="02020603050405020304" pitchFamily="18" charset="0"/>
              </a:rPr>
              <a:t>Separation &amp; Enrichment</a:t>
            </a:r>
          </a:p>
        </p:txBody>
      </p:sp>
      <p:sp>
        <p:nvSpPr>
          <p:cNvPr id="5" name="Text Box 4"/>
          <p:cNvSpPr txBox="1">
            <a:spLocks noChangeArrowheads="1"/>
          </p:cNvSpPr>
          <p:nvPr/>
        </p:nvSpPr>
        <p:spPr bwMode="auto">
          <a:xfrm>
            <a:off x="2349232" y="562615"/>
            <a:ext cx="4288353" cy="707886"/>
          </a:xfrm>
          <a:prstGeom prst="rect">
            <a:avLst/>
          </a:prstGeom>
          <a:noFill/>
          <a:ln w="9525" algn="ctr">
            <a:noFill/>
            <a:miter lim="800000"/>
            <a:headEnd/>
            <a:tailEnd/>
          </a:ln>
        </p:spPr>
        <p:txBody>
          <a:bodyPr wrap="none">
            <a:spAutoFit/>
          </a:bodyPr>
          <a:lstStyle/>
          <a:p>
            <a:pPr algn="ctr">
              <a:spcBef>
                <a:spcPct val="50000"/>
              </a:spcBef>
            </a:pPr>
            <a:r>
              <a:rPr lang="zh-CN" altLang="en-US" sz="4000" b="1" dirty="0">
                <a:solidFill>
                  <a:srgbClr val="FF0066"/>
                </a:solidFill>
                <a:latin typeface="+mj-ea"/>
                <a:ea typeface="+mj-ea"/>
              </a:rPr>
              <a:t>常用分离富集方法</a:t>
            </a:r>
            <a:endParaRPr kumimoji="1" lang="en-US" altLang="zh-CN" sz="4000" b="1" dirty="0">
              <a:solidFill>
                <a:srgbClr val="0000FF"/>
              </a:solidFill>
              <a:latin typeface="+mj-ea"/>
              <a:ea typeface="+mj-ea"/>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5796136" y="3789040"/>
            <a:ext cx="3048000" cy="2857500"/>
          </a:xfrm>
          <a:prstGeom prst="rect">
            <a:avLst/>
          </a:prstGeom>
        </p:spPr>
      </p:pic>
    </p:spTree>
    <p:extLst>
      <p:ext uri="{BB962C8B-B14F-4D97-AF65-F5344CB8AC3E}">
        <p14:creationId xmlns:p14="http://schemas.microsoft.com/office/powerpoint/2010/main" val="138783448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2324" name="Rectangle 4"/>
          <p:cNvSpPr>
            <a:spLocks noChangeArrowheads="1"/>
          </p:cNvSpPr>
          <p:nvPr/>
        </p:nvSpPr>
        <p:spPr bwMode="auto">
          <a:xfrm>
            <a:off x="2643174" y="642918"/>
            <a:ext cx="3057527" cy="685800"/>
          </a:xfrm>
          <a:prstGeom prst="rect">
            <a:avLst/>
          </a:prstGeom>
          <a:noFill/>
          <a:ln w="9525">
            <a:noFill/>
            <a:miter lim="800000"/>
            <a:headEnd/>
            <a:tailEnd/>
          </a:ln>
          <a:effectLst/>
        </p:spPr>
        <p:txBody>
          <a:bodyPr anchor="ctr"/>
          <a:lstStyle/>
          <a:p>
            <a:pPr>
              <a:spcBef>
                <a:spcPct val="0"/>
              </a:spcBef>
              <a:defRPr/>
            </a:pPr>
            <a:r>
              <a:rPr lang="zh-CN" altLang="en-US" sz="4000" b="1" dirty="0">
                <a:solidFill>
                  <a:srgbClr val="FF0000"/>
                </a:solidFill>
                <a:effectLst>
                  <a:outerShdw blurRad="38100" dist="38100" dir="2700000" algn="tl">
                    <a:srgbClr val="000000"/>
                  </a:outerShdw>
                </a:effectLst>
                <a:latin typeface="楷体_GB2312" pitchFamily="49" charset="-122"/>
                <a:ea typeface="楷体_GB2312" pitchFamily="49" charset="-122"/>
              </a:rPr>
              <a:t>色谱分离法</a:t>
            </a:r>
          </a:p>
        </p:txBody>
      </p:sp>
      <p:sp>
        <p:nvSpPr>
          <p:cNvPr id="1592325" name="Rectangle 5"/>
          <p:cNvSpPr>
            <a:spLocks noChangeArrowheads="1"/>
          </p:cNvSpPr>
          <p:nvPr/>
        </p:nvSpPr>
        <p:spPr bwMode="auto">
          <a:xfrm>
            <a:off x="1754188" y="1622440"/>
            <a:ext cx="5988050" cy="4521204"/>
          </a:xfrm>
          <a:prstGeom prst="rect">
            <a:avLst/>
          </a:prstGeom>
          <a:noFill/>
          <a:ln w="9525">
            <a:noFill/>
            <a:miter lim="800000"/>
            <a:headEnd/>
            <a:tailEnd/>
          </a:ln>
          <a:effectLst/>
        </p:spPr>
        <p:txBody>
          <a:bodyPr anchor="ctr"/>
          <a:lstStyle/>
          <a:p>
            <a:pPr>
              <a:lnSpc>
                <a:spcPct val="130000"/>
              </a:lnSpc>
              <a:spcBef>
                <a:spcPct val="0"/>
              </a:spcBef>
              <a:defRPr/>
            </a:pPr>
            <a:r>
              <a:rPr lang="en-US" altLang="zh-CN" sz="4000" b="1" dirty="0">
                <a:latin typeface="Times New Roman" pitchFamily="18" charset="0"/>
                <a:ea typeface="楷体_GB2312" pitchFamily="49" charset="-122"/>
                <a:cs typeface="Times New Roman" pitchFamily="18" charset="0"/>
              </a:rPr>
              <a:t>1. </a:t>
            </a:r>
            <a:r>
              <a:rPr lang="zh-CN" altLang="en-US" sz="4000" b="1" dirty="0">
                <a:latin typeface="Times New Roman" pitchFamily="18" charset="0"/>
                <a:ea typeface="楷体_GB2312" pitchFamily="49" charset="-122"/>
                <a:cs typeface="Times New Roman" pitchFamily="18" charset="0"/>
              </a:rPr>
              <a:t>概述</a:t>
            </a:r>
            <a:br>
              <a:rPr lang="zh-CN" altLang="en-US" sz="4000" b="1" dirty="0">
                <a:latin typeface="Times New Roman" pitchFamily="18" charset="0"/>
                <a:ea typeface="楷体_GB2312" pitchFamily="49" charset="-122"/>
                <a:cs typeface="Times New Roman" pitchFamily="18" charset="0"/>
              </a:rPr>
            </a:br>
            <a:r>
              <a:rPr lang="en-US" altLang="zh-CN" sz="4000" b="1" dirty="0">
                <a:latin typeface="Times New Roman" pitchFamily="18" charset="0"/>
                <a:ea typeface="楷体_GB2312" pitchFamily="49" charset="-122"/>
                <a:cs typeface="Times New Roman" pitchFamily="18" charset="0"/>
              </a:rPr>
              <a:t>2. </a:t>
            </a:r>
            <a:r>
              <a:rPr lang="zh-CN" altLang="en-US" sz="4000" b="1" dirty="0">
                <a:latin typeface="Times New Roman" pitchFamily="18" charset="0"/>
                <a:ea typeface="楷体_GB2312" pitchFamily="49" charset="-122"/>
                <a:cs typeface="Times New Roman" pitchFamily="18" charset="0"/>
              </a:rPr>
              <a:t>柱色谱</a:t>
            </a:r>
            <a:br>
              <a:rPr lang="zh-CN" altLang="en-US" sz="4000" b="1" dirty="0">
                <a:latin typeface="Times New Roman" pitchFamily="18" charset="0"/>
                <a:ea typeface="楷体_GB2312" pitchFamily="49" charset="-122"/>
                <a:cs typeface="Times New Roman" pitchFamily="18" charset="0"/>
              </a:rPr>
            </a:br>
            <a:r>
              <a:rPr lang="en-US" altLang="zh-CN" sz="4000" b="1" dirty="0">
                <a:latin typeface="Times New Roman" pitchFamily="18" charset="0"/>
                <a:ea typeface="楷体_GB2312" pitchFamily="49" charset="-122"/>
                <a:cs typeface="Times New Roman" pitchFamily="18" charset="0"/>
              </a:rPr>
              <a:t>3. </a:t>
            </a:r>
            <a:r>
              <a:rPr lang="zh-CN" altLang="en-US" sz="4000" b="1" dirty="0">
                <a:latin typeface="Times New Roman" pitchFamily="18" charset="0"/>
                <a:ea typeface="楷体_GB2312" pitchFamily="49" charset="-122"/>
                <a:cs typeface="Times New Roman" pitchFamily="18" charset="0"/>
              </a:rPr>
              <a:t>纸色谱</a:t>
            </a:r>
            <a:br>
              <a:rPr lang="zh-CN" altLang="en-US" sz="4000" b="1" dirty="0">
                <a:latin typeface="Times New Roman" pitchFamily="18" charset="0"/>
                <a:ea typeface="楷体_GB2312" pitchFamily="49" charset="-122"/>
                <a:cs typeface="Times New Roman" pitchFamily="18" charset="0"/>
              </a:rPr>
            </a:br>
            <a:r>
              <a:rPr lang="en-US" altLang="zh-CN" sz="4000" b="1" dirty="0">
                <a:latin typeface="Times New Roman" pitchFamily="18" charset="0"/>
                <a:ea typeface="楷体_GB2312" pitchFamily="49" charset="-122"/>
                <a:cs typeface="Times New Roman" pitchFamily="18" charset="0"/>
              </a:rPr>
              <a:t>4. </a:t>
            </a:r>
            <a:r>
              <a:rPr lang="zh-CN" altLang="en-US" sz="4000" b="1" dirty="0">
                <a:latin typeface="Times New Roman" pitchFamily="18" charset="0"/>
                <a:ea typeface="楷体_GB2312" pitchFamily="49" charset="-122"/>
                <a:cs typeface="Times New Roman" pitchFamily="18" charset="0"/>
              </a:rPr>
              <a:t>薄层色</a:t>
            </a:r>
            <a:r>
              <a:rPr lang="zh-CN" altLang="en-US" sz="4000" b="1" dirty="0" smtClean="0">
                <a:latin typeface="Times New Roman" pitchFamily="18" charset="0"/>
                <a:ea typeface="楷体_GB2312" pitchFamily="49" charset="-122"/>
                <a:cs typeface="Times New Roman" pitchFamily="18" charset="0"/>
              </a:rPr>
              <a:t>谱</a:t>
            </a:r>
            <a:endParaRPr lang="en-US" altLang="zh-CN" sz="4000" b="1" dirty="0">
              <a:latin typeface="Times New Roman" pitchFamily="18" charset="0"/>
              <a:ea typeface="楷体_GB2312" pitchFamily="49" charset="-122"/>
              <a:cs typeface="Times New Roman" pitchFamily="18" charset="0"/>
            </a:endParaRPr>
          </a:p>
        </p:txBody>
      </p:sp>
      <p:pic>
        <p:nvPicPr>
          <p:cNvPr id="233473" name="Picture 1"/>
          <p:cNvPicPr>
            <a:picLocks noChangeAspect="1" noChangeArrowheads="1"/>
          </p:cNvPicPr>
          <p:nvPr/>
        </p:nvPicPr>
        <p:blipFill>
          <a:blip r:embed="rId2"/>
          <a:srcRect/>
          <a:stretch>
            <a:fillRect/>
          </a:stretch>
        </p:blipFill>
        <p:spPr bwMode="auto">
          <a:xfrm>
            <a:off x="5572132" y="3071810"/>
            <a:ext cx="3303662" cy="2000264"/>
          </a:xfrm>
          <a:prstGeom prst="rect">
            <a:avLst/>
          </a:prstGeom>
          <a:noFill/>
          <a:ln w="9525">
            <a:noFill/>
            <a:miter lim="800000"/>
            <a:headEnd/>
            <a:tailEnd/>
          </a:ln>
          <a:effectLst/>
        </p:spPr>
      </p:pic>
      <p:pic>
        <p:nvPicPr>
          <p:cNvPr id="233474" name="Picture 2"/>
          <p:cNvPicPr>
            <a:picLocks noChangeAspect="1" noChangeArrowheads="1"/>
          </p:cNvPicPr>
          <p:nvPr/>
        </p:nvPicPr>
        <p:blipFill>
          <a:blip r:embed="rId3"/>
          <a:srcRect t="24097" b="21686"/>
          <a:stretch>
            <a:fillRect/>
          </a:stretch>
        </p:blipFill>
        <p:spPr bwMode="auto">
          <a:xfrm>
            <a:off x="5572132" y="1593033"/>
            <a:ext cx="3286148" cy="1478777"/>
          </a:xfrm>
          <a:prstGeom prst="rect">
            <a:avLst/>
          </a:prstGeom>
          <a:noFill/>
          <a:ln w="9525">
            <a:noFill/>
            <a:miter lim="800000"/>
            <a:headEnd/>
            <a:tailEnd/>
          </a:ln>
          <a:effectLst/>
        </p:spPr>
      </p:pic>
    </p:spTree>
    <p:extLst>
      <p:ext uri="{BB962C8B-B14F-4D97-AF65-F5344CB8AC3E}">
        <p14:creationId xmlns:p14="http://schemas.microsoft.com/office/powerpoint/2010/main" val="247806050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771" name="Text Box 3"/>
          <p:cNvSpPr txBox="1">
            <a:spLocks noChangeArrowheads="1"/>
          </p:cNvSpPr>
          <p:nvPr/>
        </p:nvSpPr>
        <p:spPr bwMode="auto">
          <a:xfrm>
            <a:off x="925513" y="687388"/>
            <a:ext cx="1219200" cy="579437"/>
          </a:xfrm>
          <a:prstGeom prst="rect">
            <a:avLst/>
          </a:prstGeom>
          <a:solidFill>
            <a:srgbClr val="FFFFFF"/>
          </a:solidFill>
          <a:ln w="9525">
            <a:noFill/>
            <a:miter lim="800000"/>
            <a:headEnd/>
            <a:tailEnd/>
          </a:ln>
        </p:spPr>
        <p:txBody>
          <a:bodyPr>
            <a:spAutoFit/>
          </a:bodyPr>
          <a:lstStyle/>
          <a:p>
            <a:pPr algn="ctr"/>
            <a:r>
              <a:rPr kumimoji="1" lang="zh-CN" altLang="en-US" sz="3200" b="1" dirty="0">
                <a:latin typeface="黑体" pitchFamily="49" charset="-122"/>
                <a:ea typeface="黑体" pitchFamily="49" charset="-122"/>
              </a:rPr>
              <a:t>概述</a:t>
            </a:r>
          </a:p>
        </p:txBody>
      </p:sp>
      <p:grpSp>
        <p:nvGrpSpPr>
          <p:cNvPr id="2" name="Group 4"/>
          <p:cNvGrpSpPr>
            <a:grpSpLocks/>
          </p:cNvGrpSpPr>
          <p:nvPr/>
        </p:nvGrpSpPr>
        <p:grpSpPr bwMode="auto">
          <a:xfrm>
            <a:off x="3449638" y="1595438"/>
            <a:ext cx="609600" cy="4572000"/>
            <a:chOff x="2736" y="1008"/>
            <a:chExt cx="384" cy="2880"/>
          </a:xfrm>
        </p:grpSpPr>
        <p:grpSp>
          <p:nvGrpSpPr>
            <p:cNvPr id="75818" name="Group 5"/>
            <p:cNvGrpSpPr>
              <a:grpSpLocks/>
            </p:cNvGrpSpPr>
            <p:nvPr/>
          </p:nvGrpSpPr>
          <p:grpSpPr bwMode="auto">
            <a:xfrm>
              <a:off x="2736" y="1008"/>
              <a:ext cx="384" cy="2496"/>
              <a:chOff x="2448" y="1008"/>
              <a:chExt cx="144" cy="2784"/>
            </a:xfrm>
          </p:grpSpPr>
          <p:grpSp>
            <p:nvGrpSpPr>
              <p:cNvPr id="75822" name="Group 6"/>
              <p:cNvGrpSpPr>
                <a:grpSpLocks/>
              </p:cNvGrpSpPr>
              <p:nvPr/>
            </p:nvGrpSpPr>
            <p:grpSpPr bwMode="auto">
              <a:xfrm>
                <a:off x="2448" y="1008"/>
                <a:ext cx="144" cy="2112"/>
                <a:chOff x="3360" y="1008"/>
                <a:chExt cx="240" cy="2112"/>
              </a:xfrm>
            </p:grpSpPr>
            <p:sp>
              <p:nvSpPr>
                <p:cNvPr id="75824" name="Rectangle 7"/>
                <p:cNvSpPr>
                  <a:spLocks noChangeArrowheads="1"/>
                </p:cNvSpPr>
                <p:nvPr/>
              </p:nvSpPr>
              <p:spPr bwMode="auto">
                <a:xfrm>
                  <a:off x="3360" y="1008"/>
                  <a:ext cx="240" cy="2112"/>
                </a:xfrm>
                <a:prstGeom prst="rect">
                  <a:avLst/>
                </a:prstGeom>
                <a:noFill/>
                <a:ln w="9525">
                  <a:solidFill>
                    <a:schemeClr val="tx1"/>
                  </a:solidFill>
                  <a:miter lim="800000"/>
                  <a:headEnd/>
                  <a:tailEnd/>
                </a:ln>
              </p:spPr>
              <p:txBody>
                <a:bodyPr wrap="none" anchor="ctr"/>
                <a:lstStyle/>
                <a:p>
                  <a:endParaRPr lang="zh-CN" altLang="en-US"/>
                </a:p>
              </p:txBody>
            </p:sp>
            <p:sp>
              <p:nvSpPr>
                <p:cNvPr id="75825" name="Rectangle 8"/>
                <p:cNvSpPr>
                  <a:spLocks noChangeArrowheads="1"/>
                </p:cNvSpPr>
                <p:nvPr/>
              </p:nvSpPr>
              <p:spPr bwMode="auto">
                <a:xfrm>
                  <a:off x="3360" y="1296"/>
                  <a:ext cx="240" cy="1824"/>
                </a:xfrm>
                <a:prstGeom prst="rect">
                  <a:avLst/>
                </a:prstGeom>
                <a:solidFill>
                  <a:srgbClr val="FFFFFF">
                    <a:alpha val="50195"/>
                  </a:srgbClr>
                </a:solidFill>
                <a:ln w="9525">
                  <a:solidFill>
                    <a:schemeClr val="tx1"/>
                  </a:solidFill>
                  <a:miter lim="800000"/>
                  <a:headEnd/>
                  <a:tailEnd/>
                </a:ln>
              </p:spPr>
              <p:txBody>
                <a:bodyPr wrap="none" anchor="ctr"/>
                <a:lstStyle/>
                <a:p>
                  <a:endParaRPr lang="zh-CN" altLang="en-US"/>
                </a:p>
              </p:txBody>
            </p:sp>
          </p:grpSp>
          <p:sp>
            <p:nvSpPr>
              <p:cNvPr id="75823" name="AutoShape 9"/>
              <p:cNvSpPr>
                <a:spLocks noChangeArrowheads="1"/>
              </p:cNvSpPr>
              <p:nvPr/>
            </p:nvSpPr>
            <p:spPr bwMode="auto">
              <a:xfrm>
                <a:off x="2448" y="3120"/>
                <a:ext cx="144" cy="672"/>
              </a:xfrm>
              <a:custGeom>
                <a:avLst/>
                <a:gdLst>
                  <a:gd name="T0" fmla="*/ 108 w 21600"/>
                  <a:gd name="T1" fmla="*/ 336 h 21600"/>
                  <a:gd name="T2" fmla="*/ 72 w 21600"/>
                  <a:gd name="T3" fmla="*/ 672 h 21600"/>
                  <a:gd name="T4" fmla="*/ 36 w 21600"/>
                  <a:gd name="T5" fmla="*/ 336 h 21600"/>
                  <a:gd name="T6" fmla="*/ 72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close/>
                  </a:path>
                </a:pathLst>
              </a:custGeom>
              <a:solidFill>
                <a:srgbClr val="FFFFFF">
                  <a:alpha val="50195"/>
                </a:srgbClr>
              </a:solidFill>
              <a:ln w="9525">
                <a:solidFill>
                  <a:schemeClr val="tx1"/>
                </a:solidFill>
                <a:miter lim="800000"/>
                <a:headEnd/>
                <a:tailEnd/>
              </a:ln>
            </p:spPr>
            <p:txBody>
              <a:bodyPr wrap="none" anchor="ctr"/>
              <a:lstStyle/>
              <a:p>
                <a:endParaRPr lang="zh-CN" altLang="en-US"/>
              </a:p>
            </p:txBody>
          </p:sp>
        </p:grpSp>
        <p:grpSp>
          <p:nvGrpSpPr>
            <p:cNvPr id="75819" name="Group 10"/>
            <p:cNvGrpSpPr>
              <a:grpSpLocks/>
            </p:cNvGrpSpPr>
            <p:nvPr/>
          </p:nvGrpSpPr>
          <p:grpSpPr bwMode="auto">
            <a:xfrm>
              <a:off x="2736" y="3312"/>
              <a:ext cx="384" cy="576"/>
              <a:chOff x="2832" y="3312"/>
              <a:chExt cx="384" cy="576"/>
            </a:xfrm>
          </p:grpSpPr>
          <p:sp>
            <p:nvSpPr>
              <p:cNvPr id="75820" name="AutoShape 11"/>
              <p:cNvSpPr>
                <a:spLocks noChangeArrowheads="1"/>
              </p:cNvSpPr>
              <p:nvPr/>
            </p:nvSpPr>
            <p:spPr bwMode="auto">
              <a:xfrm>
                <a:off x="2832" y="3312"/>
                <a:ext cx="384" cy="576"/>
              </a:xfrm>
              <a:prstGeom prst="can">
                <a:avLst>
                  <a:gd name="adj" fmla="val 37500"/>
                </a:avLst>
              </a:prstGeom>
              <a:noFill/>
              <a:ln w="9525">
                <a:solidFill>
                  <a:srgbClr val="F8F8F8"/>
                </a:solidFill>
                <a:round/>
                <a:headEnd/>
                <a:tailEnd/>
              </a:ln>
            </p:spPr>
            <p:txBody>
              <a:bodyPr wrap="none" anchor="ctr"/>
              <a:lstStyle/>
              <a:p>
                <a:endParaRPr lang="zh-CN" altLang="en-US"/>
              </a:p>
            </p:txBody>
          </p:sp>
          <p:sp>
            <p:nvSpPr>
              <p:cNvPr id="75821" name="Oval 12"/>
              <p:cNvSpPr>
                <a:spLocks noChangeArrowheads="1"/>
              </p:cNvSpPr>
              <p:nvPr/>
            </p:nvSpPr>
            <p:spPr bwMode="auto">
              <a:xfrm>
                <a:off x="2832" y="3696"/>
                <a:ext cx="384" cy="192"/>
              </a:xfrm>
              <a:prstGeom prst="ellipse">
                <a:avLst/>
              </a:prstGeom>
              <a:noFill/>
              <a:ln w="9525">
                <a:solidFill>
                  <a:schemeClr val="tx1"/>
                </a:solidFill>
                <a:round/>
                <a:headEnd/>
                <a:tailEnd/>
              </a:ln>
            </p:spPr>
            <p:txBody>
              <a:bodyPr wrap="none" anchor="ctr"/>
              <a:lstStyle/>
              <a:p>
                <a:endParaRPr lang="zh-CN" altLang="en-US"/>
              </a:p>
            </p:txBody>
          </p:sp>
        </p:grpSp>
      </p:grpSp>
      <p:grpSp>
        <p:nvGrpSpPr>
          <p:cNvPr id="6" name="Group 13"/>
          <p:cNvGrpSpPr>
            <a:grpSpLocks/>
          </p:cNvGrpSpPr>
          <p:nvPr/>
        </p:nvGrpSpPr>
        <p:grpSpPr bwMode="auto">
          <a:xfrm>
            <a:off x="6289687" y="1595438"/>
            <a:ext cx="609600" cy="3962400"/>
            <a:chOff x="2976" y="960"/>
            <a:chExt cx="144" cy="2496"/>
          </a:xfrm>
        </p:grpSpPr>
        <p:grpSp>
          <p:nvGrpSpPr>
            <p:cNvPr id="75812" name="Group 14"/>
            <p:cNvGrpSpPr>
              <a:grpSpLocks/>
            </p:cNvGrpSpPr>
            <p:nvPr/>
          </p:nvGrpSpPr>
          <p:grpSpPr bwMode="auto">
            <a:xfrm>
              <a:off x="2976" y="960"/>
              <a:ext cx="144" cy="2496"/>
              <a:chOff x="2448" y="1008"/>
              <a:chExt cx="144" cy="2784"/>
            </a:xfrm>
          </p:grpSpPr>
          <p:grpSp>
            <p:nvGrpSpPr>
              <p:cNvPr id="75814" name="Group 15"/>
              <p:cNvGrpSpPr>
                <a:grpSpLocks/>
              </p:cNvGrpSpPr>
              <p:nvPr/>
            </p:nvGrpSpPr>
            <p:grpSpPr bwMode="auto">
              <a:xfrm>
                <a:off x="2448" y="1008"/>
                <a:ext cx="144" cy="2112"/>
                <a:chOff x="3360" y="1008"/>
                <a:chExt cx="240" cy="2112"/>
              </a:xfrm>
            </p:grpSpPr>
            <p:sp>
              <p:nvSpPr>
                <p:cNvPr id="75816" name="Rectangle 16"/>
                <p:cNvSpPr>
                  <a:spLocks noChangeArrowheads="1"/>
                </p:cNvSpPr>
                <p:nvPr/>
              </p:nvSpPr>
              <p:spPr bwMode="auto">
                <a:xfrm>
                  <a:off x="3360" y="1008"/>
                  <a:ext cx="240" cy="2112"/>
                </a:xfrm>
                <a:prstGeom prst="rect">
                  <a:avLst/>
                </a:prstGeom>
                <a:noFill/>
                <a:ln w="9525">
                  <a:solidFill>
                    <a:schemeClr val="tx1"/>
                  </a:solidFill>
                  <a:miter lim="800000"/>
                  <a:headEnd/>
                  <a:tailEnd/>
                </a:ln>
              </p:spPr>
              <p:txBody>
                <a:bodyPr wrap="none" anchor="ctr"/>
                <a:lstStyle/>
                <a:p>
                  <a:endParaRPr lang="zh-CN" altLang="en-US"/>
                </a:p>
              </p:txBody>
            </p:sp>
            <p:sp>
              <p:nvSpPr>
                <p:cNvPr id="75817" name="Rectangle 17"/>
                <p:cNvSpPr>
                  <a:spLocks noChangeArrowheads="1"/>
                </p:cNvSpPr>
                <p:nvPr/>
              </p:nvSpPr>
              <p:spPr bwMode="auto">
                <a:xfrm>
                  <a:off x="3360" y="1296"/>
                  <a:ext cx="240" cy="1824"/>
                </a:xfrm>
                <a:prstGeom prst="rect">
                  <a:avLst/>
                </a:prstGeom>
                <a:solidFill>
                  <a:srgbClr val="FFFFFF">
                    <a:alpha val="50195"/>
                  </a:srgbClr>
                </a:solidFill>
                <a:ln w="9525">
                  <a:solidFill>
                    <a:schemeClr val="tx1"/>
                  </a:solidFill>
                  <a:miter lim="800000"/>
                  <a:headEnd/>
                  <a:tailEnd/>
                </a:ln>
              </p:spPr>
              <p:txBody>
                <a:bodyPr wrap="none" anchor="ctr"/>
                <a:lstStyle/>
                <a:p>
                  <a:endParaRPr lang="zh-CN" altLang="en-US"/>
                </a:p>
              </p:txBody>
            </p:sp>
          </p:grpSp>
          <p:sp>
            <p:nvSpPr>
              <p:cNvPr id="75815" name="AutoShape 18"/>
              <p:cNvSpPr>
                <a:spLocks noChangeArrowheads="1"/>
              </p:cNvSpPr>
              <p:nvPr/>
            </p:nvSpPr>
            <p:spPr bwMode="auto">
              <a:xfrm>
                <a:off x="2448" y="3120"/>
                <a:ext cx="144" cy="672"/>
              </a:xfrm>
              <a:custGeom>
                <a:avLst/>
                <a:gdLst>
                  <a:gd name="T0" fmla="*/ 108 w 21600"/>
                  <a:gd name="T1" fmla="*/ 336 h 21600"/>
                  <a:gd name="T2" fmla="*/ 72 w 21600"/>
                  <a:gd name="T3" fmla="*/ 672 h 21600"/>
                  <a:gd name="T4" fmla="*/ 36 w 21600"/>
                  <a:gd name="T5" fmla="*/ 336 h 21600"/>
                  <a:gd name="T6" fmla="*/ 72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close/>
                  </a:path>
                </a:pathLst>
              </a:custGeom>
              <a:solidFill>
                <a:srgbClr val="FFFFFF">
                  <a:alpha val="50195"/>
                </a:srgbClr>
              </a:solidFill>
              <a:ln w="9525">
                <a:solidFill>
                  <a:schemeClr val="tx1"/>
                </a:solidFill>
                <a:miter lim="800000"/>
                <a:headEnd/>
                <a:tailEnd/>
              </a:ln>
            </p:spPr>
            <p:txBody>
              <a:bodyPr wrap="none" anchor="ctr"/>
              <a:lstStyle/>
              <a:p>
                <a:endParaRPr lang="zh-CN" altLang="en-US"/>
              </a:p>
            </p:txBody>
          </p:sp>
        </p:grpSp>
        <p:sp>
          <p:nvSpPr>
            <p:cNvPr id="75813" name="Rectangle 19"/>
            <p:cNvSpPr>
              <a:spLocks noChangeArrowheads="1"/>
            </p:cNvSpPr>
            <p:nvPr/>
          </p:nvSpPr>
          <p:spPr bwMode="auto">
            <a:xfrm>
              <a:off x="2976" y="1200"/>
              <a:ext cx="144" cy="95"/>
            </a:xfrm>
            <a:prstGeom prst="rect">
              <a:avLst/>
            </a:prstGeom>
            <a:solidFill>
              <a:srgbClr val="008000"/>
            </a:solidFill>
            <a:ln w="9525">
              <a:noFill/>
              <a:miter lim="800000"/>
              <a:headEnd/>
              <a:tailEnd/>
            </a:ln>
          </p:spPr>
          <p:txBody>
            <a:bodyPr wrap="none" anchor="ctr"/>
            <a:lstStyle/>
            <a:p>
              <a:endParaRPr lang="zh-CN" altLang="en-US"/>
            </a:p>
          </p:txBody>
        </p:sp>
      </p:grpSp>
      <p:grpSp>
        <p:nvGrpSpPr>
          <p:cNvPr id="9" name="Group 20"/>
          <p:cNvGrpSpPr>
            <a:grpSpLocks/>
          </p:cNvGrpSpPr>
          <p:nvPr/>
        </p:nvGrpSpPr>
        <p:grpSpPr bwMode="auto">
          <a:xfrm>
            <a:off x="3602038" y="300038"/>
            <a:ext cx="2362200" cy="1219200"/>
            <a:chOff x="2832" y="192"/>
            <a:chExt cx="1488" cy="768"/>
          </a:xfrm>
        </p:grpSpPr>
        <p:sp>
          <p:nvSpPr>
            <p:cNvPr id="75810" name="AutoShape 21"/>
            <p:cNvSpPr>
              <a:spLocks noChangeArrowheads="1"/>
            </p:cNvSpPr>
            <p:nvPr/>
          </p:nvSpPr>
          <p:spPr bwMode="auto">
            <a:xfrm>
              <a:off x="2832" y="720"/>
              <a:ext cx="144" cy="240"/>
            </a:xfrm>
            <a:prstGeom prst="downArrow">
              <a:avLst>
                <a:gd name="adj1" fmla="val 50000"/>
                <a:gd name="adj2" fmla="val 41667"/>
              </a:avLst>
            </a:prstGeom>
            <a:noFill/>
            <a:ln w="9525">
              <a:solidFill>
                <a:schemeClr val="tx1"/>
              </a:solidFill>
              <a:miter lim="800000"/>
              <a:headEnd/>
              <a:tailEnd/>
            </a:ln>
          </p:spPr>
          <p:txBody>
            <a:bodyPr vert="eaVert" wrap="none" anchor="ctr"/>
            <a:lstStyle/>
            <a:p>
              <a:endParaRPr lang="zh-CN" altLang="en-US"/>
            </a:p>
          </p:txBody>
        </p:sp>
        <p:sp>
          <p:nvSpPr>
            <p:cNvPr id="1568790" name="AutoShape 22"/>
            <p:cNvSpPr>
              <a:spLocks noChangeArrowheads="1"/>
            </p:cNvSpPr>
            <p:nvPr/>
          </p:nvSpPr>
          <p:spPr bwMode="auto">
            <a:xfrm>
              <a:off x="3168" y="192"/>
              <a:ext cx="1152" cy="480"/>
            </a:xfrm>
            <a:prstGeom prst="wedgeRoundRectCallout">
              <a:avLst>
                <a:gd name="adj1" fmla="val -67449"/>
                <a:gd name="adj2" fmla="val 63958"/>
                <a:gd name="adj3" fmla="val 16667"/>
              </a:avLst>
            </a:prstGeom>
            <a:noFill/>
            <a:ln w="9525">
              <a:solidFill>
                <a:schemeClr val="folHlink"/>
              </a:solidFill>
              <a:miter lim="800000"/>
              <a:headEnd/>
              <a:tailEnd/>
            </a:ln>
            <a:effectLst/>
          </p:spPr>
          <p:txBody>
            <a:bodyPr/>
            <a:lstStyle/>
            <a:p>
              <a:pPr algn="ctr">
                <a:spcBef>
                  <a:spcPct val="0"/>
                </a:spcBef>
                <a:defRPr/>
              </a:pPr>
              <a:r>
                <a:rPr kumimoji="1" lang="zh-CN" altLang="en-US" sz="2000" b="1" dirty="0">
                  <a:solidFill>
                    <a:srgbClr val="0000FF"/>
                  </a:solidFill>
                  <a:latin typeface="黑体" pitchFamily="2" charset="-122"/>
                </a:rPr>
                <a:t>叶绿素的石油醚溶液</a:t>
              </a:r>
            </a:p>
          </p:txBody>
        </p:sp>
      </p:grpSp>
      <p:grpSp>
        <p:nvGrpSpPr>
          <p:cNvPr id="10" name="Group 23"/>
          <p:cNvGrpSpPr>
            <a:grpSpLocks/>
          </p:cNvGrpSpPr>
          <p:nvPr/>
        </p:nvGrpSpPr>
        <p:grpSpPr bwMode="auto">
          <a:xfrm>
            <a:off x="6532574" y="549275"/>
            <a:ext cx="1143000" cy="1066800"/>
            <a:chOff x="4704" y="336"/>
            <a:chExt cx="720" cy="672"/>
          </a:xfrm>
        </p:grpSpPr>
        <p:sp>
          <p:nvSpPr>
            <p:cNvPr id="75808" name="AutoShape 24"/>
            <p:cNvSpPr>
              <a:spLocks noChangeArrowheads="1"/>
            </p:cNvSpPr>
            <p:nvPr/>
          </p:nvSpPr>
          <p:spPr bwMode="auto">
            <a:xfrm>
              <a:off x="4704" y="768"/>
              <a:ext cx="79" cy="240"/>
            </a:xfrm>
            <a:prstGeom prst="downArrow">
              <a:avLst>
                <a:gd name="adj1" fmla="val 50000"/>
                <a:gd name="adj2" fmla="val 75949"/>
              </a:avLst>
            </a:prstGeom>
            <a:noFill/>
            <a:ln w="9525">
              <a:solidFill>
                <a:schemeClr val="tx1"/>
              </a:solidFill>
              <a:miter lim="800000"/>
              <a:headEnd/>
              <a:tailEnd/>
            </a:ln>
          </p:spPr>
          <p:txBody>
            <a:bodyPr vert="eaVert" wrap="none" anchor="ctr"/>
            <a:lstStyle/>
            <a:p>
              <a:endParaRPr lang="zh-CN" altLang="en-US" b="1"/>
            </a:p>
          </p:txBody>
        </p:sp>
        <p:sp>
          <p:nvSpPr>
            <p:cNvPr id="1568793" name="AutoShape 25"/>
            <p:cNvSpPr>
              <a:spLocks noChangeArrowheads="1"/>
            </p:cNvSpPr>
            <p:nvPr/>
          </p:nvSpPr>
          <p:spPr bwMode="auto">
            <a:xfrm>
              <a:off x="4752" y="336"/>
              <a:ext cx="672" cy="336"/>
            </a:xfrm>
            <a:prstGeom prst="wedgeRoundRectCallout">
              <a:avLst>
                <a:gd name="adj1" fmla="val -46130"/>
                <a:gd name="adj2" fmla="val 87796"/>
                <a:gd name="adj3" fmla="val 16667"/>
              </a:avLst>
            </a:prstGeom>
            <a:noFill/>
            <a:ln w="9525">
              <a:solidFill>
                <a:schemeClr val="tx1"/>
              </a:solidFill>
              <a:miter lim="800000"/>
              <a:headEnd/>
              <a:tailEnd/>
            </a:ln>
            <a:effectLst/>
          </p:spPr>
          <p:txBody>
            <a:bodyPr/>
            <a:lstStyle/>
            <a:p>
              <a:pPr algn="ctr">
                <a:spcBef>
                  <a:spcPct val="0"/>
                </a:spcBef>
                <a:defRPr/>
              </a:pPr>
              <a:r>
                <a:rPr kumimoji="1" lang="zh-CN" altLang="en-US" sz="2000" b="1"/>
                <a:t>石油醚</a:t>
              </a:r>
            </a:p>
          </p:txBody>
        </p:sp>
      </p:grpSp>
      <p:sp>
        <p:nvSpPr>
          <p:cNvPr id="1568794" name="Line 26"/>
          <p:cNvSpPr>
            <a:spLocks noChangeShapeType="1"/>
          </p:cNvSpPr>
          <p:nvPr/>
        </p:nvSpPr>
        <p:spPr bwMode="auto">
          <a:xfrm>
            <a:off x="4211638" y="3500438"/>
            <a:ext cx="2057400" cy="0"/>
          </a:xfrm>
          <a:prstGeom prst="line">
            <a:avLst/>
          </a:prstGeom>
          <a:noFill/>
          <a:ln w="76200">
            <a:solidFill>
              <a:schemeClr val="hlink"/>
            </a:solidFill>
            <a:round/>
            <a:headEnd/>
            <a:tailEnd type="triangle" w="med" len="med"/>
          </a:ln>
        </p:spPr>
        <p:txBody>
          <a:bodyPr/>
          <a:lstStyle/>
          <a:p>
            <a:endParaRPr lang="zh-CN" altLang="en-US"/>
          </a:p>
        </p:txBody>
      </p:sp>
      <p:grpSp>
        <p:nvGrpSpPr>
          <p:cNvPr id="11" name="Group 27"/>
          <p:cNvGrpSpPr>
            <a:grpSpLocks/>
          </p:cNvGrpSpPr>
          <p:nvPr/>
        </p:nvGrpSpPr>
        <p:grpSpPr bwMode="auto">
          <a:xfrm>
            <a:off x="6286512" y="5295900"/>
            <a:ext cx="609600" cy="914400"/>
            <a:chOff x="2832" y="3312"/>
            <a:chExt cx="384" cy="576"/>
          </a:xfrm>
        </p:grpSpPr>
        <p:sp>
          <p:nvSpPr>
            <p:cNvPr id="75805" name="AutoShape 28"/>
            <p:cNvSpPr>
              <a:spLocks noChangeArrowheads="1"/>
            </p:cNvSpPr>
            <p:nvPr/>
          </p:nvSpPr>
          <p:spPr bwMode="auto">
            <a:xfrm>
              <a:off x="2832" y="3312"/>
              <a:ext cx="384" cy="576"/>
            </a:xfrm>
            <a:prstGeom prst="can">
              <a:avLst>
                <a:gd name="adj" fmla="val 37500"/>
              </a:avLst>
            </a:prstGeom>
            <a:noFill/>
            <a:ln w="9525">
              <a:solidFill>
                <a:srgbClr val="F8F8F8"/>
              </a:solidFill>
              <a:round/>
              <a:headEnd/>
              <a:tailEnd/>
            </a:ln>
          </p:spPr>
          <p:txBody>
            <a:bodyPr wrap="none" anchor="ctr"/>
            <a:lstStyle/>
            <a:p>
              <a:endParaRPr lang="zh-CN" altLang="en-US"/>
            </a:p>
          </p:txBody>
        </p:sp>
        <p:sp>
          <p:nvSpPr>
            <p:cNvPr id="75806" name="Oval 29"/>
            <p:cNvSpPr>
              <a:spLocks noChangeArrowheads="1"/>
            </p:cNvSpPr>
            <p:nvPr/>
          </p:nvSpPr>
          <p:spPr bwMode="auto">
            <a:xfrm>
              <a:off x="2832" y="3696"/>
              <a:ext cx="384" cy="192"/>
            </a:xfrm>
            <a:prstGeom prst="ellipse">
              <a:avLst/>
            </a:prstGeom>
            <a:noFill/>
            <a:ln w="9525">
              <a:solidFill>
                <a:schemeClr val="tx1"/>
              </a:solidFill>
              <a:round/>
              <a:headEnd/>
              <a:tailEnd/>
            </a:ln>
          </p:spPr>
          <p:txBody>
            <a:bodyPr wrap="none" anchor="ctr"/>
            <a:lstStyle/>
            <a:p>
              <a:endParaRPr lang="zh-CN" altLang="en-US"/>
            </a:p>
          </p:txBody>
        </p:sp>
        <p:sp>
          <p:nvSpPr>
            <p:cNvPr id="75807" name="Oval 30"/>
            <p:cNvSpPr>
              <a:spLocks noChangeArrowheads="1"/>
            </p:cNvSpPr>
            <p:nvPr/>
          </p:nvSpPr>
          <p:spPr bwMode="auto">
            <a:xfrm>
              <a:off x="2832" y="3600"/>
              <a:ext cx="384" cy="144"/>
            </a:xfrm>
            <a:prstGeom prst="ellipse">
              <a:avLst/>
            </a:prstGeom>
            <a:noFill/>
            <a:ln w="9525">
              <a:solidFill>
                <a:schemeClr val="tx1"/>
              </a:solidFill>
              <a:round/>
              <a:headEnd/>
              <a:tailEnd/>
            </a:ln>
          </p:spPr>
          <p:txBody>
            <a:bodyPr wrap="none" anchor="ctr"/>
            <a:lstStyle/>
            <a:p>
              <a:endParaRPr lang="zh-CN" altLang="en-US"/>
            </a:p>
          </p:txBody>
        </p:sp>
      </p:grpSp>
      <p:grpSp>
        <p:nvGrpSpPr>
          <p:cNvPr id="12" name="Group 31"/>
          <p:cNvGrpSpPr>
            <a:grpSpLocks/>
          </p:cNvGrpSpPr>
          <p:nvPr/>
        </p:nvGrpSpPr>
        <p:grpSpPr bwMode="auto">
          <a:xfrm>
            <a:off x="8143900" y="1557338"/>
            <a:ext cx="609600" cy="3962400"/>
            <a:chOff x="5232" y="960"/>
            <a:chExt cx="144" cy="2496"/>
          </a:xfrm>
        </p:grpSpPr>
        <p:grpSp>
          <p:nvGrpSpPr>
            <p:cNvPr id="75798" name="Group 32"/>
            <p:cNvGrpSpPr>
              <a:grpSpLocks/>
            </p:cNvGrpSpPr>
            <p:nvPr/>
          </p:nvGrpSpPr>
          <p:grpSpPr bwMode="auto">
            <a:xfrm>
              <a:off x="5232" y="960"/>
              <a:ext cx="144" cy="2496"/>
              <a:chOff x="2448" y="1008"/>
              <a:chExt cx="144" cy="2784"/>
            </a:xfrm>
          </p:grpSpPr>
          <p:grpSp>
            <p:nvGrpSpPr>
              <p:cNvPr id="75801" name="Group 33"/>
              <p:cNvGrpSpPr>
                <a:grpSpLocks/>
              </p:cNvGrpSpPr>
              <p:nvPr/>
            </p:nvGrpSpPr>
            <p:grpSpPr bwMode="auto">
              <a:xfrm>
                <a:off x="2448" y="1008"/>
                <a:ext cx="144" cy="2112"/>
                <a:chOff x="3360" y="1008"/>
                <a:chExt cx="240" cy="2112"/>
              </a:xfrm>
            </p:grpSpPr>
            <p:sp>
              <p:nvSpPr>
                <p:cNvPr id="75803" name="Rectangle 34"/>
                <p:cNvSpPr>
                  <a:spLocks noChangeArrowheads="1"/>
                </p:cNvSpPr>
                <p:nvPr/>
              </p:nvSpPr>
              <p:spPr bwMode="auto">
                <a:xfrm>
                  <a:off x="3360" y="1008"/>
                  <a:ext cx="240" cy="2112"/>
                </a:xfrm>
                <a:prstGeom prst="rect">
                  <a:avLst/>
                </a:prstGeom>
                <a:noFill/>
                <a:ln w="9525">
                  <a:solidFill>
                    <a:schemeClr val="tx1"/>
                  </a:solidFill>
                  <a:miter lim="800000"/>
                  <a:headEnd/>
                  <a:tailEnd/>
                </a:ln>
              </p:spPr>
              <p:txBody>
                <a:bodyPr wrap="none" anchor="ctr"/>
                <a:lstStyle/>
                <a:p>
                  <a:endParaRPr lang="zh-CN" altLang="en-US"/>
                </a:p>
              </p:txBody>
            </p:sp>
            <p:sp>
              <p:nvSpPr>
                <p:cNvPr id="75804" name="Rectangle 35"/>
                <p:cNvSpPr>
                  <a:spLocks noChangeArrowheads="1"/>
                </p:cNvSpPr>
                <p:nvPr/>
              </p:nvSpPr>
              <p:spPr bwMode="auto">
                <a:xfrm>
                  <a:off x="3360" y="1296"/>
                  <a:ext cx="240" cy="1824"/>
                </a:xfrm>
                <a:prstGeom prst="rect">
                  <a:avLst/>
                </a:prstGeom>
                <a:solidFill>
                  <a:srgbClr val="FFFFFF">
                    <a:alpha val="50195"/>
                  </a:srgbClr>
                </a:solidFill>
                <a:ln w="9525">
                  <a:solidFill>
                    <a:schemeClr val="tx1"/>
                  </a:solidFill>
                  <a:miter lim="800000"/>
                  <a:headEnd/>
                  <a:tailEnd/>
                </a:ln>
              </p:spPr>
              <p:txBody>
                <a:bodyPr wrap="none" anchor="ctr"/>
                <a:lstStyle/>
                <a:p>
                  <a:endParaRPr lang="zh-CN" altLang="en-US"/>
                </a:p>
              </p:txBody>
            </p:sp>
          </p:grpSp>
          <p:sp>
            <p:nvSpPr>
              <p:cNvPr id="75802" name="AutoShape 36"/>
              <p:cNvSpPr>
                <a:spLocks noChangeArrowheads="1"/>
              </p:cNvSpPr>
              <p:nvPr/>
            </p:nvSpPr>
            <p:spPr bwMode="auto">
              <a:xfrm>
                <a:off x="2448" y="3120"/>
                <a:ext cx="144" cy="672"/>
              </a:xfrm>
              <a:custGeom>
                <a:avLst/>
                <a:gdLst>
                  <a:gd name="T0" fmla="*/ 108 w 21600"/>
                  <a:gd name="T1" fmla="*/ 336 h 21600"/>
                  <a:gd name="T2" fmla="*/ 72 w 21600"/>
                  <a:gd name="T3" fmla="*/ 672 h 21600"/>
                  <a:gd name="T4" fmla="*/ 36 w 21600"/>
                  <a:gd name="T5" fmla="*/ 336 h 21600"/>
                  <a:gd name="T6" fmla="*/ 72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close/>
                  </a:path>
                </a:pathLst>
              </a:custGeom>
              <a:solidFill>
                <a:srgbClr val="FFFFFF">
                  <a:alpha val="50195"/>
                </a:srgbClr>
              </a:solidFill>
              <a:ln w="9525">
                <a:solidFill>
                  <a:schemeClr val="tx1"/>
                </a:solidFill>
                <a:miter lim="800000"/>
                <a:headEnd/>
                <a:tailEnd/>
              </a:ln>
            </p:spPr>
            <p:txBody>
              <a:bodyPr wrap="none" anchor="ctr"/>
              <a:lstStyle/>
              <a:p>
                <a:endParaRPr lang="zh-CN" altLang="en-US"/>
              </a:p>
            </p:txBody>
          </p:sp>
        </p:grpSp>
        <p:sp>
          <p:nvSpPr>
            <p:cNvPr id="75799" name="Rectangle 37"/>
            <p:cNvSpPr>
              <a:spLocks noChangeArrowheads="1"/>
            </p:cNvSpPr>
            <p:nvPr/>
          </p:nvSpPr>
          <p:spPr bwMode="auto">
            <a:xfrm>
              <a:off x="5232" y="2400"/>
              <a:ext cx="144" cy="144"/>
            </a:xfrm>
            <a:prstGeom prst="rect">
              <a:avLst/>
            </a:prstGeom>
            <a:gradFill rotWithShape="0">
              <a:gsLst>
                <a:gs pos="0">
                  <a:srgbClr val="008000"/>
                </a:gs>
                <a:gs pos="100000">
                  <a:srgbClr val="009900"/>
                </a:gs>
              </a:gsLst>
              <a:lin ang="5400000" scaled="1"/>
            </a:gradFill>
            <a:ln w="9525">
              <a:noFill/>
              <a:miter lim="800000"/>
              <a:headEnd/>
              <a:tailEnd/>
            </a:ln>
          </p:spPr>
          <p:txBody>
            <a:bodyPr wrap="none" anchor="ctr"/>
            <a:lstStyle/>
            <a:p>
              <a:endParaRPr lang="zh-CN" altLang="en-US"/>
            </a:p>
          </p:txBody>
        </p:sp>
        <p:sp>
          <p:nvSpPr>
            <p:cNvPr id="75800" name="Rectangle 38"/>
            <p:cNvSpPr>
              <a:spLocks noChangeArrowheads="1"/>
            </p:cNvSpPr>
            <p:nvPr/>
          </p:nvSpPr>
          <p:spPr bwMode="auto">
            <a:xfrm>
              <a:off x="5232" y="2688"/>
              <a:ext cx="144" cy="144"/>
            </a:xfrm>
            <a:prstGeom prst="rect">
              <a:avLst/>
            </a:prstGeom>
            <a:gradFill rotWithShape="0">
              <a:gsLst>
                <a:gs pos="0">
                  <a:srgbClr val="00CC00"/>
                </a:gs>
                <a:gs pos="100000">
                  <a:srgbClr val="00FF00"/>
                </a:gs>
              </a:gsLst>
              <a:lin ang="5400000" scaled="1"/>
            </a:gradFill>
            <a:ln w="9525">
              <a:noFill/>
              <a:miter lim="800000"/>
              <a:headEnd/>
              <a:tailEnd/>
            </a:ln>
          </p:spPr>
          <p:txBody>
            <a:bodyPr wrap="none" anchor="ctr"/>
            <a:lstStyle/>
            <a:p>
              <a:endParaRPr lang="zh-CN" altLang="en-US"/>
            </a:p>
          </p:txBody>
        </p:sp>
      </p:grpSp>
      <p:sp>
        <p:nvSpPr>
          <p:cNvPr id="1568807" name="Text Box 39"/>
          <p:cNvSpPr txBox="1">
            <a:spLocks noChangeArrowheads="1"/>
          </p:cNvSpPr>
          <p:nvPr/>
        </p:nvSpPr>
        <p:spPr bwMode="auto">
          <a:xfrm>
            <a:off x="4143372" y="1000108"/>
            <a:ext cx="2089150" cy="1421992"/>
          </a:xfrm>
          <a:prstGeom prst="rect">
            <a:avLst/>
          </a:prstGeom>
          <a:noFill/>
          <a:ln w="9525">
            <a:noFill/>
            <a:miter lim="800000"/>
            <a:headEnd/>
            <a:tailEnd/>
          </a:ln>
          <a:effectLst/>
        </p:spPr>
        <p:txBody>
          <a:bodyPr>
            <a:spAutoFit/>
          </a:bodyPr>
          <a:lstStyle/>
          <a:p>
            <a:pPr algn="ctr">
              <a:lnSpc>
                <a:spcPct val="150000"/>
              </a:lnSpc>
              <a:defRPr/>
            </a:pPr>
            <a:r>
              <a:rPr kumimoji="1" lang="en-US" altLang="zh-CN" sz="2000" b="1" dirty="0">
                <a:latin typeface="Times New Roman" pitchFamily="18" charset="0"/>
                <a:cs typeface="Times New Roman" pitchFamily="18" charset="0"/>
              </a:rPr>
              <a:t>1906</a:t>
            </a:r>
            <a:r>
              <a:rPr kumimoji="1" lang="zh-CN" altLang="en-US" sz="2000" b="1" dirty="0">
                <a:latin typeface="Times New Roman" pitchFamily="18" charset="0"/>
                <a:cs typeface="Times New Roman" pitchFamily="18" charset="0"/>
              </a:rPr>
              <a:t>年</a:t>
            </a:r>
          </a:p>
          <a:p>
            <a:pPr algn="ctr">
              <a:lnSpc>
                <a:spcPct val="150000"/>
              </a:lnSpc>
              <a:defRPr/>
            </a:pPr>
            <a:r>
              <a:rPr kumimoji="1" lang="zh-CN" altLang="en-US" sz="2000" b="1" dirty="0">
                <a:latin typeface="Times New Roman" pitchFamily="18" charset="0"/>
                <a:cs typeface="Times New Roman" pitchFamily="18" charset="0"/>
              </a:rPr>
              <a:t>俄国植物学家</a:t>
            </a:r>
          </a:p>
          <a:p>
            <a:pPr algn="ctr">
              <a:lnSpc>
                <a:spcPct val="150000"/>
              </a:lnSpc>
              <a:defRPr/>
            </a:pPr>
            <a:r>
              <a:rPr kumimoji="1" lang="en-US" altLang="zh-CN" sz="2000" b="1" dirty="0">
                <a:latin typeface="Times New Roman" pitchFamily="18" charset="0"/>
                <a:cs typeface="Times New Roman" pitchFamily="18" charset="0"/>
              </a:rPr>
              <a:t>Michael </a:t>
            </a:r>
            <a:r>
              <a:rPr kumimoji="1" lang="en-US" altLang="zh-CN" sz="2000" b="1" dirty="0" err="1">
                <a:latin typeface="Times New Roman" pitchFamily="18" charset="0"/>
                <a:cs typeface="Times New Roman" pitchFamily="18" charset="0"/>
              </a:rPr>
              <a:t>Tswett</a:t>
            </a:r>
            <a:endParaRPr kumimoji="1" lang="en-US" altLang="zh-CN" sz="2000" b="1" dirty="0">
              <a:latin typeface="Times New Roman" pitchFamily="18" charset="0"/>
              <a:cs typeface="Times New Roman" pitchFamily="18" charset="0"/>
            </a:endParaRPr>
          </a:p>
        </p:txBody>
      </p:sp>
      <p:sp>
        <p:nvSpPr>
          <p:cNvPr id="1568808" name="AutoShape 40"/>
          <p:cNvSpPr>
            <a:spLocks noChangeArrowheads="1"/>
          </p:cNvSpPr>
          <p:nvPr/>
        </p:nvSpPr>
        <p:spPr bwMode="auto">
          <a:xfrm>
            <a:off x="4364038" y="2662238"/>
            <a:ext cx="1219200" cy="457200"/>
          </a:xfrm>
          <a:prstGeom prst="wedgeRoundRectCallout">
            <a:avLst>
              <a:gd name="adj1" fmla="val -76565"/>
              <a:gd name="adj2" fmla="val 62500"/>
              <a:gd name="adj3" fmla="val 16667"/>
            </a:avLst>
          </a:prstGeom>
          <a:noFill/>
          <a:ln w="9525">
            <a:solidFill>
              <a:schemeClr val="tx1"/>
            </a:solidFill>
            <a:miter lim="800000"/>
            <a:headEnd/>
            <a:tailEnd/>
          </a:ln>
          <a:effectLst/>
        </p:spPr>
        <p:txBody>
          <a:bodyPr/>
          <a:lstStyle/>
          <a:p>
            <a:pPr algn="ctr">
              <a:spcBef>
                <a:spcPct val="0"/>
              </a:spcBef>
              <a:defRPr/>
            </a:pPr>
            <a:r>
              <a:rPr kumimoji="1" lang="en-US" altLang="zh-CN" b="1">
                <a:ea typeface="宋体" pitchFamily="2" charset="-122"/>
              </a:rPr>
              <a:t>CaCO</a:t>
            </a:r>
            <a:r>
              <a:rPr kumimoji="1" lang="en-US" altLang="zh-CN" b="1" baseline="-25000">
                <a:ea typeface="宋体" pitchFamily="2" charset="-122"/>
              </a:rPr>
              <a:t>3</a:t>
            </a:r>
          </a:p>
        </p:txBody>
      </p:sp>
      <p:sp>
        <p:nvSpPr>
          <p:cNvPr id="1568809" name="Text Box 41"/>
          <p:cNvSpPr txBox="1">
            <a:spLocks noChangeArrowheads="1"/>
          </p:cNvSpPr>
          <p:nvPr/>
        </p:nvSpPr>
        <p:spPr bwMode="auto">
          <a:xfrm>
            <a:off x="179388" y="1916113"/>
            <a:ext cx="3305175" cy="579437"/>
          </a:xfrm>
          <a:prstGeom prst="rect">
            <a:avLst/>
          </a:prstGeom>
          <a:noFill/>
          <a:ln w="9525">
            <a:noFill/>
            <a:miter lim="800000"/>
            <a:headEnd/>
            <a:tailEnd/>
          </a:ln>
          <a:effectLst/>
        </p:spPr>
        <p:txBody>
          <a:bodyPr>
            <a:spAutoFit/>
          </a:bodyPr>
          <a:lstStyle/>
          <a:p>
            <a:pPr>
              <a:defRPr/>
            </a:pPr>
            <a:r>
              <a:rPr kumimoji="1" lang="en-US" altLang="zh-CN" sz="3200" b="1" dirty="0">
                <a:solidFill>
                  <a:srgbClr val="0000FF"/>
                </a:solidFill>
                <a:latin typeface="Times New Roman" pitchFamily="18" charset="0"/>
                <a:cs typeface="Times New Roman" pitchFamily="18" charset="0"/>
              </a:rPr>
              <a:t>Chromatography</a:t>
            </a:r>
          </a:p>
        </p:txBody>
      </p:sp>
      <p:sp>
        <p:nvSpPr>
          <p:cNvPr id="1568810" name="Text Box 42"/>
          <p:cNvSpPr txBox="1">
            <a:spLocks noChangeArrowheads="1"/>
          </p:cNvSpPr>
          <p:nvPr/>
        </p:nvSpPr>
        <p:spPr bwMode="auto">
          <a:xfrm>
            <a:off x="285720" y="3071810"/>
            <a:ext cx="2895600" cy="646331"/>
          </a:xfrm>
          <a:prstGeom prst="rect">
            <a:avLst/>
          </a:prstGeom>
          <a:noFill/>
          <a:ln w="9525">
            <a:noFill/>
            <a:miter lim="800000"/>
            <a:headEnd/>
            <a:tailEnd/>
          </a:ln>
          <a:effectLst/>
        </p:spPr>
        <p:txBody>
          <a:bodyPr>
            <a:spAutoFit/>
          </a:bodyPr>
          <a:lstStyle/>
          <a:p>
            <a:pPr>
              <a:defRPr/>
            </a:pPr>
            <a:r>
              <a:rPr kumimoji="1" lang="en-US" altLang="zh-CN" b="1" dirty="0"/>
              <a:t>CaCO</a:t>
            </a:r>
            <a:r>
              <a:rPr kumimoji="1" lang="en-US" altLang="zh-CN" b="1" baseline="-25000" dirty="0"/>
              <a:t>3 </a:t>
            </a:r>
            <a:r>
              <a:rPr kumimoji="1" lang="en-US" altLang="zh-CN" b="1" dirty="0"/>
              <a:t> </a:t>
            </a:r>
            <a:r>
              <a:rPr kumimoji="1" lang="en-US" altLang="zh-CN" b="1" dirty="0">
                <a:latin typeface="黑体" pitchFamily="2" charset="-122"/>
              </a:rPr>
              <a:t> </a:t>
            </a:r>
            <a:r>
              <a:rPr kumimoji="1" lang="zh-CN" altLang="en-US" b="1" dirty="0">
                <a:latin typeface="黑体" pitchFamily="2" charset="-122"/>
              </a:rPr>
              <a:t>固定相 </a:t>
            </a:r>
            <a:r>
              <a:rPr kumimoji="1" lang="en-US" altLang="zh-CN" b="1" dirty="0"/>
              <a:t>stationary phase</a:t>
            </a:r>
          </a:p>
        </p:txBody>
      </p:sp>
      <p:sp>
        <p:nvSpPr>
          <p:cNvPr id="1568811" name="Text Box 43"/>
          <p:cNvSpPr txBox="1">
            <a:spLocks noChangeArrowheads="1"/>
          </p:cNvSpPr>
          <p:nvPr/>
        </p:nvSpPr>
        <p:spPr bwMode="auto">
          <a:xfrm>
            <a:off x="357158" y="4178311"/>
            <a:ext cx="2895600" cy="646331"/>
          </a:xfrm>
          <a:prstGeom prst="rect">
            <a:avLst/>
          </a:prstGeom>
          <a:noFill/>
          <a:ln w="9525">
            <a:noFill/>
            <a:miter lim="800000"/>
            <a:headEnd/>
            <a:tailEnd/>
          </a:ln>
          <a:effectLst/>
        </p:spPr>
        <p:txBody>
          <a:bodyPr>
            <a:spAutoFit/>
          </a:bodyPr>
          <a:lstStyle/>
          <a:p>
            <a:pPr>
              <a:defRPr/>
            </a:pPr>
            <a:r>
              <a:rPr kumimoji="1" lang="zh-CN" altLang="en-US" b="1">
                <a:latin typeface="黑体" pitchFamily="2" charset="-122"/>
              </a:rPr>
              <a:t>石油醚</a:t>
            </a:r>
            <a:r>
              <a:rPr kumimoji="1" lang="zh-CN" altLang="en-US" b="1" baseline="-25000">
                <a:latin typeface="黑体" pitchFamily="2" charset="-122"/>
              </a:rPr>
              <a:t> </a:t>
            </a:r>
            <a:r>
              <a:rPr kumimoji="1" lang="zh-CN" altLang="en-US" b="1">
                <a:latin typeface="黑体" pitchFamily="2" charset="-122"/>
              </a:rPr>
              <a:t>  流动相 </a:t>
            </a:r>
            <a:r>
              <a:rPr kumimoji="1" lang="en-US" altLang="zh-CN" b="1"/>
              <a:t>mobile phase</a:t>
            </a:r>
          </a:p>
        </p:txBody>
      </p:sp>
      <p:grpSp>
        <p:nvGrpSpPr>
          <p:cNvPr id="15" name="Group 44"/>
          <p:cNvGrpSpPr>
            <a:grpSpLocks/>
          </p:cNvGrpSpPr>
          <p:nvPr/>
        </p:nvGrpSpPr>
        <p:grpSpPr bwMode="auto">
          <a:xfrm>
            <a:off x="8143900" y="5300663"/>
            <a:ext cx="609600" cy="914400"/>
            <a:chOff x="2832" y="3312"/>
            <a:chExt cx="384" cy="576"/>
          </a:xfrm>
        </p:grpSpPr>
        <p:sp>
          <p:nvSpPr>
            <p:cNvPr id="75795" name="AutoShape 45"/>
            <p:cNvSpPr>
              <a:spLocks noChangeArrowheads="1"/>
            </p:cNvSpPr>
            <p:nvPr/>
          </p:nvSpPr>
          <p:spPr bwMode="auto">
            <a:xfrm>
              <a:off x="2832" y="3312"/>
              <a:ext cx="384" cy="576"/>
            </a:xfrm>
            <a:prstGeom prst="can">
              <a:avLst>
                <a:gd name="adj" fmla="val 37500"/>
              </a:avLst>
            </a:prstGeom>
            <a:noFill/>
            <a:ln w="9525">
              <a:solidFill>
                <a:srgbClr val="F8F8F8"/>
              </a:solidFill>
              <a:round/>
              <a:headEnd/>
              <a:tailEnd/>
            </a:ln>
          </p:spPr>
          <p:txBody>
            <a:bodyPr wrap="none" anchor="ctr"/>
            <a:lstStyle/>
            <a:p>
              <a:endParaRPr lang="zh-CN" altLang="en-US"/>
            </a:p>
          </p:txBody>
        </p:sp>
        <p:sp>
          <p:nvSpPr>
            <p:cNvPr id="75796" name="Oval 46"/>
            <p:cNvSpPr>
              <a:spLocks noChangeArrowheads="1"/>
            </p:cNvSpPr>
            <p:nvPr/>
          </p:nvSpPr>
          <p:spPr bwMode="auto">
            <a:xfrm>
              <a:off x="2832" y="3696"/>
              <a:ext cx="384" cy="192"/>
            </a:xfrm>
            <a:prstGeom prst="ellipse">
              <a:avLst/>
            </a:prstGeom>
            <a:noFill/>
            <a:ln w="9525">
              <a:solidFill>
                <a:schemeClr val="tx1"/>
              </a:solidFill>
              <a:round/>
              <a:headEnd/>
              <a:tailEnd/>
            </a:ln>
          </p:spPr>
          <p:txBody>
            <a:bodyPr wrap="none" anchor="ctr"/>
            <a:lstStyle/>
            <a:p>
              <a:endParaRPr lang="zh-CN" altLang="en-US"/>
            </a:p>
          </p:txBody>
        </p:sp>
        <p:sp>
          <p:nvSpPr>
            <p:cNvPr id="75797" name="Oval 47"/>
            <p:cNvSpPr>
              <a:spLocks noChangeArrowheads="1"/>
            </p:cNvSpPr>
            <p:nvPr/>
          </p:nvSpPr>
          <p:spPr bwMode="auto">
            <a:xfrm>
              <a:off x="2832" y="3600"/>
              <a:ext cx="384" cy="144"/>
            </a:xfrm>
            <a:prstGeom prst="ellipse">
              <a:avLst/>
            </a:prstGeom>
            <a:noFill/>
            <a:ln w="9525">
              <a:solidFill>
                <a:schemeClr val="tx1"/>
              </a:solidFill>
              <a:round/>
              <a:headEnd/>
              <a:tailEnd/>
            </a:ln>
          </p:spPr>
          <p:txBody>
            <a:bodyPr wrap="none" anchor="ctr"/>
            <a:lstStyle/>
            <a:p>
              <a:endParaRPr lang="zh-CN" altLang="en-US"/>
            </a:p>
          </p:txBody>
        </p:sp>
      </p:grpSp>
      <p:sp>
        <p:nvSpPr>
          <p:cNvPr id="1568816" name="Line 48"/>
          <p:cNvSpPr>
            <a:spLocks noChangeShapeType="1"/>
          </p:cNvSpPr>
          <p:nvPr/>
        </p:nvSpPr>
        <p:spPr bwMode="auto">
          <a:xfrm>
            <a:off x="6964374" y="3500438"/>
            <a:ext cx="1152525" cy="0"/>
          </a:xfrm>
          <a:prstGeom prst="line">
            <a:avLst/>
          </a:prstGeom>
          <a:noFill/>
          <a:ln w="76200">
            <a:solidFill>
              <a:srgbClr val="FFCC00"/>
            </a:solidFill>
            <a:round/>
            <a:headEnd/>
            <a:tailEnd type="triangle" w="med" len="med"/>
          </a:ln>
        </p:spPr>
        <p:txBody>
          <a:bodyPr/>
          <a:lstStyle/>
          <a:p>
            <a:endParaRPr lang="zh-CN" altLang="en-US"/>
          </a:p>
        </p:txBody>
      </p:sp>
      <p:sp>
        <p:nvSpPr>
          <p:cNvPr id="1568817" name="Text Box 49"/>
          <p:cNvSpPr txBox="1">
            <a:spLocks noChangeArrowheads="1"/>
          </p:cNvSpPr>
          <p:nvPr/>
        </p:nvSpPr>
        <p:spPr bwMode="auto">
          <a:xfrm>
            <a:off x="7037399" y="2781300"/>
            <a:ext cx="863600" cy="457200"/>
          </a:xfrm>
          <a:prstGeom prst="rect">
            <a:avLst/>
          </a:prstGeom>
          <a:noFill/>
          <a:ln w="9525" algn="ctr">
            <a:noFill/>
            <a:miter lim="800000"/>
            <a:headEnd/>
            <a:tailEnd/>
          </a:ln>
        </p:spPr>
        <p:txBody>
          <a:bodyPr>
            <a:spAutoFit/>
          </a:bodyPr>
          <a:lstStyle/>
          <a:p>
            <a:pPr algn="ctr"/>
            <a:r>
              <a:rPr kumimoji="1" lang="zh-CN" altLang="en-US" b="1" dirty="0">
                <a:ea typeface="宋体" pitchFamily="2" charset="-122"/>
              </a:rPr>
              <a:t>洗脱</a:t>
            </a:r>
          </a:p>
        </p:txBody>
      </p:sp>
    </p:spTree>
    <p:extLst>
      <p:ext uri="{BB962C8B-B14F-4D97-AF65-F5344CB8AC3E}">
        <p14:creationId xmlns:p14="http://schemas.microsoft.com/office/powerpoint/2010/main" val="348304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68771"/>
                                        </p:tgtEl>
                                        <p:attrNameLst>
                                          <p:attrName>style.visibility</p:attrName>
                                        </p:attrNameLst>
                                      </p:cBhvr>
                                      <p:to>
                                        <p:strVal val="visible"/>
                                      </p:to>
                                    </p:set>
                                    <p:animEffect transition="in" filter="wipe(left)">
                                      <p:cBhvr>
                                        <p:cTn id="7" dur="500"/>
                                        <p:tgtEl>
                                          <p:spTgt spid="15687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68807"/>
                                        </p:tgtEl>
                                        <p:attrNameLst>
                                          <p:attrName>style.visibility</p:attrName>
                                        </p:attrNameLst>
                                      </p:cBhvr>
                                      <p:to>
                                        <p:strVal val="visible"/>
                                      </p:to>
                                    </p:set>
                                    <p:animEffect transition="in" filter="wipe(left)">
                                      <p:cBhvr>
                                        <p:cTn id="12" dur="1000"/>
                                        <p:tgtEl>
                                          <p:spTgt spid="156880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68808"/>
                                        </p:tgtEl>
                                        <p:attrNameLst>
                                          <p:attrName>style.visibility</p:attrName>
                                        </p:attrNameLst>
                                      </p:cBhvr>
                                      <p:to>
                                        <p:strVal val="visible"/>
                                      </p:to>
                                    </p:set>
                                    <p:animEffect transition="in" filter="wipe(up)">
                                      <p:cBhvr>
                                        <p:cTn id="22" dur="500"/>
                                        <p:tgtEl>
                                          <p:spTgt spid="15688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68794"/>
                                        </p:tgtEl>
                                        <p:attrNameLst>
                                          <p:attrName>style.visibility</p:attrName>
                                        </p:attrNameLst>
                                      </p:cBhvr>
                                      <p:to>
                                        <p:strVal val="visible"/>
                                      </p:to>
                                    </p:set>
                                    <p:animEffect transition="in" filter="wipe(left)">
                                      <p:cBhvr>
                                        <p:cTn id="32" dur="500"/>
                                        <p:tgtEl>
                                          <p:spTgt spid="156879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up)">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499"/>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568816"/>
                                        </p:tgtEl>
                                        <p:attrNameLst>
                                          <p:attrName>style.visibility</p:attrName>
                                        </p:attrNameLst>
                                      </p:cBhvr>
                                      <p:to>
                                        <p:strVal val="visible"/>
                                      </p:to>
                                    </p:set>
                                    <p:animEffect transition="in" filter="wipe(left)">
                                      <p:cBhvr>
                                        <p:cTn id="50" dur="2000"/>
                                        <p:tgtEl>
                                          <p:spTgt spid="156881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568817"/>
                                        </p:tgtEl>
                                        <p:attrNameLst>
                                          <p:attrName>style.visibility</p:attrName>
                                        </p:attrNameLst>
                                      </p:cBhvr>
                                      <p:to>
                                        <p:strVal val="visible"/>
                                      </p:to>
                                    </p:set>
                                    <p:animEffect transition="in" filter="wipe(left)">
                                      <p:cBhvr>
                                        <p:cTn id="55" dur="2000"/>
                                        <p:tgtEl>
                                          <p:spTgt spid="156881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up)">
                                      <p:cBhvr>
                                        <p:cTn id="60" dur="1000"/>
                                        <p:tgtEl>
                                          <p:spTgt spid="12"/>
                                        </p:tgtEl>
                                      </p:cBhvr>
                                    </p:animEffect>
                                  </p:childTnLst>
                                </p:cTn>
                              </p:par>
                            </p:childTnLst>
                          </p:cTn>
                        </p:par>
                        <p:par>
                          <p:cTn id="61" fill="hold">
                            <p:stCondLst>
                              <p:cond delay="1000"/>
                            </p:stCondLst>
                            <p:childTnLst>
                              <p:par>
                                <p:cTn id="62" presetID="22" presetClass="entr" presetSubtype="1" fill="hold" nodeType="after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up)">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568809"/>
                                        </p:tgtEl>
                                        <p:attrNameLst>
                                          <p:attrName>style.visibility</p:attrName>
                                        </p:attrNameLst>
                                      </p:cBhvr>
                                      <p:to>
                                        <p:strVal val="visible"/>
                                      </p:to>
                                    </p:set>
                                    <p:animEffect transition="in" filter="wipe(left)">
                                      <p:cBhvr>
                                        <p:cTn id="69" dur="500"/>
                                        <p:tgtEl>
                                          <p:spTgt spid="1568809"/>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568810"/>
                                        </p:tgtEl>
                                        <p:attrNameLst>
                                          <p:attrName>style.visibility</p:attrName>
                                        </p:attrNameLst>
                                      </p:cBhvr>
                                      <p:to>
                                        <p:strVal val="visible"/>
                                      </p:to>
                                    </p:set>
                                    <p:animEffect transition="in" filter="wipe(left)">
                                      <p:cBhvr>
                                        <p:cTn id="74" dur="500"/>
                                        <p:tgtEl>
                                          <p:spTgt spid="156881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568811"/>
                                        </p:tgtEl>
                                        <p:attrNameLst>
                                          <p:attrName>style.visibility</p:attrName>
                                        </p:attrNameLst>
                                      </p:cBhvr>
                                      <p:to>
                                        <p:strVal val="visible"/>
                                      </p:to>
                                    </p:set>
                                    <p:animEffect transition="in" filter="wipe(left)">
                                      <p:cBhvr>
                                        <p:cTn id="79" dur="500"/>
                                        <p:tgtEl>
                                          <p:spTgt spid="1568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8771" grpId="0" animBg="1" autoUpdateAnimBg="0"/>
      <p:bldP spid="1568794" grpId="0" animBg="1"/>
      <p:bldP spid="1568807" grpId="0"/>
      <p:bldP spid="1568808" grpId="0" animBg="1" autoUpdateAnimBg="0"/>
      <p:bldP spid="1568809" grpId="0" autoUpdateAnimBg="0"/>
      <p:bldP spid="1568810" grpId="0" autoUpdateAnimBg="0"/>
      <p:bldP spid="1568811" grpId="0" autoUpdateAnimBg="0"/>
      <p:bldP spid="1568816" grpId="0" animBg="1"/>
      <p:bldP spid="156881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11253" y="304800"/>
            <a:ext cx="7461275" cy="1396008"/>
          </a:xfrm>
        </p:spPr>
        <p:txBody>
          <a:bodyPr/>
          <a:lstStyle/>
          <a:p>
            <a:r>
              <a:rPr lang="zh-CN" altLang="en-US" sz="3600" dirty="0">
                <a:latin typeface="华文新魏" pitchFamily="2" charset="-122"/>
                <a:ea typeface="华文新魏" pitchFamily="2" charset="-122"/>
              </a:rPr>
              <a:t>色谱流出曲线及色谱峰</a:t>
            </a:r>
            <a:r>
              <a:rPr lang="zh-CN" altLang="en-US" sz="3600" dirty="0">
                <a:solidFill>
                  <a:schemeClr val="tx1"/>
                </a:solidFill>
                <a:latin typeface="华文新魏" pitchFamily="2" charset="-122"/>
                <a:ea typeface="华文新魏" pitchFamily="2" charset="-122"/>
              </a:rPr>
              <a:t/>
            </a:r>
            <a:br>
              <a:rPr lang="zh-CN" altLang="en-US" sz="3600" dirty="0">
                <a:solidFill>
                  <a:schemeClr val="tx1"/>
                </a:solidFill>
                <a:latin typeface="华文新魏" pitchFamily="2" charset="-122"/>
                <a:ea typeface="华文新魏" pitchFamily="2" charset="-122"/>
              </a:rPr>
            </a:br>
            <a:endParaRPr lang="zh-CN" altLang="en-US" sz="3600" dirty="0">
              <a:solidFill>
                <a:schemeClr val="tx1"/>
              </a:solidFill>
            </a:endParaRPr>
          </a:p>
        </p:txBody>
      </p:sp>
      <p:sp>
        <p:nvSpPr>
          <p:cNvPr id="62467" name="Rectangle 3"/>
          <p:cNvSpPr>
            <a:spLocks noChangeArrowheads="1"/>
          </p:cNvSpPr>
          <p:nvPr/>
        </p:nvSpPr>
        <p:spPr bwMode="auto">
          <a:xfrm>
            <a:off x="1938338" y="2071688"/>
            <a:ext cx="9144000" cy="0"/>
          </a:xfrm>
          <a:prstGeom prst="rect">
            <a:avLst/>
          </a:prstGeom>
          <a:noFill/>
          <a:ln w="12700">
            <a:noFill/>
            <a:miter lim="800000"/>
            <a:headEnd type="none" w="sm" len="sm"/>
            <a:tailEnd type="none" w="sm" len="sm"/>
          </a:ln>
          <a:effectLst/>
        </p:spPr>
        <p:txBody>
          <a:bodyPr>
            <a:spAutoFit/>
          </a:bodyPr>
          <a:lstStyle/>
          <a:p>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556792"/>
            <a:ext cx="8154538" cy="4496427"/>
          </a:xfrm>
          <a:prstGeom prst="rect">
            <a:avLst/>
          </a:prstGeom>
        </p:spPr>
      </p:pic>
    </p:spTree>
    <p:extLst>
      <p:ext uri="{BB962C8B-B14F-4D97-AF65-F5344CB8AC3E}">
        <p14:creationId xmlns:p14="http://schemas.microsoft.com/office/powerpoint/2010/main" val="1590728160"/>
      </p:ext>
    </p:extLst>
  </p:cSld>
  <p:clrMapOvr>
    <a:masterClrMapping/>
  </p:clrMapOvr>
  <p:transition advTm="30000"/>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0818" name="Text Box 2"/>
          <p:cNvSpPr txBox="1">
            <a:spLocks noGrp="1" noChangeArrowheads="1"/>
          </p:cNvSpPr>
          <p:nvPr>
            <p:ph type="title"/>
          </p:nvPr>
        </p:nvSpPr>
        <p:spPr>
          <a:xfrm>
            <a:off x="533400" y="609600"/>
            <a:ext cx="5243513" cy="701675"/>
          </a:xfrm>
          <a:solidFill>
            <a:srgbClr val="FFFFFF"/>
          </a:solidFill>
        </p:spPr>
        <p:txBody>
          <a:bodyPr/>
          <a:lstStyle/>
          <a:p>
            <a:pPr eaLnBrk="1" hangingPunct="1">
              <a:spcBef>
                <a:spcPct val="50000"/>
              </a:spcBef>
              <a:defRPr/>
            </a:pPr>
            <a:r>
              <a:rPr lang="zh-CN" altLang="en-US" sz="3200" b="1" dirty="0">
                <a:solidFill>
                  <a:srgbClr val="0000FF"/>
                </a:solidFill>
                <a:effectLst>
                  <a:outerShdw blurRad="38100" dist="38100" dir="2700000" algn="tl">
                    <a:srgbClr val="C0C0C0"/>
                  </a:outerShdw>
                </a:effectLst>
              </a:rPr>
              <a:t>色谱分离法的分类（原理）</a:t>
            </a:r>
          </a:p>
        </p:txBody>
      </p:sp>
      <p:sp>
        <p:nvSpPr>
          <p:cNvPr id="1570819" name="Text Box 3"/>
          <p:cNvSpPr txBox="1">
            <a:spLocks noChangeArrowheads="1"/>
          </p:cNvSpPr>
          <p:nvPr/>
        </p:nvSpPr>
        <p:spPr bwMode="auto">
          <a:xfrm>
            <a:off x="1524000" y="1676400"/>
            <a:ext cx="2057400" cy="397032"/>
          </a:xfrm>
          <a:prstGeom prst="rect">
            <a:avLst/>
          </a:prstGeom>
          <a:noFill/>
          <a:ln w="25400">
            <a:solidFill>
              <a:srgbClr val="C00000"/>
            </a:solidFill>
            <a:miter lim="800000"/>
            <a:headEnd/>
            <a:tailEnd/>
          </a:ln>
          <a:effectLst/>
        </p:spPr>
        <p:txBody>
          <a:bodyPr>
            <a:spAutoFit/>
          </a:bodyPr>
          <a:lstStyle/>
          <a:p>
            <a:pPr algn="ctr">
              <a:lnSpc>
                <a:spcPct val="110000"/>
              </a:lnSpc>
              <a:defRPr/>
            </a:pPr>
            <a:r>
              <a:rPr kumimoji="1" lang="zh-CN" altLang="en-US" b="1" dirty="0">
                <a:effectLst>
                  <a:outerShdw blurRad="38100" dist="38100" dir="2700000" algn="tl">
                    <a:srgbClr val="000000"/>
                  </a:outerShdw>
                </a:effectLst>
              </a:rPr>
              <a:t>吸附色谱</a:t>
            </a:r>
          </a:p>
        </p:txBody>
      </p:sp>
      <p:sp>
        <p:nvSpPr>
          <p:cNvPr id="1570820" name="Text Box 4"/>
          <p:cNvSpPr txBox="1">
            <a:spLocks noChangeArrowheads="1"/>
          </p:cNvSpPr>
          <p:nvPr/>
        </p:nvSpPr>
        <p:spPr bwMode="auto">
          <a:xfrm>
            <a:off x="1547813" y="2708275"/>
            <a:ext cx="2057400" cy="369332"/>
          </a:xfrm>
          <a:prstGeom prst="rect">
            <a:avLst/>
          </a:prstGeom>
          <a:noFill/>
          <a:ln w="25400">
            <a:solidFill>
              <a:srgbClr val="C00000"/>
            </a:solidFill>
            <a:miter lim="800000"/>
            <a:headEnd/>
            <a:tailEnd/>
          </a:ln>
          <a:effectLst/>
        </p:spPr>
        <p:txBody>
          <a:bodyPr>
            <a:spAutoFit/>
          </a:bodyPr>
          <a:lstStyle/>
          <a:p>
            <a:pPr algn="ctr">
              <a:defRPr/>
            </a:pPr>
            <a:r>
              <a:rPr kumimoji="1" lang="zh-CN" altLang="en-US" b="1" dirty="0">
                <a:effectLst>
                  <a:outerShdw blurRad="38100" dist="38100" dir="2700000" algn="tl">
                    <a:srgbClr val="000000"/>
                  </a:outerShdw>
                </a:effectLst>
              </a:rPr>
              <a:t>排阻色谱</a:t>
            </a:r>
          </a:p>
        </p:txBody>
      </p:sp>
      <p:sp>
        <p:nvSpPr>
          <p:cNvPr id="1570821" name="Text Box 5"/>
          <p:cNvSpPr txBox="1">
            <a:spLocks noChangeArrowheads="1"/>
          </p:cNvSpPr>
          <p:nvPr/>
        </p:nvSpPr>
        <p:spPr bwMode="auto">
          <a:xfrm>
            <a:off x="1690689" y="3143248"/>
            <a:ext cx="1666865" cy="369332"/>
          </a:xfrm>
          <a:prstGeom prst="rect">
            <a:avLst/>
          </a:prstGeom>
          <a:noFill/>
          <a:ln w="9525">
            <a:noFill/>
            <a:miter lim="800000"/>
            <a:headEnd/>
            <a:tailEnd/>
          </a:ln>
          <a:effectLst/>
        </p:spPr>
        <p:txBody>
          <a:bodyPr wrap="square">
            <a:spAutoFit/>
          </a:bodyPr>
          <a:lstStyle/>
          <a:p>
            <a:pPr>
              <a:defRPr/>
            </a:pPr>
            <a:r>
              <a:rPr kumimoji="1" lang="zh-CN" altLang="en-US" b="1" dirty="0">
                <a:solidFill>
                  <a:srgbClr val="0000FF"/>
                </a:solidFill>
                <a:effectLst>
                  <a:outerShdw blurRad="38100" dist="38100" dir="2700000" algn="tl">
                    <a:srgbClr val="000000"/>
                  </a:outerShdw>
                </a:effectLst>
              </a:rPr>
              <a:t>（凝胶色谱）</a:t>
            </a:r>
          </a:p>
        </p:txBody>
      </p:sp>
      <p:sp>
        <p:nvSpPr>
          <p:cNvPr id="1570822" name="Text Box 6"/>
          <p:cNvSpPr txBox="1">
            <a:spLocks noChangeArrowheads="1"/>
          </p:cNvSpPr>
          <p:nvPr/>
        </p:nvSpPr>
        <p:spPr bwMode="auto">
          <a:xfrm>
            <a:off x="1547813" y="3789363"/>
            <a:ext cx="2057400" cy="369332"/>
          </a:xfrm>
          <a:prstGeom prst="rect">
            <a:avLst/>
          </a:prstGeom>
          <a:noFill/>
          <a:ln w="25400">
            <a:solidFill>
              <a:srgbClr val="C00000"/>
            </a:solidFill>
            <a:miter lim="800000"/>
            <a:headEnd/>
            <a:tailEnd/>
          </a:ln>
          <a:effectLst/>
        </p:spPr>
        <p:txBody>
          <a:bodyPr>
            <a:spAutoFit/>
          </a:bodyPr>
          <a:lstStyle/>
          <a:p>
            <a:pPr algn="ctr">
              <a:defRPr/>
            </a:pPr>
            <a:r>
              <a:rPr kumimoji="1" lang="zh-CN" altLang="en-US" b="1" dirty="0">
                <a:effectLst>
                  <a:outerShdw blurRad="38100" dist="38100" dir="2700000" algn="tl">
                    <a:srgbClr val="000000"/>
                  </a:outerShdw>
                </a:effectLst>
              </a:rPr>
              <a:t>分配色谱</a:t>
            </a:r>
          </a:p>
        </p:txBody>
      </p:sp>
      <p:sp>
        <p:nvSpPr>
          <p:cNvPr id="1570823" name="Text Box 7"/>
          <p:cNvSpPr txBox="1">
            <a:spLocks noChangeArrowheads="1"/>
          </p:cNvSpPr>
          <p:nvPr/>
        </p:nvSpPr>
        <p:spPr bwMode="auto">
          <a:xfrm>
            <a:off x="1547813" y="4724400"/>
            <a:ext cx="2057400" cy="369332"/>
          </a:xfrm>
          <a:prstGeom prst="rect">
            <a:avLst/>
          </a:prstGeom>
          <a:noFill/>
          <a:ln w="25400">
            <a:solidFill>
              <a:srgbClr val="C00000"/>
            </a:solidFill>
            <a:miter lim="800000"/>
            <a:headEnd/>
            <a:tailEnd/>
          </a:ln>
          <a:effectLst/>
        </p:spPr>
        <p:txBody>
          <a:bodyPr>
            <a:spAutoFit/>
          </a:bodyPr>
          <a:lstStyle/>
          <a:p>
            <a:pPr algn="ctr">
              <a:defRPr/>
            </a:pPr>
            <a:r>
              <a:rPr kumimoji="1" lang="zh-CN" altLang="en-US" b="1" dirty="0">
                <a:effectLst>
                  <a:outerShdw blurRad="38100" dist="38100" dir="2700000" algn="tl">
                    <a:srgbClr val="000000"/>
                  </a:outerShdw>
                </a:effectLst>
              </a:rPr>
              <a:t>离子交换色谱</a:t>
            </a:r>
          </a:p>
        </p:txBody>
      </p:sp>
      <p:sp>
        <p:nvSpPr>
          <p:cNvPr id="1570824" name="Text Box 8"/>
          <p:cNvSpPr txBox="1">
            <a:spLocks noChangeArrowheads="1"/>
          </p:cNvSpPr>
          <p:nvPr/>
        </p:nvSpPr>
        <p:spPr bwMode="auto">
          <a:xfrm>
            <a:off x="4427538" y="1536700"/>
            <a:ext cx="2971800" cy="369332"/>
          </a:xfrm>
          <a:prstGeom prst="rect">
            <a:avLst/>
          </a:prstGeom>
          <a:noFill/>
          <a:ln w="9525">
            <a:noFill/>
            <a:miter lim="800000"/>
            <a:headEnd/>
            <a:tailEnd/>
          </a:ln>
          <a:effectLst/>
        </p:spPr>
        <p:txBody>
          <a:bodyPr>
            <a:spAutoFit/>
          </a:bodyPr>
          <a:lstStyle/>
          <a:p>
            <a:pPr>
              <a:defRPr/>
            </a:pPr>
            <a:r>
              <a:rPr kumimoji="1" lang="zh-CN" altLang="en-US" b="1" dirty="0">
                <a:solidFill>
                  <a:srgbClr val="FF0000"/>
                </a:solidFill>
              </a:rPr>
              <a:t>吸附能力的差异</a:t>
            </a:r>
          </a:p>
        </p:txBody>
      </p:sp>
      <p:sp>
        <p:nvSpPr>
          <p:cNvPr id="1570825" name="Text Box 9"/>
          <p:cNvSpPr txBox="1">
            <a:spLocks noChangeArrowheads="1"/>
          </p:cNvSpPr>
          <p:nvPr/>
        </p:nvSpPr>
        <p:spPr bwMode="auto">
          <a:xfrm>
            <a:off x="4427538" y="2420938"/>
            <a:ext cx="3124200" cy="369332"/>
          </a:xfrm>
          <a:prstGeom prst="rect">
            <a:avLst/>
          </a:prstGeom>
          <a:noFill/>
          <a:ln w="9525">
            <a:noFill/>
            <a:miter lim="800000"/>
            <a:headEnd/>
            <a:tailEnd/>
          </a:ln>
          <a:effectLst/>
        </p:spPr>
        <p:txBody>
          <a:bodyPr>
            <a:spAutoFit/>
          </a:bodyPr>
          <a:lstStyle/>
          <a:p>
            <a:pPr>
              <a:defRPr/>
            </a:pPr>
            <a:r>
              <a:rPr kumimoji="1" lang="zh-CN" altLang="en-US" b="1">
                <a:solidFill>
                  <a:srgbClr val="FF0000"/>
                </a:solidFill>
              </a:rPr>
              <a:t>分子尺寸的大小不同</a:t>
            </a:r>
          </a:p>
        </p:txBody>
      </p:sp>
      <p:sp>
        <p:nvSpPr>
          <p:cNvPr id="1570826" name="Text Box 10"/>
          <p:cNvSpPr txBox="1">
            <a:spLocks noChangeArrowheads="1"/>
          </p:cNvSpPr>
          <p:nvPr/>
        </p:nvSpPr>
        <p:spPr bwMode="auto">
          <a:xfrm>
            <a:off x="4356100" y="3573463"/>
            <a:ext cx="3352800" cy="369332"/>
          </a:xfrm>
          <a:prstGeom prst="rect">
            <a:avLst/>
          </a:prstGeom>
          <a:noFill/>
          <a:ln w="9525">
            <a:noFill/>
            <a:miter lim="800000"/>
            <a:headEnd/>
            <a:tailEnd/>
          </a:ln>
          <a:effectLst/>
        </p:spPr>
        <p:txBody>
          <a:bodyPr>
            <a:spAutoFit/>
          </a:bodyPr>
          <a:lstStyle/>
          <a:p>
            <a:pPr>
              <a:defRPr/>
            </a:pPr>
            <a:r>
              <a:rPr kumimoji="1" lang="zh-CN" altLang="en-US" b="1">
                <a:solidFill>
                  <a:srgbClr val="FF0000"/>
                </a:solidFill>
              </a:rPr>
              <a:t>两相中分配系数的不同</a:t>
            </a:r>
          </a:p>
        </p:txBody>
      </p:sp>
      <p:sp>
        <p:nvSpPr>
          <p:cNvPr id="1570827" name="Text Box 11"/>
          <p:cNvSpPr txBox="1">
            <a:spLocks noChangeArrowheads="1"/>
          </p:cNvSpPr>
          <p:nvPr/>
        </p:nvSpPr>
        <p:spPr bwMode="auto">
          <a:xfrm>
            <a:off x="4356100" y="4508500"/>
            <a:ext cx="2971800" cy="369332"/>
          </a:xfrm>
          <a:prstGeom prst="rect">
            <a:avLst/>
          </a:prstGeom>
          <a:noFill/>
          <a:ln w="9525">
            <a:noFill/>
            <a:miter lim="800000"/>
            <a:headEnd/>
            <a:tailEnd/>
          </a:ln>
          <a:effectLst/>
        </p:spPr>
        <p:txBody>
          <a:bodyPr>
            <a:spAutoFit/>
          </a:bodyPr>
          <a:lstStyle/>
          <a:p>
            <a:pPr>
              <a:defRPr/>
            </a:pPr>
            <a:r>
              <a:rPr kumimoji="1" lang="zh-CN" altLang="en-US" b="1">
                <a:solidFill>
                  <a:srgbClr val="FF0000"/>
                </a:solidFill>
              </a:rPr>
              <a:t>亲和力的差异</a:t>
            </a:r>
          </a:p>
        </p:txBody>
      </p:sp>
      <p:sp>
        <p:nvSpPr>
          <p:cNvPr id="1570828" name="Text Box 12"/>
          <p:cNvSpPr txBox="1">
            <a:spLocks noChangeArrowheads="1"/>
          </p:cNvSpPr>
          <p:nvPr/>
        </p:nvSpPr>
        <p:spPr bwMode="auto">
          <a:xfrm>
            <a:off x="4211638" y="1844675"/>
            <a:ext cx="3886200" cy="369332"/>
          </a:xfrm>
          <a:prstGeom prst="rect">
            <a:avLst/>
          </a:prstGeom>
          <a:noFill/>
          <a:ln w="9525">
            <a:noFill/>
            <a:miter lim="800000"/>
            <a:headEnd/>
            <a:tailEnd/>
          </a:ln>
        </p:spPr>
        <p:txBody>
          <a:bodyPr>
            <a:spAutoFit/>
          </a:bodyPr>
          <a:lstStyle/>
          <a:p>
            <a:r>
              <a:rPr kumimoji="1" lang="en-US" altLang="zh-CN" b="1" dirty="0">
                <a:ea typeface="宋体" pitchFamily="2" charset="-122"/>
              </a:rPr>
              <a:t>Adsorption chromatography</a:t>
            </a:r>
          </a:p>
        </p:txBody>
      </p:sp>
      <p:sp>
        <p:nvSpPr>
          <p:cNvPr id="1570829" name="Text Box 13"/>
          <p:cNvSpPr txBox="1">
            <a:spLocks noChangeArrowheads="1"/>
          </p:cNvSpPr>
          <p:nvPr/>
        </p:nvSpPr>
        <p:spPr bwMode="auto">
          <a:xfrm>
            <a:off x="4211638" y="2708275"/>
            <a:ext cx="4419600" cy="660181"/>
          </a:xfrm>
          <a:prstGeom prst="rect">
            <a:avLst/>
          </a:prstGeom>
          <a:noFill/>
          <a:ln w="9525">
            <a:noFill/>
            <a:miter lim="800000"/>
            <a:headEnd/>
            <a:tailEnd/>
          </a:ln>
        </p:spPr>
        <p:txBody>
          <a:bodyPr>
            <a:spAutoFit/>
          </a:bodyPr>
          <a:lstStyle/>
          <a:p>
            <a:pPr>
              <a:spcBef>
                <a:spcPct val="5000"/>
              </a:spcBef>
            </a:pPr>
            <a:r>
              <a:rPr kumimoji="1" lang="en-US" altLang="zh-CN" b="1" dirty="0">
                <a:ea typeface="宋体" pitchFamily="2" charset="-122"/>
              </a:rPr>
              <a:t>Exclusion chromatography</a:t>
            </a:r>
          </a:p>
          <a:p>
            <a:pPr>
              <a:spcBef>
                <a:spcPct val="5000"/>
              </a:spcBef>
            </a:pPr>
            <a:r>
              <a:rPr kumimoji="1" lang="en-US" altLang="zh-CN" b="1" dirty="0">
                <a:ea typeface="宋体" pitchFamily="2" charset="-122"/>
              </a:rPr>
              <a:t>Gel-permeation chromatography</a:t>
            </a:r>
          </a:p>
        </p:txBody>
      </p:sp>
      <p:sp>
        <p:nvSpPr>
          <p:cNvPr id="1570830" name="Text Box 14"/>
          <p:cNvSpPr txBox="1">
            <a:spLocks noChangeArrowheads="1"/>
          </p:cNvSpPr>
          <p:nvPr/>
        </p:nvSpPr>
        <p:spPr bwMode="auto">
          <a:xfrm>
            <a:off x="4283075" y="3933825"/>
            <a:ext cx="3581400" cy="369332"/>
          </a:xfrm>
          <a:prstGeom prst="rect">
            <a:avLst/>
          </a:prstGeom>
          <a:noFill/>
          <a:ln w="9525">
            <a:noFill/>
            <a:miter lim="800000"/>
            <a:headEnd/>
            <a:tailEnd/>
          </a:ln>
        </p:spPr>
        <p:txBody>
          <a:bodyPr>
            <a:spAutoFit/>
          </a:bodyPr>
          <a:lstStyle/>
          <a:p>
            <a:r>
              <a:rPr kumimoji="1" lang="en-US" altLang="zh-CN" b="1" dirty="0">
                <a:ea typeface="宋体" pitchFamily="2" charset="-122"/>
              </a:rPr>
              <a:t>Partition chromatography</a:t>
            </a:r>
          </a:p>
        </p:txBody>
      </p:sp>
      <p:sp>
        <p:nvSpPr>
          <p:cNvPr id="1570831" name="Text Box 15"/>
          <p:cNvSpPr txBox="1">
            <a:spLocks noChangeArrowheads="1"/>
          </p:cNvSpPr>
          <p:nvPr/>
        </p:nvSpPr>
        <p:spPr bwMode="auto">
          <a:xfrm>
            <a:off x="4283075" y="4868863"/>
            <a:ext cx="4191000" cy="369332"/>
          </a:xfrm>
          <a:prstGeom prst="rect">
            <a:avLst/>
          </a:prstGeom>
          <a:noFill/>
          <a:ln w="9525">
            <a:noFill/>
            <a:miter lim="800000"/>
            <a:headEnd/>
            <a:tailEnd/>
          </a:ln>
        </p:spPr>
        <p:txBody>
          <a:bodyPr>
            <a:spAutoFit/>
          </a:bodyPr>
          <a:lstStyle/>
          <a:p>
            <a:r>
              <a:rPr kumimoji="1" lang="en-US" altLang="zh-CN" b="1" dirty="0">
                <a:ea typeface="宋体" pitchFamily="2" charset="-122"/>
              </a:rPr>
              <a:t>Ion-exchange chromatography</a:t>
            </a:r>
          </a:p>
        </p:txBody>
      </p:sp>
      <p:sp>
        <p:nvSpPr>
          <p:cNvPr id="1570832" name="Text Box 16"/>
          <p:cNvSpPr txBox="1">
            <a:spLocks noChangeArrowheads="1"/>
          </p:cNvSpPr>
          <p:nvPr/>
        </p:nvSpPr>
        <p:spPr bwMode="auto">
          <a:xfrm>
            <a:off x="1547813" y="5734050"/>
            <a:ext cx="2087562" cy="369332"/>
          </a:xfrm>
          <a:prstGeom prst="rect">
            <a:avLst/>
          </a:prstGeom>
          <a:noFill/>
          <a:ln w="25400" algn="ctr">
            <a:solidFill>
              <a:srgbClr val="C00000"/>
            </a:solidFill>
            <a:miter lim="800000"/>
            <a:headEnd/>
            <a:tailEnd/>
          </a:ln>
          <a:effectLst/>
        </p:spPr>
        <p:txBody>
          <a:bodyPr>
            <a:spAutoFit/>
          </a:bodyPr>
          <a:lstStyle/>
          <a:p>
            <a:pPr algn="ctr">
              <a:defRPr/>
            </a:pPr>
            <a:r>
              <a:rPr kumimoji="1" lang="zh-CN" altLang="en-US" b="1" dirty="0">
                <a:effectLst>
                  <a:outerShdw blurRad="38100" dist="38100" dir="2700000" algn="tl">
                    <a:srgbClr val="000000"/>
                  </a:outerShdw>
                </a:effectLst>
              </a:rPr>
              <a:t>亲和色谱</a:t>
            </a:r>
          </a:p>
        </p:txBody>
      </p:sp>
      <p:grpSp>
        <p:nvGrpSpPr>
          <p:cNvPr id="2" name="Group 17"/>
          <p:cNvGrpSpPr>
            <a:grpSpLocks/>
          </p:cNvGrpSpPr>
          <p:nvPr/>
        </p:nvGrpSpPr>
        <p:grpSpPr bwMode="auto">
          <a:xfrm>
            <a:off x="1439852" y="1310997"/>
            <a:ext cx="1633538" cy="4607280"/>
            <a:chOff x="960" y="916"/>
            <a:chExt cx="1029" cy="2813"/>
          </a:xfrm>
        </p:grpSpPr>
        <p:grpSp>
          <p:nvGrpSpPr>
            <p:cNvPr id="77845" name="Group 18"/>
            <p:cNvGrpSpPr>
              <a:grpSpLocks/>
            </p:cNvGrpSpPr>
            <p:nvPr/>
          </p:nvGrpSpPr>
          <p:grpSpPr bwMode="auto">
            <a:xfrm>
              <a:off x="960" y="916"/>
              <a:ext cx="1028" cy="2197"/>
              <a:chOff x="945" y="845"/>
              <a:chExt cx="1028" cy="2470"/>
            </a:xfrm>
          </p:grpSpPr>
          <p:cxnSp>
            <p:nvCxnSpPr>
              <p:cNvPr id="77847" name="AutoShape 19"/>
              <p:cNvCxnSpPr>
                <a:cxnSpLocks noChangeShapeType="1"/>
                <a:stCxn id="1570818" idx="2"/>
                <a:endCxn id="1570819" idx="1"/>
              </p:cNvCxnSpPr>
              <p:nvPr/>
            </p:nvCxnSpPr>
            <p:spPr bwMode="auto">
              <a:xfrm rot="5400000">
                <a:off x="1265" y="525"/>
                <a:ext cx="387" cy="1028"/>
              </a:xfrm>
              <a:prstGeom prst="bentConnector4">
                <a:avLst>
                  <a:gd name="adj1" fmla="val 32390"/>
                  <a:gd name="adj2" fmla="val 113455"/>
                </a:avLst>
              </a:prstGeom>
              <a:noFill/>
              <a:ln w="38100">
                <a:solidFill>
                  <a:schemeClr val="tx1"/>
                </a:solidFill>
                <a:miter lim="800000"/>
                <a:headEnd/>
                <a:tailEnd type="triangle" w="med" len="med"/>
              </a:ln>
            </p:spPr>
          </p:cxnSp>
          <p:cxnSp>
            <p:nvCxnSpPr>
              <p:cNvPr id="77848" name="AutoShape 20"/>
              <p:cNvCxnSpPr>
                <a:cxnSpLocks noChangeShapeType="1"/>
                <a:stCxn id="1570818" idx="2"/>
                <a:endCxn id="1570820" idx="1"/>
              </p:cNvCxnSpPr>
              <p:nvPr/>
            </p:nvCxnSpPr>
            <p:spPr bwMode="auto">
              <a:xfrm rot="5400000">
                <a:off x="923" y="882"/>
                <a:ext cx="1086" cy="1013"/>
              </a:xfrm>
              <a:prstGeom prst="bentConnector4">
                <a:avLst>
                  <a:gd name="adj1" fmla="val 10640"/>
                  <a:gd name="adj2" fmla="val 114222"/>
                </a:avLst>
              </a:prstGeom>
              <a:noFill/>
              <a:ln w="38100">
                <a:solidFill>
                  <a:schemeClr val="tx1"/>
                </a:solidFill>
                <a:miter lim="800000"/>
                <a:headEnd/>
                <a:tailEnd type="triangle" w="med" len="med"/>
              </a:ln>
            </p:spPr>
          </p:cxnSp>
          <p:cxnSp>
            <p:nvCxnSpPr>
              <p:cNvPr id="77849" name="AutoShape 21"/>
              <p:cNvCxnSpPr>
                <a:cxnSpLocks noChangeShapeType="1"/>
                <a:stCxn id="1570818" idx="2"/>
                <a:endCxn id="1570822" idx="1"/>
              </p:cNvCxnSpPr>
              <p:nvPr/>
            </p:nvCxnSpPr>
            <p:spPr bwMode="auto">
              <a:xfrm rot="5400000">
                <a:off x="552" y="1253"/>
                <a:ext cx="1828" cy="1013"/>
              </a:xfrm>
              <a:prstGeom prst="bentConnector4">
                <a:avLst>
                  <a:gd name="adj1" fmla="val 6359"/>
                  <a:gd name="adj2" fmla="val 115359"/>
                </a:avLst>
              </a:prstGeom>
              <a:noFill/>
              <a:ln w="38100">
                <a:solidFill>
                  <a:schemeClr val="tx1"/>
                </a:solidFill>
                <a:miter lim="800000"/>
                <a:headEnd/>
                <a:tailEnd type="triangle" w="med" len="med"/>
              </a:ln>
            </p:spPr>
          </p:cxnSp>
          <p:cxnSp>
            <p:nvCxnSpPr>
              <p:cNvPr id="77850" name="AutoShape 22"/>
              <p:cNvCxnSpPr>
                <a:cxnSpLocks noChangeShapeType="1"/>
                <a:stCxn id="1570818" idx="2"/>
                <a:endCxn id="1570823" idx="1"/>
              </p:cNvCxnSpPr>
              <p:nvPr/>
            </p:nvCxnSpPr>
            <p:spPr bwMode="auto">
              <a:xfrm rot="5400000">
                <a:off x="232" y="1574"/>
                <a:ext cx="2469" cy="1013"/>
              </a:xfrm>
              <a:prstGeom prst="bentConnector4">
                <a:avLst>
                  <a:gd name="adj1" fmla="val 4471"/>
                  <a:gd name="adj2" fmla="val 115359"/>
                </a:avLst>
              </a:prstGeom>
              <a:noFill/>
              <a:ln w="38100">
                <a:solidFill>
                  <a:schemeClr val="tx1"/>
                </a:solidFill>
                <a:miter lim="800000"/>
                <a:headEnd/>
                <a:tailEnd type="triangle" w="med" len="med"/>
              </a:ln>
            </p:spPr>
          </p:cxnSp>
        </p:grpSp>
        <p:cxnSp>
          <p:nvCxnSpPr>
            <p:cNvPr id="77846" name="AutoShape 23"/>
            <p:cNvCxnSpPr>
              <a:cxnSpLocks noChangeShapeType="1"/>
              <a:endCxn id="1570832" idx="1"/>
            </p:cNvCxnSpPr>
            <p:nvPr/>
          </p:nvCxnSpPr>
          <p:spPr bwMode="auto">
            <a:xfrm rot="5400000">
              <a:off x="109" y="1850"/>
              <a:ext cx="2799" cy="960"/>
            </a:xfrm>
            <a:prstGeom prst="bentConnector4">
              <a:avLst>
                <a:gd name="adj1" fmla="val 3101"/>
                <a:gd name="adj2" fmla="val 121592"/>
              </a:avLst>
            </a:prstGeom>
            <a:ln>
              <a:headEnd/>
              <a:tailEnd type="triangle" w="med" len="med"/>
            </a:ln>
          </p:spPr>
          <p:style>
            <a:lnRef idx="2">
              <a:schemeClr val="dk1"/>
            </a:lnRef>
            <a:fillRef idx="0">
              <a:schemeClr val="dk1"/>
            </a:fillRef>
            <a:effectRef idx="1">
              <a:schemeClr val="dk1"/>
            </a:effectRef>
            <a:fontRef idx="minor">
              <a:schemeClr val="tx1"/>
            </a:fontRef>
          </p:style>
        </p:cxnSp>
      </p:grpSp>
      <p:sp>
        <p:nvSpPr>
          <p:cNvPr id="1570840" name="Text Box 24"/>
          <p:cNvSpPr txBox="1">
            <a:spLocks noChangeArrowheads="1"/>
          </p:cNvSpPr>
          <p:nvPr/>
        </p:nvSpPr>
        <p:spPr bwMode="auto">
          <a:xfrm>
            <a:off x="4283075" y="5518150"/>
            <a:ext cx="4032250" cy="369332"/>
          </a:xfrm>
          <a:prstGeom prst="rect">
            <a:avLst/>
          </a:prstGeom>
          <a:noFill/>
          <a:ln w="9525">
            <a:noFill/>
            <a:miter lim="800000"/>
            <a:headEnd/>
            <a:tailEnd/>
          </a:ln>
          <a:effectLst/>
        </p:spPr>
        <p:txBody>
          <a:bodyPr>
            <a:spAutoFit/>
          </a:bodyPr>
          <a:lstStyle/>
          <a:p>
            <a:pPr>
              <a:defRPr/>
            </a:pPr>
            <a:r>
              <a:rPr kumimoji="1" lang="zh-CN" altLang="en-US" b="1">
                <a:solidFill>
                  <a:srgbClr val="FF0000"/>
                </a:solidFill>
              </a:rPr>
              <a:t>特异反应，亲和力的差异</a:t>
            </a:r>
          </a:p>
        </p:txBody>
      </p:sp>
      <p:sp>
        <p:nvSpPr>
          <p:cNvPr id="1570841" name="Text Box 25"/>
          <p:cNvSpPr txBox="1">
            <a:spLocks noChangeArrowheads="1"/>
          </p:cNvSpPr>
          <p:nvPr/>
        </p:nvSpPr>
        <p:spPr bwMode="auto">
          <a:xfrm>
            <a:off x="4067175" y="5876925"/>
            <a:ext cx="3887788" cy="369332"/>
          </a:xfrm>
          <a:prstGeom prst="rect">
            <a:avLst/>
          </a:prstGeom>
          <a:noFill/>
          <a:ln w="9525" algn="ctr">
            <a:noFill/>
            <a:miter lim="800000"/>
            <a:headEnd/>
            <a:tailEnd/>
          </a:ln>
        </p:spPr>
        <p:txBody>
          <a:bodyPr>
            <a:spAutoFit/>
          </a:bodyPr>
          <a:lstStyle/>
          <a:p>
            <a:pPr algn="ctr"/>
            <a:r>
              <a:rPr kumimoji="1" lang="en-US" altLang="zh-CN" b="1" dirty="0">
                <a:ea typeface="宋体" pitchFamily="2" charset="-122"/>
              </a:rPr>
              <a:t>Affinity chromatography</a:t>
            </a:r>
          </a:p>
        </p:txBody>
      </p:sp>
    </p:spTree>
    <p:extLst>
      <p:ext uri="{BB962C8B-B14F-4D97-AF65-F5344CB8AC3E}">
        <p14:creationId xmlns:p14="http://schemas.microsoft.com/office/powerpoint/2010/main" val="370355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70819"/>
                                        </p:tgtEl>
                                        <p:attrNameLst>
                                          <p:attrName>style.visibility</p:attrName>
                                        </p:attrNameLst>
                                      </p:cBhvr>
                                      <p:to>
                                        <p:strVal val="visible"/>
                                      </p:to>
                                    </p:set>
                                    <p:animEffect transition="in" filter="wipe(left)">
                                      <p:cBhvr>
                                        <p:cTn id="12" dur="500"/>
                                        <p:tgtEl>
                                          <p:spTgt spid="157081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570824"/>
                                        </p:tgtEl>
                                        <p:attrNameLst>
                                          <p:attrName>style.visibility</p:attrName>
                                        </p:attrNameLst>
                                      </p:cBhvr>
                                      <p:to>
                                        <p:strVal val="visible"/>
                                      </p:to>
                                    </p:set>
                                    <p:animEffect transition="in" filter="wipe(left)">
                                      <p:cBhvr>
                                        <p:cTn id="16" dur="500"/>
                                        <p:tgtEl>
                                          <p:spTgt spid="1570824"/>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570828"/>
                                        </p:tgtEl>
                                        <p:attrNameLst>
                                          <p:attrName>style.visibility</p:attrName>
                                        </p:attrNameLst>
                                      </p:cBhvr>
                                      <p:to>
                                        <p:strVal val="visible"/>
                                      </p:to>
                                    </p:set>
                                    <p:animEffect transition="in" filter="wipe(left)">
                                      <p:cBhvr>
                                        <p:cTn id="20" dur="500"/>
                                        <p:tgtEl>
                                          <p:spTgt spid="157082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70820"/>
                                        </p:tgtEl>
                                        <p:attrNameLst>
                                          <p:attrName>style.visibility</p:attrName>
                                        </p:attrNameLst>
                                      </p:cBhvr>
                                      <p:to>
                                        <p:strVal val="visible"/>
                                      </p:to>
                                    </p:set>
                                    <p:animEffect transition="in" filter="wipe(left)">
                                      <p:cBhvr>
                                        <p:cTn id="25" dur="500"/>
                                        <p:tgtEl>
                                          <p:spTgt spid="1570820"/>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570825"/>
                                        </p:tgtEl>
                                        <p:attrNameLst>
                                          <p:attrName>style.visibility</p:attrName>
                                        </p:attrNameLst>
                                      </p:cBhvr>
                                      <p:to>
                                        <p:strVal val="visible"/>
                                      </p:to>
                                    </p:set>
                                    <p:animEffect transition="in" filter="wipe(left)">
                                      <p:cBhvr>
                                        <p:cTn id="29" dur="500"/>
                                        <p:tgtEl>
                                          <p:spTgt spid="1570825"/>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570829"/>
                                        </p:tgtEl>
                                        <p:attrNameLst>
                                          <p:attrName>style.visibility</p:attrName>
                                        </p:attrNameLst>
                                      </p:cBhvr>
                                      <p:to>
                                        <p:strVal val="visible"/>
                                      </p:to>
                                    </p:set>
                                    <p:animEffect transition="in" filter="wipe(left)">
                                      <p:cBhvr>
                                        <p:cTn id="33" dur="500"/>
                                        <p:tgtEl>
                                          <p:spTgt spid="157082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570821"/>
                                        </p:tgtEl>
                                        <p:attrNameLst>
                                          <p:attrName>style.visibility</p:attrName>
                                        </p:attrNameLst>
                                      </p:cBhvr>
                                      <p:to>
                                        <p:strVal val="visible"/>
                                      </p:to>
                                    </p:set>
                                    <p:animEffect transition="in" filter="wipe(left)">
                                      <p:cBhvr>
                                        <p:cTn id="38" dur="500"/>
                                        <p:tgtEl>
                                          <p:spTgt spid="15708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570822"/>
                                        </p:tgtEl>
                                        <p:attrNameLst>
                                          <p:attrName>style.visibility</p:attrName>
                                        </p:attrNameLst>
                                      </p:cBhvr>
                                      <p:to>
                                        <p:strVal val="visible"/>
                                      </p:to>
                                    </p:set>
                                    <p:animEffect transition="in" filter="wipe(left)">
                                      <p:cBhvr>
                                        <p:cTn id="43" dur="500"/>
                                        <p:tgtEl>
                                          <p:spTgt spid="1570822"/>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570826"/>
                                        </p:tgtEl>
                                        <p:attrNameLst>
                                          <p:attrName>style.visibility</p:attrName>
                                        </p:attrNameLst>
                                      </p:cBhvr>
                                      <p:to>
                                        <p:strVal val="visible"/>
                                      </p:to>
                                    </p:set>
                                    <p:animEffect transition="in" filter="wipe(left)">
                                      <p:cBhvr>
                                        <p:cTn id="47" dur="500"/>
                                        <p:tgtEl>
                                          <p:spTgt spid="1570826"/>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1570830"/>
                                        </p:tgtEl>
                                        <p:attrNameLst>
                                          <p:attrName>style.visibility</p:attrName>
                                        </p:attrNameLst>
                                      </p:cBhvr>
                                      <p:to>
                                        <p:strVal val="visible"/>
                                      </p:to>
                                    </p:set>
                                    <p:animEffect transition="in" filter="wipe(left)">
                                      <p:cBhvr>
                                        <p:cTn id="51" dur="500"/>
                                        <p:tgtEl>
                                          <p:spTgt spid="157083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570823"/>
                                        </p:tgtEl>
                                        <p:attrNameLst>
                                          <p:attrName>style.visibility</p:attrName>
                                        </p:attrNameLst>
                                      </p:cBhvr>
                                      <p:to>
                                        <p:strVal val="visible"/>
                                      </p:to>
                                    </p:set>
                                    <p:animEffect transition="in" filter="wipe(left)">
                                      <p:cBhvr>
                                        <p:cTn id="56" dur="500"/>
                                        <p:tgtEl>
                                          <p:spTgt spid="1570823"/>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1570827"/>
                                        </p:tgtEl>
                                        <p:attrNameLst>
                                          <p:attrName>style.visibility</p:attrName>
                                        </p:attrNameLst>
                                      </p:cBhvr>
                                      <p:to>
                                        <p:strVal val="visible"/>
                                      </p:to>
                                    </p:set>
                                    <p:animEffect transition="in" filter="wipe(left)">
                                      <p:cBhvr>
                                        <p:cTn id="60" dur="500"/>
                                        <p:tgtEl>
                                          <p:spTgt spid="1570827"/>
                                        </p:tgtEl>
                                      </p:cBhvr>
                                    </p:animEffect>
                                  </p:childTnLst>
                                </p:cTn>
                              </p:par>
                            </p:childTnLst>
                          </p:cTn>
                        </p:par>
                        <p:par>
                          <p:cTn id="61" fill="hold">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1570831"/>
                                        </p:tgtEl>
                                        <p:attrNameLst>
                                          <p:attrName>style.visibility</p:attrName>
                                        </p:attrNameLst>
                                      </p:cBhvr>
                                      <p:to>
                                        <p:strVal val="visible"/>
                                      </p:to>
                                    </p:set>
                                    <p:animEffect transition="in" filter="wipe(left)">
                                      <p:cBhvr>
                                        <p:cTn id="64" dur="500"/>
                                        <p:tgtEl>
                                          <p:spTgt spid="157083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570832"/>
                                        </p:tgtEl>
                                        <p:attrNameLst>
                                          <p:attrName>style.visibility</p:attrName>
                                        </p:attrNameLst>
                                      </p:cBhvr>
                                      <p:to>
                                        <p:strVal val="visible"/>
                                      </p:to>
                                    </p:set>
                                    <p:animEffect transition="in" filter="wipe(left)">
                                      <p:cBhvr>
                                        <p:cTn id="69" dur="1000"/>
                                        <p:tgtEl>
                                          <p:spTgt spid="1570832"/>
                                        </p:tgtEl>
                                      </p:cBhvr>
                                    </p:animEffect>
                                  </p:childTnLst>
                                </p:cTn>
                              </p:par>
                            </p:childTnLst>
                          </p:cTn>
                        </p:par>
                        <p:par>
                          <p:cTn id="70" fill="hold">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1570840"/>
                                        </p:tgtEl>
                                        <p:attrNameLst>
                                          <p:attrName>style.visibility</p:attrName>
                                        </p:attrNameLst>
                                      </p:cBhvr>
                                      <p:to>
                                        <p:strVal val="visible"/>
                                      </p:to>
                                    </p:set>
                                    <p:animEffect transition="in" filter="wipe(left)">
                                      <p:cBhvr>
                                        <p:cTn id="73" dur="500"/>
                                        <p:tgtEl>
                                          <p:spTgt spid="1570840"/>
                                        </p:tgtEl>
                                      </p:cBhvr>
                                    </p:animEffect>
                                  </p:childTnLst>
                                </p:cTn>
                              </p:par>
                            </p:childTnLst>
                          </p:cTn>
                        </p:par>
                        <p:par>
                          <p:cTn id="74" fill="hold">
                            <p:stCondLst>
                              <p:cond delay="1500"/>
                            </p:stCondLst>
                            <p:childTnLst>
                              <p:par>
                                <p:cTn id="75" presetID="22" presetClass="entr" presetSubtype="8" fill="hold" grpId="0" nodeType="afterEffect">
                                  <p:stCondLst>
                                    <p:cond delay="0"/>
                                  </p:stCondLst>
                                  <p:childTnLst>
                                    <p:set>
                                      <p:cBhvr>
                                        <p:cTn id="76" dur="1" fill="hold">
                                          <p:stCondLst>
                                            <p:cond delay="0"/>
                                          </p:stCondLst>
                                        </p:cTn>
                                        <p:tgtEl>
                                          <p:spTgt spid="1570841"/>
                                        </p:tgtEl>
                                        <p:attrNameLst>
                                          <p:attrName>style.visibility</p:attrName>
                                        </p:attrNameLst>
                                      </p:cBhvr>
                                      <p:to>
                                        <p:strVal val="visible"/>
                                      </p:to>
                                    </p:set>
                                    <p:animEffect transition="in" filter="wipe(left)">
                                      <p:cBhvr>
                                        <p:cTn id="77" dur="1000"/>
                                        <p:tgtEl>
                                          <p:spTgt spid="15708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0819" grpId="0" animBg="1" autoUpdateAnimBg="0"/>
      <p:bldP spid="1570820" grpId="0" animBg="1" autoUpdateAnimBg="0"/>
      <p:bldP spid="1570821" grpId="0" autoUpdateAnimBg="0"/>
      <p:bldP spid="1570822" grpId="0" animBg="1" autoUpdateAnimBg="0"/>
      <p:bldP spid="1570823" grpId="0" animBg="1" autoUpdateAnimBg="0"/>
      <p:bldP spid="1570824" grpId="0" autoUpdateAnimBg="0"/>
      <p:bldP spid="1570825" grpId="0" autoUpdateAnimBg="0"/>
      <p:bldP spid="1570826" grpId="0" autoUpdateAnimBg="0"/>
      <p:bldP spid="1570827" grpId="0" autoUpdateAnimBg="0"/>
      <p:bldP spid="1570828" grpId="0" autoUpdateAnimBg="0"/>
      <p:bldP spid="1570829" grpId="0" autoUpdateAnimBg="0"/>
      <p:bldP spid="1570830" grpId="0" autoUpdateAnimBg="0"/>
      <p:bldP spid="1570831" grpId="0" autoUpdateAnimBg="0"/>
      <p:bldP spid="1570832" grpId="0" animBg="1"/>
      <p:bldP spid="1570840" grpId="0" autoUpdateAnimBg="0"/>
      <p:bldP spid="1570841"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1_默认设计模板">
  <a:themeElements>
    <a:clrScheme name="1_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3366"/>
      </a:hlink>
      <a:folHlink>
        <a:srgbClr val="0066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默认设计模板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3366"/>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3366"/>
        </a:hlink>
        <a:folHlink>
          <a:srgbClr val="0066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流畅1">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txDef>
      <a:spPr bwMode="auto">
        <a:noFill/>
        <a:ln w="9525">
          <a:noFill/>
          <a:miter lim="800000"/>
          <a:headEnd/>
          <a:tailEnd/>
        </a:ln>
        <a:effectLst/>
      </a:spPr>
      <a:bodyPr>
        <a:spAutoFit/>
      </a:bodyPr>
      <a:lstStyle>
        <a:defPPr>
          <a:spcBef>
            <a:spcPct val="50000"/>
          </a:spcBef>
          <a:defRPr kumimoji="1" sz="2800" b="1" dirty="0">
            <a:solidFill>
              <a:srgbClr val="0000FF"/>
            </a:solidFill>
            <a:latin typeface="Times New Roman" pitchFamily="18" charset="0"/>
            <a:ea typeface="楷体_GB2312" pitchFamily="49" charset="-122"/>
            <a:hlinkClick xmlns:r="http://schemas.openxmlformats.org/officeDocument/2006/relationships" r:id="" action="ppaction://noaction"/>
          </a:defRPr>
        </a:defPPr>
      </a:lstStyle>
    </a:txDef>
  </a:objectDefaults>
  <a:extraClrSchemeLst/>
</a:theme>
</file>

<file path=ppt/theme/theme3.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000" b="0" i="1"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000" b="0" i="1"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Analchem-sysu</Template>
  <TotalTime>3184</TotalTime>
  <Words>5814</Words>
  <Application>Microsoft Office PowerPoint</Application>
  <PresentationFormat>全屏显示(4:3)</PresentationFormat>
  <Paragraphs>820</Paragraphs>
  <Slides>108</Slides>
  <Notes>6</Notes>
  <HiddenSlides>0</HiddenSlides>
  <MMClips>0</MMClips>
  <ScaleCrop>false</ScaleCrop>
  <HeadingPairs>
    <vt:vector size="8" baseType="variant">
      <vt:variant>
        <vt:lpstr>已用的字体</vt:lpstr>
      </vt:variant>
      <vt:variant>
        <vt:i4>19</vt:i4>
      </vt:variant>
      <vt:variant>
        <vt:lpstr>主题</vt:lpstr>
      </vt:variant>
      <vt:variant>
        <vt:i4>3</vt:i4>
      </vt:variant>
      <vt:variant>
        <vt:lpstr>嵌入 OLE 服务器</vt:lpstr>
      </vt:variant>
      <vt:variant>
        <vt:i4>10</vt:i4>
      </vt:variant>
      <vt:variant>
        <vt:lpstr>幻灯片标题</vt:lpstr>
      </vt:variant>
      <vt:variant>
        <vt:i4>108</vt:i4>
      </vt:variant>
    </vt:vector>
  </HeadingPairs>
  <TitlesOfParts>
    <vt:vector size="140" baseType="lpstr">
      <vt:lpstr>cajcd fntlt</vt:lpstr>
      <vt:lpstr>仿宋</vt:lpstr>
      <vt:lpstr>仿宋_GB2312</vt:lpstr>
      <vt:lpstr>黑体</vt:lpstr>
      <vt:lpstr>华文行楷</vt:lpstr>
      <vt:lpstr>华文楷体</vt:lpstr>
      <vt:lpstr>华文新魏</vt:lpstr>
      <vt:lpstr>楷体_GB2312</vt:lpstr>
      <vt:lpstr>宋体</vt:lpstr>
      <vt:lpstr>微软雅黑</vt:lpstr>
      <vt:lpstr>Arial</vt:lpstr>
      <vt:lpstr>Calibri</vt:lpstr>
      <vt:lpstr>Courier New</vt:lpstr>
      <vt:lpstr>Franklin Gothic Book</vt:lpstr>
      <vt:lpstr>Franklin Gothic Medium</vt:lpstr>
      <vt:lpstr>Symbol</vt:lpstr>
      <vt:lpstr>Times New Roman</vt:lpstr>
      <vt:lpstr>Wingdings</vt:lpstr>
      <vt:lpstr>Wingdings 2</vt:lpstr>
      <vt:lpstr>1_默认设计模板</vt:lpstr>
      <vt:lpstr>流畅1</vt:lpstr>
      <vt:lpstr>默认设计模板</vt:lpstr>
      <vt:lpstr>公式</vt:lpstr>
      <vt:lpstr>图片</vt:lpstr>
      <vt:lpstr>位图图像</vt:lpstr>
      <vt:lpstr>Equation</vt:lpstr>
      <vt:lpstr>MathType 5.0 Equation</vt:lpstr>
      <vt:lpstr>Microsoft Word 97 - 2003 文档</vt:lpstr>
      <vt:lpstr>ChemWindow Document</vt:lpstr>
      <vt:lpstr>Microsoft 公式 3.0</vt:lpstr>
      <vt:lpstr>Microsoft Excel 图表</vt:lpstr>
      <vt:lpstr>BMP 图象</vt:lpstr>
      <vt:lpstr>第11章 分离与富集</vt:lpstr>
      <vt:lpstr>PowerPoint 演示文稿</vt:lpstr>
      <vt:lpstr>PowerPoint 演示文稿</vt:lpstr>
      <vt:lpstr>PowerPoint 演示文稿</vt:lpstr>
      <vt:lpstr>分离效果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14.3 分析化学中的常用分离富集方法</vt:lpstr>
      <vt:lpstr>PowerPoint 演示文稿</vt:lpstr>
      <vt:lpstr>有机沉淀剂分离法</vt:lpstr>
      <vt:lpstr>PowerPoint 演示文稿</vt:lpstr>
      <vt:lpstr>PowerPoint 演示文稿</vt:lpstr>
      <vt:lpstr>PowerPoint 演示文稿</vt:lpstr>
      <vt:lpstr>PowerPoint 演示文稿</vt:lpstr>
      <vt:lpstr>有机沉淀剂分离法</vt:lpstr>
      <vt:lpstr>PowerPoint 演示文稿</vt:lpstr>
      <vt:lpstr>PowerPoint 演示文稿</vt:lpstr>
      <vt:lpstr>PowerPoint 演示文稿</vt:lpstr>
      <vt:lpstr>PowerPoint 演示文稿</vt:lpstr>
      <vt:lpstr>什么是共沉淀？                   </vt:lpstr>
      <vt:lpstr>PowerPoint 演示文稿</vt:lpstr>
      <vt:lpstr>PowerPoint 演示文稿</vt:lpstr>
      <vt:lpstr>PowerPoint 演示文稿</vt:lpstr>
      <vt:lpstr>PowerPoint 演示文稿</vt:lpstr>
      <vt:lpstr>PowerPoint 演示文稿</vt:lpstr>
      <vt:lpstr>PowerPoint 演示文稿</vt:lpstr>
      <vt:lpstr>吸附共沉淀和混晶共沉淀的比较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色谱流出曲线及色谱峰 </vt:lpstr>
      <vt:lpstr>色谱分离法的分类（原理）</vt:lpstr>
      <vt:lpstr>色谱分离法的分类（支撑体形状）</vt:lpstr>
      <vt:lpstr>柱色谱</vt:lpstr>
      <vt:lpstr>PowerPoint 演示文稿</vt:lpstr>
      <vt:lpstr>PowerPoint 演示文稿</vt:lpstr>
      <vt:lpstr>PowerPoint 演示文稿</vt:lpstr>
      <vt:lpstr>薄层色谱 TLC Thin-layer chromatography</vt:lpstr>
      <vt:lpstr>PowerPoint 演示文稿</vt:lpstr>
      <vt:lpstr>PowerPoint 演示文稿</vt:lpstr>
      <vt:lpstr>Two-dimension HPTLC  High-performance thin layer chromatography</vt:lpstr>
    </vt:vector>
  </TitlesOfParts>
  <Company>zsu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xiao</dc:creator>
  <cp:lastModifiedBy>Administrator</cp:lastModifiedBy>
  <cp:revision>245</cp:revision>
  <dcterms:created xsi:type="dcterms:W3CDTF">2006-02-05T14:29:07Z</dcterms:created>
  <dcterms:modified xsi:type="dcterms:W3CDTF">2024-03-25T06:33:55Z</dcterms:modified>
</cp:coreProperties>
</file>